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6" r:id="rId3"/>
    <p:sldId id="298" r:id="rId4"/>
    <p:sldId id="291" r:id="rId5"/>
    <p:sldId id="272" r:id="rId6"/>
    <p:sldId id="295" r:id="rId7"/>
    <p:sldId id="267" r:id="rId8"/>
    <p:sldId id="294" r:id="rId9"/>
    <p:sldId id="277" r:id="rId10"/>
    <p:sldId id="293" r:id="rId11"/>
    <p:sldId id="280" r:id="rId12"/>
    <p:sldId id="316" r:id="rId13"/>
    <p:sldId id="299" r:id="rId14"/>
    <p:sldId id="300" r:id="rId15"/>
    <p:sldId id="301" r:id="rId16"/>
    <p:sldId id="303" r:id="rId17"/>
    <p:sldId id="282" r:id="rId18"/>
    <p:sldId id="271" r:id="rId19"/>
    <p:sldId id="308" r:id="rId20"/>
    <p:sldId id="306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07" r:id="rId29"/>
    <p:sldId id="304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B5C38-8152-4BD2-954D-B35068686757}" type="datetimeFigureOut">
              <a:rPr lang="en-AU" smtClean="0"/>
              <a:pPr/>
              <a:t>6/08/2013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0DCBD-ECD1-4CFD-8EC7-71B1848EB1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83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A492-C180-4EF5-B43B-4AA43479A378}" type="datetimeFigureOut">
              <a:rPr lang="en-AU" smtClean="0"/>
              <a:pPr/>
              <a:t>6/08/2013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D7F4-5F67-44B3-ABF7-A6E6569DD7E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7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D7F4-5F67-44B3-ABF7-A6E6569DD7EF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37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6EF3-9EF9-DE42-8415-825ECA51C29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1288" y="23141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1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Colon Cancer Treatment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300" b="1" i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Medium"/>
              </a:rPr>
              <a:t>The Perspective of a Medical Oncologist</a:t>
            </a:r>
            <a:endParaRPr kumimoji="0" lang="en-US" sz="4300" b="1" i="1" u="none" strike="noStrike" kern="1200" cap="none" spc="10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 Neue Light"/>
              <a:ea typeface="+mj-ea"/>
              <a:cs typeface="Helvetica Neue Medium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100" spc="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ea typeface="+mj-ea"/>
              <a:cs typeface="Helvetica Neue Medium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10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Medium"/>
              </a:rPr>
              <a:t>Dr Oliver Klein </a:t>
            </a:r>
            <a:endParaRPr kumimoji="0" lang="en-US" sz="3000" b="1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Available agents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7616" y="1535113"/>
            <a:ext cx="4040188" cy="639762"/>
          </a:xfrm>
        </p:spPr>
        <p:txBody>
          <a:bodyPr/>
          <a:lstStyle/>
          <a:p>
            <a:r>
              <a:rPr lang="en-AU" dirty="0" err="1" smtClean="0"/>
              <a:t>Cytotoxic</a:t>
            </a:r>
            <a:r>
              <a:rPr lang="en-AU" dirty="0" smtClean="0"/>
              <a:t> agents</a:t>
            </a:r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57616" y="2212453"/>
            <a:ext cx="4040188" cy="3951288"/>
          </a:xfrm>
        </p:spPr>
        <p:txBody>
          <a:bodyPr/>
          <a:lstStyle/>
          <a:p>
            <a:r>
              <a:rPr lang="en-AU" dirty="0" smtClean="0"/>
              <a:t>5-Fluorouracil</a:t>
            </a:r>
          </a:p>
          <a:p>
            <a:r>
              <a:rPr lang="en-AU" dirty="0" err="1" smtClean="0"/>
              <a:t>Irinotecan</a:t>
            </a:r>
            <a:endParaRPr lang="en-AU" dirty="0" smtClean="0"/>
          </a:p>
          <a:p>
            <a:r>
              <a:rPr lang="en-AU" dirty="0" err="1" smtClean="0"/>
              <a:t>Oxaliplatin</a:t>
            </a:r>
            <a:endParaRPr lang="en-AU" dirty="0" smtClean="0"/>
          </a:p>
          <a:p>
            <a:r>
              <a:rPr lang="en-AU" dirty="0" err="1" smtClean="0"/>
              <a:t>Capecitabine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845441" y="1535113"/>
            <a:ext cx="4041775" cy="639762"/>
          </a:xfrm>
        </p:spPr>
        <p:txBody>
          <a:bodyPr/>
          <a:lstStyle/>
          <a:p>
            <a:r>
              <a:rPr lang="en-AU" dirty="0" smtClean="0"/>
              <a:t>Targeted agents</a:t>
            </a:r>
            <a:endParaRPr lang="en-AU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845441" y="2212453"/>
            <a:ext cx="4041775" cy="3951288"/>
          </a:xfrm>
        </p:spPr>
        <p:txBody>
          <a:bodyPr/>
          <a:lstStyle/>
          <a:p>
            <a:r>
              <a:rPr lang="en-AU" dirty="0" err="1" smtClean="0"/>
              <a:t>Bevacizumab</a:t>
            </a:r>
            <a:endParaRPr lang="en-AU" dirty="0" smtClean="0"/>
          </a:p>
          <a:p>
            <a:r>
              <a:rPr lang="en-AU" dirty="0" err="1" smtClean="0"/>
              <a:t>Aflibercept</a:t>
            </a:r>
            <a:endParaRPr lang="en-AU" dirty="0" smtClean="0"/>
          </a:p>
          <a:p>
            <a:r>
              <a:rPr lang="en-AU" dirty="0" err="1" smtClean="0"/>
              <a:t>Cetuximab</a:t>
            </a:r>
            <a:endParaRPr lang="en-AU" dirty="0" smtClean="0"/>
          </a:p>
          <a:p>
            <a:r>
              <a:rPr lang="en-AU" dirty="0" err="1" smtClean="0"/>
              <a:t>Panitumumab</a:t>
            </a:r>
            <a:endParaRPr lang="en-AU" dirty="0" smtClean="0"/>
          </a:p>
          <a:p>
            <a:r>
              <a:rPr lang="en-AU" dirty="0" err="1" smtClean="0"/>
              <a:t>Regorafenib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Targeted agents – EGFR  antibodies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36503" y="1377866"/>
            <a:ext cx="3245069" cy="266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089" y="1929006"/>
            <a:ext cx="5432977" cy="450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1557" y="1077239"/>
            <a:ext cx="848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Biomarker</a:t>
            </a:r>
            <a:endParaRPr lang="en-A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1557" y="4398698"/>
            <a:ext cx="3266156" cy="151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3645" y="4098093"/>
            <a:ext cx="66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Toxicity</a:t>
            </a:r>
            <a:endParaRPr lang="en-A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3645" y="606259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Rash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Diarrhoea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4991" y="6062598"/>
            <a:ext cx="1832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Hypomagnesaemia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Hypersensitivity reaction</a:t>
            </a:r>
            <a:endParaRPr lang="en-A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359" y="1028562"/>
            <a:ext cx="1396216" cy="705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1400" b="1" dirty="0" err="1" smtClean="0"/>
              <a:t>Cetuximab</a:t>
            </a:r>
            <a:endParaRPr lang="en-AU" sz="1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1400" b="1" dirty="0" err="1" smtClean="0"/>
              <a:t>Pannitumumab</a:t>
            </a:r>
            <a:endParaRPr lang="en-A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3645" y="6632532"/>
            <a:ext cx="1563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(Pinto et al,2011,  Merck-</a:t>
            </a:r>
            <a:r>
              <a:rPr lang="en-AU" sz="800" dirty="0" err="1" smtClean="0"/>
              <a:t>Serono</a:t>
            </a:r>
            <a:r>
              <a:rPr lang="en-AU" sz="800" dirty="0" smtClean="0"/>
              <a:t>)</a:t>
            </a:r>
            <a:endParaRPr lang="en-A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-8947" y="6629912"/>
            <a:ext cx="1075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</a:t>
            </a:r>
            <a:r>
              <a:rPr lang="en-AU" sz="800" dirty="0" err="1" smtClean="0"/>
              <a:t>Ciardiello</a:t>
            </a:r>
            <a:r>
              <a:rPr lang="en-AU" sz="800" dirty="0" smtClean="0"/>
              <a:t> et al,2008)</a:t>
            </a:r>
            <a:endParaRPr lang="en-A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Targeted agents – angiogenesis inhibitor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796" y="1951514"/>
            <a:ext cx="5204326" cy="432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" y="6626268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(Ferrara et al, 2004)</a:t>
            </a:r>
            <a:endParaRPr lang="en-A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626301" y="1127343"/>
            <a:ext cx="122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1400" b="1" dirty="0" err="1" smtClean="0"/>
              <a:t>Bevacizumab</a:t>
            </a:r>
            <a:endParaRPr lang="en-AU" sz="1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1400" b="1" dirty="0" err="1" smtClean="0"/>
              <a:t>Aflibercept</a:t>
            </a:r>
            <a:endParaRPr lang="en-A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50071" y="1716065"/>
            <a:ext cx="848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Biomarker</a:t>
            </a:r>
            <a:endParaRPr lang="en-A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37961" y="227686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None!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114789" y="3521897"/>
            <a:ext cx="66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Toxicity</a:t>
            </a:r>
            <a:endParaRPr lang="en-A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12909" y="4446740"/>
            <a:ext cx="1601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Arterial hypertension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err="1" smtClean="0"/>
              <a:t>Proteinuria</a:t>
            </a:r>
            <a:endParaRPr lang="en-AU" sz="1200" b="1" dirty="0" smtClean="0"/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Venous thrombosis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Arterial thrombosis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GI perforation</a:t>
            </a:r>
          </a:p>
          <a:p>
            <a:pPr>
              <a:buFont typeface="Arial" pitchFamily="34" charset="0"/>
              <a:buChar char="•"/>
            </a:pPr>
            <a:endParaRPr lang="en-A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Adjuvant chemotherapy for stage III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657" y="2766991"/>
            <a:ext cx="4774557" cy="29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3744" y="2574517"/>
            <a:ext cx="4570256" cy="31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51770" y="1828801"/>
            <a:ext cx="2709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Significant survival benefit</a:t>
            </a:r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0276" y="1830889"/>
            <a:ext cx="313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FOLFOX better than 5-FU alone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26" y="6601217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</a:t>
            </a:r>
            <a:r>
              <a:rPr lang="en-AU" sz="1000" dirty="0" err="1" smtClean="0"/>
              <a:t>Koehne</a:t>
            </a:r>
            <a:r>
              <a:rPr lang="en-AU" sz="1000" dirty="0" smtClean="0"/>
              <a:t>, 2012)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Adjuvant chemotherapy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14425" y="1810544"/>
            <a:ext cx="6915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" y="6601216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(Courtesy Merck-</a:t>
            </a:r>
            <a:r>
              <a:rPr lang="en-AU" sz="1000" dirty="0" err="1" smtClean="0"/>
              <a:t>Serono</a:t>
            </a:r>
            <a:r>
              <a:rPr lang="en-AU" sz="1000" dirty="0" smtClean="0"/>
              <a:t>)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Adjuvant chemotherapy for stage II disease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831" y="978013"/>
            <a:ext cx="3578137" cy="19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252608" y="1465547"/>
            <a:ext cx="325922" cy="99019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253" y="4404459"/>
            <a:ext cx="3766029" cy="216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8628" y="3043822"/>
            <a:ext cx="2421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Poorly differentiated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err="1" smtClean="0"/>
              <a:t>Lymphovascular</a:t>
            </a:r>
            <a:r>
              <a:rPr lang="en-AU" sz="1200" b="1" dirty="0" smtClean="0"/>
              <a:t>/vascular invasion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Obstruction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Perforation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pT4</a:t>
            </a:r>
          </a:p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&lt;12 lymph nodes retrieved</a:t>
            </a:r>
          </a:p>
          <a:p>
            <a:pPr>
              <a:buFont typeface="Arial" pitchFamily="34" charset="0"/>
              <a:buChar char="•"/>
            </a:pPr>
            <a:endParaRPr lang="en-AU" sz="1200" b="1" dirty="0" smtClean="0"/>
          </a:p>
          <a:p>
            <a:pPr>
              <a:buFont typeface="Arial" pitchFamily="34" charset="0"/>
              <a:buChar char="•"/>
            </a:pPr>
            <a:endParaRPr lang="en-A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26" y="6601217"/>
            <a:ext cx="2095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</a:t>
            </a:r>
            <a:r>
              <a:rPr lang="en-AU" sz="1000" dirty="0" err="1" smtClean="0"/>
              <a:t>Koehne</a:t>
            </a:r>
            <a:r>
              <a:rPr lang="en-AU" sz="1000" dirty="0" smtClean="0"/>
              <a:t>, 2012; O’Connor et al,2011)</a:t>
            </a:r>
            <a:endParaRPr lang="en-AU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802" y="1021332"/>
            <a:ext cx="3103910" cy="1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7772" y="3075596"/>
            <a:ext cx="2970887" cy="17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7772" y="4883893"/>
            <a:ext cx="3243458" cy="183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Adjuvant therapy – new agents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12" y="1255096"/>
            <a:ext cx="3437880" cy="2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242" y="4348354"/>
            <a:ext cx="3990532" cy="215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8262" y="4262498"/>
            <a:ext cx="3016489" cy="22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2662" y="6526887"/>
            <a:ext cx="978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(Alberts et al,2012)</a:t>
            </a:r>
            <a:endParaRPr lang="en-A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344942" y="6528975"/>
            <a:ext cx="9717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(Allegra et al,2011)</a:t>
            </a:r>
            <a:endParaRPr lang="en-A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05288" y="1262585"/>
            <a:ext cx="3425342" cy="284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15649" y="926926"/>
            <a:ext cx="137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EGF-R inhibitors</a:t>
            </a:r>
            <a:endParaRPr lang="en-A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0455" y="929014"/>
            <a:ext cx="187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Anti-</a:t>
            </a:r>
            <a:r>
              <a:rPr lang="en-AU" sz="1400" b="1" dirty="0" err="1" smtClean="0"/>
              <a:t>angiogenic</a:t>
            </a:r>
            <a:r>
              <a:rPr lang="en-AU" sz="1400" b="1" dirty="0" smtClean="0"/>
              <a:t> agents</a:t>
            </a:r>
            <a:endParaRPr lang="en-A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11244" y="4062082"/>
            <a:ext cx="9829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(Ferrara et al,2004)</a:t>
            </a:r>
            <a:endParaRPr lang="en-A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742613" y="4112186"/>
            <a:ext cx="1075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</a:t>
            </a:r>
            <a:r>
              <a:rPr lang="en-AU" sz="800" dirty="0" err="1" smtClean="0"/>
              <a:t>Ciardiello</a:t>
            </a:r>
            <a:r>
              <a:rPr lang="en-AU" sz="800" dirty="0" smtClean="0"/>
              <a:t> et al,2008)</a:t>
            </a:r>
            <a:endParaRPr lang="en-A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Adjuvant therapy – Biology will help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35396" y="3389145"/>
            <a:ext cx="1932764" cy="342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54296" y="3657598"/>
            <a:ext cx="2908592" cy="28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940" y="964510"/>
            <a:ext cx="4105588" cy="23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2477" y="964509"/>
            <a:ext cx="2317470" cy="24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-Right Arrow 7"/>
          <p:cNvSpPr/>
          <p:nvPr/>
        </p:nvSpPr>
        <p:spPr>
          <a:xfrm>
            <a:off x="4556528" y="2079321"/>
            <a:ext cx="579143" cy="21294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ight Arrow 8"/>
          <p:cNvSpPr/>
          <p:nvPr/>
        </p:nvSpPr>
        <p:spPr>
          <a:xfrm>
            <a:off x="3432132" y="4897677"/>
            <a:ext cx="826717" cy="2755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3594970" y="6604823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(Tabernero,2013)</a:t>
            </a:r>
            <a:endParaRPr lang="en-A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3359" y="3194140"/>
            <a:ext cx="12474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</a:t>
            </a:r>
            <a:r>
              <a:rPr lang="en-AU" sz="800" dirty="0" err="1" smtClean="0"/>
              <a:t>Sadanandam</a:t>
            </a:r>
            <a:r>
              <a:rPr lang="en-AU" sz="800" dirty="0" smtClean="0"/>
              <a:t> et al, 2013)</a:t>
            </a:r>
            <a:endParaRPr lang="en-A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59151" y="2043842"/>
            <a:ext cx="5155216" cy="359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" y="6601216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</a:t>
            </a:r>
            <a:r>
              <a:rPr lang="en-AU" sz="1000" dirty="0" err="1" smtClean="0"/>
              <a:t>Kopetz</a:t>
            </a:r>
            <a:r>
              <a:rPr lang="en-AU" sz="1000" dirty="0" smtClean="0"/>
              <a:t> et al,2009)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is </a:t>
            </a:r>
            <a:r>
              <a:rPr lang="en-US" sz="1538" spc="100" dirty="0" err="1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heterogenous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6066" y="1080830"/>
            <a:ext cx="2068458" cy="20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3492" y="2506162"/>
            <a:ext cx="2073058" cy="365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0990" y="842506"/>
            <a:ext cx="3763636" cy="30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0990" y="4215985"/>
            <a:ext cx="2962053" cy="238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Australia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26" name="Picture 2" descr="C:\Users\penelope\Pictures\cancer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15649" y="873862"/>
            <a:ext cx="5836484" cy="56656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589626"/>
            <a:ext cx="1776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(Sydney Morning Herald 2012)</a:t>
            </a:r>
            <a:endParaRPr lang="en-AU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Case 1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64507" y="1771197"/>
            <a:ext cx="4108536" cy="40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5348614" y="3594970"/>
            <a:ext cx="889348" cy="313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475957" y="3582445"/>
            <a:ext cx="192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Curative approach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Case 1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 smtClean="0"/>
              <a:t>A 54 year old gentleman presented to the emergency department with a large bowel obstruction due to a tumour in the sigmoid colon.</a:t>
            </a:r>
          </a:p>
          <a:p>
            <a:r>
              <a:rPr lang="en-AU" sz="1600" dirty="0" smtClean="0"/>
              <a:t>A CT scan revealed a solitary liver lesion in  keeping with a metastasis.</a:t>
            </a:r>
          </a:p>
          <a:p>
            <a:r>
              <a:rPr lang="en-AU" sz="1600" dirty="0" smtClean="0"/>
              <a:t>He subsequently underwent a partial left </a:t>
            </a:r>
            <a:r>
              <a:rPr lang="en-AU" sz="1600" dirty="0" err="1" smtClean="0"/>
              <a:t>hemicolectomy</a:t>
            </a:r>
            <a:r>
              <a:rPr lang="en-AU" sz="1600" dirty="0" smtClean="0"/>
              <a:t> with the pathology demonstrating a moderately differentiated </a:t>
            </a:r>
            <a:r>
              <a:rPr lang="en-AU" sz="1600" dirty="0" err="1" smtClean="0"/>
              <a:t>adenocarcinoma</a:t>
            </a:r>
            <a:r>
              <a:rPr lang="en-AU" sz="1600" dirty="0" smtClean="0"/>
              <a:t> invading through the </a:t>
            </a:r>
            <a:r>
              <a:rPr lang="en-AU" sz="1600" dirty="0" err="1" smtClean="0"/>
              <a:t>muscularis</a:t>
            </a:r>
            <a:r>
              <a:rPr lang="en-AU" sz="1600" dirty="0" smtClean="0"/>
              <a:t> layer into the </a:t>
            </a:r>
            <a:r>
              <a:rPr lang="en-AU" sz="1600" dirty="0" err="1" smtClean="0"/>
              <a:t>subserosa</a:t>
            </a:r>
            <a:r>
              <a:rPr lang="en-AU" sz="1600" dirty="0" smtClean="0"/>
              <a:t> with three out of 19 lymph nodes involved by carcinoma.</a:t>
            </a:r>
          </a:p>
          <a:p>
            <a:r>
              <a:rPr lang="en-AU" sz="1600" dirty="0" smtClean="0"/>
              <a:t>A liver MRI and a FDG-PET scan demonstrated no additional sites of disease apart from the right liver metastasis.</a:t>
            </a:r>
          </a:p>
          <a:p>
            <a:r>
              <a:rPr lang="en-AU" sz="1600" dirty="0" smtClean="0"/>
              <a:t>Six weeks later he has undergone a right sided </a:t>
            </a:r>
            <a:r>
              <a:rPr lang="en-AU" sz="1600" dirty="0" err="1" smtClean="0"/>
              <a:t>hemihepatectomy</a:t>
            </a:r>
            <a:r>
              <a:rPr lang="en-AU" sz="1600" dirty="0" smtClean="0"/>
              <a:t>.</a:t>
            </a:r>
          </a:p>
          <a:p>
            <a:r>
              <a:rPr lang="en-AU" sz="1600" dirty="0" smtClean="0"/>
              <a:t>The patient subsequently received 12 cycles of FOLFOX chemotherapy and is free of disease since more than three years.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Case 2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350" y="1986981"/>
            <a:ext cx="4131568" cy="344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5311036" y="3432132"/>
            <a:ext cx="1064712" cy="400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613742" y="3482236"/>
            <a:ext cx="19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Potentially curable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Case 2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405" y="1365336"/>
            <a:ext cx="7390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600" dirty="0" smtClean="0"/>
              <a:t>A 67 year old female was diagnosed with a left sided screening detected colon cancer in 2008 that has been </a:t>
            </a:r>
            <a:r>
              <a:rPr lang="en-AU" sz="1600" dirty="0" err="1" smtClean="0"/>
              <a:t>resected</a:t>
            </a:r>
            <a:r>
              <a:rPr lang="en-AU" sz="1600" dirty="0" smtClean="0"/>
              <a:t> and been demonstrated to be a moderately differentiated </a:t>
            </a:r>
            <a:r>
              <a:rPr lang="en-AU" sz="1600" dirty="0" err="1" smtClean="0"/>
              <a:t>adenocarcinoma</a:t>
            </a:r>
            <a:r>
              <a:rPr lang="en-AU" sz="1600" dirty="0" smtClean="0"/>
              <a:t> invading through the </a:t>
            </a:r>
            <a:r>
              <a:rPr lang="en-AU" sz="1600" dirty="0" err="1" smtClean="0"/>
              <a:t>muscularis</a:t>
            </a:r>
            <a:r>
              <a:rPr lang="en-AU" sz="1600" dirty="0" smtClean="0"/>
              <a:t> layer with 2 out of 16 lymph nodes involved by carcinoma. A CT scan at the same time revealed no evidence for metastatic disease. The patient declined adjuvant chemotherapy.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At a follow up visit, 18 months later, blood tests demonstrated an elevated CEA level (20ug/L) and a subsequent CT scan revealed 5 liver metastases.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She commenced treatment with </a:t>
            </a:r>
            <a:r>
              <a:rPr lang="en-AU" sz="1600" dirty="0" err="1" smtClean="0"/>
              <a:t>bevacizumab</a:t>
            </a:r>
            <a:r>
              <a:rPr lang="en-AU" sz="1600" dirty="0" smtClean="0"/>
              <a:t>/FOLFOX and a restaging CT scan after 3 months of treatment demonstrated a significant reduction in size of all liver metastases.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She subsequently underwent resection of her left liver lobe that was followed by another three months of chemotherapy. </a:t>
            </a:r>
            <a:r>
              <a:rPr lang="en-AU" sz="1600" dirty="0" err="1" smtClean="0"/>
              <a:t>Oxaliplatin</a:t>
            </a:r>
            <a:r>
              <a:rPr lang="en-AU" sz="1600" dirty="0" smtClean="0"/>
              <a:t> had to be discontinued due to increasing sensory neuropathy.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Subsequently radiofrequency ablation of two residual right sided liver metastases were undertaken.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The patient is free of disease more than two years after completion of her last chemotherapy with unremarkable imaging studies and CEA levels being in normal range.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Case 3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303" y="1765086"/>
            <a:ext cx="4124058" cy="33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5260932" y="3319397"/>
            <a:ext cx="926926" cy="3256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350697" y="3331924"/>
            <a:ext cx="200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Palliative approach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Case 3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96" y="939453"/>
            <a:ext cx="785381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A </a:t>
            </a:r>
            <a:r>
              <a:rPr lang="en-AU" sz="1600" dirty="0" smtClean="0"/>
              <a:t>72 year old gentleman presented to his general practitioner with shortness of breath; a chest x-ray revealed multiple round opacities suspicious for metastases.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A subsequent CT scan demonstrated widespread metastatic disease in liver and lung with a suggestion of bowel wall thickening in the sigmoid colon.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A colonoscopy revealed an ulcerating tumour in the sigmoid area with the biopsy confirming a poorly differentiated </a:t>
            </a:r>
            <a:r>
              <a:rPr lang="en-AU" sz="1600" dirty="0" err="1" smtClean="0"/>
              <a:t>adenocarcinoma</a:t>
            </a:r>
            <a:r>
              <a:rPr lang="en-A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He commenced on FOLFOX chemotherapy in combination with </a:t>
            </a:r>
            <a:r>
              <a:rPr lang="en-AU" sz="1600" dirty="0" err="1" smtClean="0"/>
              <a:t>bevacizumab</a:t>
            </a:r>
            <a:r>
              <a:rPr lang="en-AU" sz="1600" dirty="0" smtClean="0"/>
              <a:t> with a continuous decline in CEA serum levels and restaging CT scans  after 3 and 6 months demonstrated a partial remission.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Six months after treatment commencement, </a:t>
            </a:r>
            <a:r>
              <a:rPr lang="en-AU" sz="1600" dirty="0" err="1" smtClean="0"/>
              <a:t>bevacizumab</a:t>
            </a:r>
            <a:r>
              <a:rPr lang="en-AU" sz="1600" dirty="0" smtClean="0"/>
              <a:t> was continued in combination with the oral chemotherapy </a:t>
            </a:r>
            <a:r>
              <a:rPr lang="en-AU" sz="1600" dirty="0" err="1" smtClean="0"/>
              <a:t>capecitabine</a:t>
            </a:r>
            <a:r>
              <a:rPr lang="en-A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Six months later, treatment was stopped due to increasing fatigue and intolerable hand-foot syndrome; CT scans at that time revealed ongoing stable disease.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Another four months later, a CT scan demonstrated significant disease progression with an increase in size of the pre-existing liver and lung metastases and three new </a:t>
            </a:r>
            <a:r>
              <a:rPr lang="en-AU" sz="1600" dirty="0" err="1" smtClean="0"/>
              <a:t>lytic</a:t>
            </a:r>
            <a:r>
              <a:rPr lang="en-AU" sz="1600" dirty="0" smtClean="0"/>
              <a:t> bony metastases in the thoracic spine.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FOLFIRI chemotherapy was commenced and serum CEA levels and a CT scan after three months demonstrated a partial remission that was followed by progression two months later.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The tumour tissue testing revealed K-RAS </a:t>
            </a:r>
            <a:r>
              <a:rPr lang="en-AU" sz="1600" dirty="0" err="1" smtClean="0"/>
              <a:t>wildtype</a:t>
            </a:r>
            <a:r>
              <a:rPr lang="en-AU" sz="1600" dirty="0" smtClean="0"/>
              <a:t> and the patient was commenced on </a:t>
            </a:r>
            <a:r>
              <a:rPr lang="en-AU" sz="1600" dirty="0" err="1" smtClean="0"/>
              <a:t>Cetuximab</a:t>
            </a:r>
            <a:r>
              <a:rPr lang="en-AU" sz="1600" dirty="0" smtClean="0"/>
              <a:t> with a response in his serum CEA levels and a minor radiological response.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Four months after commencing </a:t>
            </a:r>
            <a:r>
              <a:rPr lang="en-AU" sz="1600" dirty="0" err="1" smtClean="0"/>
              <a:t>Cetuximab</a:t>
            </a:r>
            <a:r>
              <a:rPr lang="en-AU" sz="1600" dirty="0" smtClean="0"/>
              <a:t> significant disease progression occurred and treatment was stopped, the patient deceased two months later.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Case 4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26" name="Picture 2" descr="C:\Users\penelope\Pictures\CT_lung_metasta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625" y="1783457"/>
            <a:ext cx="4606446" cy="3740519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5924810" y="3319397"/>
            <a:ext cx="926926" cy="3256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889315" y="3294346"/>
            <a:ext cx="200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Palliative approach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Case 4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614" y="1177447"/>
            <a:ext cx="79280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600" dirty="0" smtClean="0"/>
              <a:t>A 76 year old gentleman underwent in June 2008 a resection of a left sided colon carcinoma with the pathology revealing a pT3pN0 tumour.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Four years later, he was involved in a car accident and a CT scan performed at the emergency department to exclude trauma injuries revealed multiple sub-centimetre nodules in the right lung.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A follow up CT scan 2 months later demonstrated a slight increase in size of the majority of the pulmonary lesions.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Further imaging over the next six months showed a further increase in size of most of the pulmonary lesions with new nodules developing in his left lung.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Four months later, the patient developed chronic cough and a right upper lobe nodule measuring 1.8cm was biopsied with the histopathology demonstrating an </a:t>
            </a:r>
            <a:r>
              <a:rPr lang="en-AU" sz="1600" dirty="0" err="1" smtClean="0"/>
              <a:t>adenocarcinoma</a:t>
            </a:r>
            <a:r>
              <a:rPr lang="en-AU" sz="1600" dirty="0" smtClean="0"/>
              <a:t> (</a:t>
            </a:r>
            <a:r>
              <a:rPr lang="en-AU" sz="1600" dirty="0" err="1" smtClean="0"/>
              <a:t>immunohistochemistry</a:t>
            </a:r>
            <a:r>
              <a:rPr lang="en-AU" sz="1600" dirty="0" smtClean="0"/>
              <a:t> CK7+/CK20-/CDX2+/TTF1-); his CEA level at that time was 24ug/L.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The patient was commenced on oral </a:t>
            </a:r>
            <a:r>
              <a:rPr lang="en-AU" sz="1600" dirty="0" err="1" smtClean="0"/>
              <a:t>capecitabine</a:t>
            </a:r>
            <a:r>
              <a:rPr lang="en-AU" sz="1600" dirty="0" smtClean="0"/>
              <a:t> chemotherapy in combination with </a:t>
            </a:r>
            <a:r>
              <a:rPr lang="en-AU" sz="1600" dirty="0" err="1" smtClean="0"/>
              <a:t>bevacizumab</a:t>
            </a:r>
            <a:r>
              <a:rPr lang="en-AU" sz="1600" dirty="0" smtClean="0"/>
              <a:t> leading to an decrease in the serum CEA level and a restaging CT scan after three months demonstrated a slight decrease in size of his pulmonary metastases. 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He continued for another four months on treatment with follow up CT scans demonstrating stable disease. At that time, the patient asked for a treatment break.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Three months after his last oral chemotherapy, restaging scans demonstrated moderate disease progression and the same treatment regimen was recommenced.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A follow up CT scan demonstrated stable disease under this therapy with the patient alive 25 months after being diagnosed with metastatic disease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is heterogeneous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4361"/>
            <a:ext cx="8229600" cy="43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26" y="6651321"/>
            <a:ext cx="1672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(</a:t>
            </a:r>
            <a:r>
              <a:rPr lang="en-AU" sz="800" dirty="0" err="1" smtClean="0"/>
              <a:t>Schmoll</a:t>
            </a:r>
            <a:r>
              <a:rPr lang="en-AU" sz="800" dirty="0" smtClean="0"/>
              <a:t> et al, 2012, Merck-</a:t>
            </a:r>
            <a:r>
              <a:rPr lang="en-AU" sz="800" dirty="0" err="1" smtClean="0"/>
              <a:t>Serono</a:t>
            </a:r>
            <a:r>
              <a:rPr lang="en-AU" sz="800" dirty="0" smtClean="0"/>
              <a:t>)</a:t>
            </a:r>
            <a:endParaRPr lang="en-A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666" y="1174317"/>
            <a:ext cx="7885134" cy="9050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AU" dirty="0" smtClean="0"/>
              <a:t>How to best sequence and combine our</a:t>
            </a:r>
          </a:p>
          <a:p>
            <a:pPr>
              <a:buNone/>
            </a:pPr>
            <a:r>
              <a:rPr lang="en-AU" dirty="0" smtClean="0"/>
              <a:t>therapeutics to achieve the best outcome?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38411" y="2668043"/>
            <a:ext cx="8266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Which of the two targeted agents is more effective?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Is the combination of both targeted agents better than one alone?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Is it beneficial to treat patients beyond progression?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Is there an ideal chemotherapy backbone for each of the targeted agents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Is there any role for resection of the primary cancer in the setting of incurable metastatic disease?</a:t>
            </a:r>
          </a:p>
          <a:p>
            <a:pPr>
              <a:buFont typeface="Arial" pitchFamily="34" charset="0"/>
              <a:buChar char="•"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Epidemiology- Australia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" name="Content Placeholder 9" descr="Horizontal bar chart showing commonly diagnosed cancer; cancer type on y axis; and number of cases on x axis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52" y="2234936"/>
            <a:ext cx="4370540" cy="28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Horizontal bar chart showing cause of death on y-axis and number of deaths on x-axis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73252" y="2207850"/>
            <a:ext cx="4495800" cy="28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39660" y="1628384"/>
            <a:ext cx="28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Most common cancers 2012 </a:t>
            </a:r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02252" y="1630472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Cancer related deaths 2010 </a:t>
            </a:r>
            <a:endParaRPr lang="en-AU" b="1" dirty="0"/>
          </a:p>
        </p:txBody>
      </p:sp>
      <p:sp>
        <p:nvSpPr>
          <p:cNvPr id="14" name="Oval 13"/>
          <p:cNvSpPr/>
          <p:nvPr/>
        </p:nvSpPr>
        <p:spPr>
          <a:xfrm>
            <a:off x="688930" y="2517733"/>
            <a:ext cx="3407080" cy="263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5937336" y="2505208"/>
            <a:ext cx="1966586" cy="225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3" y="6601214"/>
            <a:ext cx="235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Australian Institute of Health and Welfare</a:t>
            </a:r>
            <a:endParaRPr lang="en-AU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803" y="2780778"/>
            <a:ext cx="455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Thank you for your attention !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Incidence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31205" y="989561"/>
            <a:ext cx="4834248" cy="271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75916" y="3745281"/>
            <a:ext cx="4403919" cy="271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" y="6613742"/>
            <a:ext cx="27126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(American Cancer Society 2011, Merck-</a:t>
            </a:r>
            <a:r>
              <a:rPr lang="en-AU" sz="1000" dirty="0" err="1" smtClean="0"/>
              <a:t>Serono</a:t>
            </a:r>
            <a:r>
              <a:rPr lang="en-AU" sz="1000" dirty="0" smtClean="0"/>
              <a:t>)</a:t>
            </a:r>
            <a:endParaRPr lang="en-A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864296" y="2480153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Women</a:t>
            </a:r>
            <a:endParaRPr lang="en-A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66384" y="434861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Men</a:t>
            </a:r>
            <a:endParaRPr lang="en-A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 – Disease stage at diagnosis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1962" y="2224881"/>
            <a:ext cx="8220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" y="6601215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 Merck-</a:t>
            </a:r>
            <a:r>
              <a:rPr lang="en-AU" sz="1000" dirty="0" err="1" smtClean="0"/>
              <a:t>Serono</a:t>
            </a:r>
            <a:r>
              <a:rPr lang="en-AU" sz="1000" dirty="0" smtClean="0"/>
              <a:t>)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Sites of metastases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23772" y="2163870"/>
            <a:ext cx="4038600" cy="4525963"/>
          </a:xfrm>
        </p:spPr>
        <p:txBody>
          <a:bodyPr/>
          <a:lstStyle/>
          <a:p>
            <a:r>
              <a:rPr lang="en-AU" dirty="0" smtClean="0"/>
              <a:t>Liver</a:t>
            </a:r>
          </a:p>
          <a:p>
            <a:r>
              <a:rPr lang="en-AU" dirty="0" smtClean="0"/>
              <a:t>Lung</a:t>
            </a:r>
          </a:p>
          <a:p>
            <a:r>
              <a:rPr lang="en-AU" dirty="0" smtClean="0"/>
              <a:t>Peritoneum</a:t>
            </a:r>
          </a:p>
          <a:p>
            <a:r>
              <a:rPr lang="en-AU" dirty="0" smtClean="0"/>
              <a:t>Bone</a:t>
            </a:r>
          </a:p>
          <a:p>
            <a:r>
              <a:rPr lang="en-AU" dirty="0" smtClean="0"/>
              <a:t>Brain</a:t>
            </a:r>
            <a:endParaRPr lang="en-AU" dirty="0"/>
          </a:p>
        </p:txBody>
      </p:sp>
      <p:pic>
        <p:nvPicPr>
          <p:cNvPr id="1028" name="Picture 4" descr="C:\Users\penelope\Pictures\case1_p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973" y="2066795"/>
            <a:ext cx="4386824" cy="3231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Adjuvant therapy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14425" y="1810544"/>
            <a:ext cx="6915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" y="6601216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</a:t>
            </a:r>
            <a:r>
              <a:rPr lang="en-AU" sz="1000" dirty="0" err="1" smtClean="0"/>
              <a:t>Merck_Serono</a:t>
            </a:r>
            <a:r>
              <a:rPr lang="en-AU" sz="1000" dirty="0" smtClean="0"/>
              <a:t>)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Treatment goals for the Oncologist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5470" y="1851765"/>
            <a:ext cx="2901472" cy="1156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rgbClr val="FF0000"/>
                </a:solidFill>
              </a:rPr>
              <a:t>CRC Stage II/III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7468" y="1853853"/>
            <a:ext cx="2901472" cy="1156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rgbClr val="FF0000"/>
                </a:solidFill>
              </a:rPr>
              <a:t>CRC Stage IV</a:t>
            </a:r>
            <a:endParaRPr lang="en-AU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216" y="3009379"/>
            <a:ext cx="0" cy="93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4789" y="409601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Cure</a:t>
            </a:r>
            <a:endParaRPr lang="en-AU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92076" y="3009379"/>
            <a:ext cx="0" cy="93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08354" y="3009379"/>
            <a:ext cx="0" cy="93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74736" y="3009379"/>
            <a:ext cx="0" cy="93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0175" y="4085574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Cure</a:t>
            </a:r>
            <a:endParaRPr lang="en-A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1193" y="4087662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Prolong </a:t>
            </a:r>
          </a:p>
          <a:p>
            <a:r>
              <a:rPr lang="en-AU" b="1" i="1" dirty="0" smtClean="0"/>
              <a:t>Survival</a:t>
            </a:r>
            <a:endParaRPr lang="en-A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32731" y="4089750"/>
            <a:ext cx="1181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 smtClean="0"/>
              <a:t>Improve</a:t>
            </a:r>
          </a:p>
          <a:p>
            <a:r>
              <a:rPr lang="en-AU" b="1" i="1" dirty="0" smtClean="0"/>
              <a:t>Symptoms</a:t>
            </a:r>
            <a:endParaRPr lang="en-A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Colon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Therapy Timeline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56189" y="1600200"/>
            <a:ext cx="80316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" y="6601216"/>
            <a:ext cx="10005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(Merck-</a:t>
            </a:r>
            <a:r>
              <a:rPr lang="en-AU" sz="1000" dirty="0" err="1" smtClean="0"/>
              <a:t>Serono</a:t>
            </a:r>
            <a:r>
              <a:rPr lang="en-AU" sz="1000" dirty="0" smtClean="0"/>
              <a:t>)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1330</Words>
  <Application>Microsoft Office PowerPoint</Application>
  <PresentationFormat>On-screen Show (4:3)</PresentationFormat>
  <Paragraphs>152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 Neue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 Sub-heading</dc:title>
  <dc:creator>Adinda Uneputty</dc:creator>
  <cp:lastModifiedBy>Dietitian</cp:lastModifiedBy>
  <cp:revision>132</cp:revision>
  <dcterms:created xsi:type="dcterms:W3CDTF">2012-04-23T02:04:31Z</dcterms:created>
  <dcterms:modified xsi:type="dcterms:W3CDTF">2013-08-06T06:24:05Z</dcterms:modified>
</cp:coreProperties>
</file>