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282" r:id="rId3"/>
    <p:sldId id="285" r:id="rId4"/>
    <p:sldId id="287" r:id="rId5"/>
    <p:sldId id="268" r:id="rId6"/>
    <p:sldId id="288" r:id="rId7"/>
    <p:sldId id="290" r:id="rId8"/>
    <p:sldId id="289" r:id="rId9"/>
    <p:sldId id="291" r:id="rId10"/>
    <p:sldId id="292" r:id="rId11"/>
    <p:sldId id="293" r:id="rId12"/>
    <p:sldId id="322" r:id="rId13"/>
    <p:sldId id="294" r:id="rId14"/>
    <p:sldId id="295" r:id="rId15"/>
    <p:sldId id="296" r:id="rId16"/>
    <p:sldId id="298" r:id="rId17"/>
    <p:sldId id="299" r:id="rId18"/>
    <p:sldId id="297" r:id="rId19"/>
    <p:sldId id="278" r:id="rId20"/>
    <p:sldId id="300" r:id="rId21"/>
    <p:sldId id="279" r:id="rId22"/>
    <p:sldId id="302" r:id="rId23"/>
    <p:sldId id="307" r:id="rId24"/>
    <p:sldId id="304" r:id="rId25"/>
    <p:sldId id="301" r:id="rId26"/>
    <p:sldId id="266" r:id="rId27"/>
    <p:sldId id="305" r:id="rId28"/>
    <p:sldId id="274" r:id="rId29"/>
    <p:sldId id="275" r:id="rId30"/>
    <p:sldId id="276" r:id="rId31"/>
    <p:sldId id="260" r:id="rId32"/>
    <p:sldId id="308" r:id="rId33"/>
    <p:sldId id="310" r:id="rId34"/>
    <p:sldId id="312" r:id="rId35"/>
    <p:sldId id="314" r:id="rId36"/>
    <p:sldId id="315" r:id="rId37"/>
    <p:sldId id="316" r:id="rId38"/>
    <p:sldId id="318" r:id="rId39"/>
    <p:sldId id="317" r:id="rId40"/>
    <p:sldId id="319" r:id="rId41"/>
    <p:sldId id="269" r:id="rId42"/>
    <p:sldId id="270" r:id="rId43"/>
    <p:sldId id="271" r:id="rId44"/>
    <p:sldId id="320" r:id="rId45"/>
    <p:sldId id="26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A9D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37" autoAdjust="0"/>
  </p:normalViewPr>
  <p:slideViewPr>
    <p:cSldViewPr snapToGrid="0" snapToObjects="1">
      <p:cViewPr varScale="1">
        <p:scale>
          <a:sx n="81" d="100"/>
          <a:sy n="81" d="100"/>
        </p:scale>
        <p:origin x="-184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DA2D1-3B32-C840-8DDF-D92AD31D5657}" type="datetimeFigureOut">
              <a:rPr lang="en-US" smtClean="0"/>
              <a:pPr/>
              <a:t>6/26/2013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741C2-21AD-EF4E-81B4-7F0AF27567DE}" type="slidenum">
              <a:rPr lang="en-US" smtClean="0"/>
              <a:pPr/>
              <a:t>‹#›</a:t>
            </a:fld>
            <a:endParaRPr lang="en-US"/>
          </a:p>
        </p:txBody>
      </p:sp>
    </p:spTree>
    <p:extLst>
      <p:ext uri="{BB962C8B-B14F-4D97-AF65-F5344CB8AC3E}">
        <p14:creationId xmlns:p14="http://schemas.microsoft.com/office/powerpoint/2010/main" xmlns="" val="5199980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a:t>
            </a:r>
            <a:r>
              <a:rPr lang="en-US" dirty="0" err="1" smtClean="0"/>
              <a:t>australian</a:t>
            </a:r>
            <a:r>
              <a:rPr lang="en-US" dirty="0" smtClean="0"/>
              <a:t> GP study by the Epworth Australian Prostate cancer research </a:t>
            </a:r>
            <a:r>
              <a:rPr lang="en-US" dirty="0" err="1" smtClean="0"/>
              <a:t>centre</a:t>
            </a:r>
            <a:endParaRPr lang="en-US" dirty="0" smtClean="0"/>
          </a:p>
          <a:p>
            <a:endParaRPr lang="en-US" dirty="0" smtClean="0"/>
          </a:p>
          <a:p>
            <a:r>
              <a:rPr lang="en-US" dirty="0" smtClean="0"/>
              <a:t>PCFA</a:t>
            </a:r>
          </a:p>
          <a:p>
            <a:endParaRPr lang="en-US" dirty="0" smtClean="0"/>
          </a:p>
          <a:p>
            <a:r>
              <a:rPr lang="en-US" dirty="0" smtClean="0"/>
              <a:t>National Health and Medical Research council</a:t>
            </a:r>
            <a:endParaRPr lang="en-US" dirty="0"/>
          </a:p>
        </p:txBody>
      </p:sp>
      <p:sp>
        <p:nvSpPr>
          <p:cNvPr id="4" name="Slide Number Placeholder 3"/>
          <p:cNvSpPr>
            <a:spLocks noGrp="1"/>
          </p:cNvSpPr>
          <p:nvPr>
            <p:ph type="sldNum" sz="quarter" idx="10"/>
          </p:nvPr>
        </p:nvSpPr>
        <p:spPr/>
        <p:txBody>
          <a:bodyPr/>
          <a:lstStyle/>
          <a:p>
            <a:fld id="{AB4741C2-21AD-EF4E-81B4-7F0AF27567DE}" type="slidenum">
              <a:rPr lang="en-US" smtClean="0"/>
              <a:pPr/>
              <a:t>3</a:t>
            </a:fld>
            <a:endParaRPr lang="en-US"/>
          </a:p>
        </p:txBody>
      </p:sp>
    </p:spTree>
    <p:extLst>
      <p:ext uri="{BB962C8B-B14F-4D97-AF65-F5344CB8AC3E}">
        <p14:creationId xmlns:p14="http://schemas.microsoft.com/office/powerpoint/2010/main" xmlns="" val="50981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Another</a:t>
            </a:r>
            <a:r>
              <a:rPr lang="en-AU" baseline="0" dirty="0" smtClean="0"/>
              <a:t> exploratory analysis also revealed that </a:t>
            </a:r>
            <a:r>
              <a:rPr lang="en-AU" baseline="0" dirty="0" err="1" smtClean="0"/>
              <a:t>abiraterone</a:t>
            </a:r>
            <a:r>
              <a:rPr lang="en-AU" baseline="0" dirty="0" smtClean="0"/>
              <a:t> </a:t>
            </a:r>
            <a:r>
              <a:rPr lang="en-AU" baseline="0" dirty="0" err="1" smtClean="0"/>
              <a:t>a/w</a:t>
            </a:r>
            <a:r>
              <a:rPr lang="en-AU" baseline="0" dirty="0" smtClean="0"/>
              <a:t> better pain control </a:t>
            </a:r>
            <a:endParaRPr lang="en-AU" dirty="0"/>
          </a:p>
        </p:txBody>
      </p:sp>
      <p:sp>
        <p:nvSpPr>
          <p:cNvPr id="4" name="Slide Number Placeholder 3"/>
          <p:cNvSpPr>
            <a:spLocks noGrp="1"/>
          </p:cNvSpPr>
          <p:nvPr>
            <p:ph type="sldNum" sz="quarter" idx="10"/>
          </p:nvPr>
        </p:nvSpPr>
        <p:spPr/>
        <p:txBody>
          <a:bodyPr/>
          <a:lstStyle/>
          <a:p>
            <a:fld id="{486AABD9-5B32-4291-82AD-74DD000B281B}" type="slidenum">
              <a:rPr lang="en-AU" smtClean="0"/>
              <a:pPr/>
              <a:t>29</a:t>
            </a:fld>
            <a:endParaRPr lang="en-AU"/>
          </a:p>
        </p:txBody>
      </p:sp>
    </p:spTree>
    <p:extLst>
      <p:ext uri="{BB962C8B-B14F-4D97-AF65-F5344CB8AC3E}">
        <p14:creationId xmlns:p14="http://schemas.microsoft.com/office/powerpoint/2010/main" xmlns="" val="420347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741C2-21AD-EF4E-81B4-7F0AF27567DE}" type="slidenum">
              <a:rPr lang="en-US" smtClean="0"/>
              <a:pPr/>
              <a:t>30</a:t>
            </a:fld>
            <a:endParaRPr lang="en-US"/>
          </a:p>
        </p:txBody>
      </p:sp>
    </p:spTree>
    <p:extLst>
      <p:ext uri="{BB962C8B-B14F-4D97-AF65-F5344CB8AC3E}">
        <p14:creationId xmlns:p14="http://schemas.microsoft.com/office/powerpoint/2010/main" xmlns="" val="294504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88ADB7-FC6A-3844-9FBF-0EE23FABAB04}" type="slidenum">
              <a:rPr lang="en-US"/>
              <a:pPr>
                <a:defRPr/>
              </a:pPr>
              <a:t>33</a:t>
            </a:fld>
            <a:endParaRPr lang="en-US"/>
          </a:p>
        </p:txBody>
      </p:sp>
      <p:sp>
        <p:nvSpPr>
          <p:cNvPr id="572418" name="Rectangle 2"/>
          <p:cNvSpPr>
            <a:spLocks noGrp="1" noRot="1" noChangeAspect="1" noChangeArrowheads="1" noTextEdit="1"/>
          </p:cNvSpPr>
          <p:nvPr>
            <p:ph type="sldImg"/>
          </p:nvPr>
        </p:nvSpPr>
        <p:spPr>
          <a:xfrm>
            <a:off x="1409700" y="34925"/>
            <a:ext cx="4129088" cy="3097213"/>
          </a:xfrm>
          <a:ln/>
          <a:extLst>
            <a:ext uri="{FAA26D3D-D897-4be2-8F04-BA451C77F1D7}">
              <ma14:placeholderFlag xmlns:ma14="http://schemas.microsoft.com/office/mac/drawingml/2011/main" xmlns="" val="1"/>
            </a:ext>
          </a:extLst>
        </p:spPr>
      </p:sp>
      <p:sp>
        <p:nvSpPr>
          <p:cNvPr id="572419" name="Rectangle 3"/>
          <p:cNvSpPr>
            <a:spLocks noGrp="1" noChangeArrowheads="1"/>
          </p:cNvSpPr>
          <p:nvPr>
            <p:ph type="body" idx="1"/>
          </p:nvPr>
        </p:nvSpPr>
        <p:spPr>
          <a:xfrm>
            <a:off x="1196975" y="3348330"/>
            <a:ext cx="4319588" cy="5544782"/>
          </a:xfrm>
        </p:spPr>
        <p:txBody>
          <a:bodyPr/>
          <a:lstStyle/>
          <a:p>
            <a:pPr>
              <a:defRPr/>
            </a:pPr>
            <a:r>
              <a:rPr lang="en-US" smtClean="0">
                <a:cs typeface="+mn-cs"/>
              </a:rPr>
              <a:t>Bisphosphonates are another treatment option for the management of bone metastases. Zoledronic acid is a third-generation, highly potent bisphosphonate that exhibits considerable activity against complications caused by diffuse bone lesions. It acts as a potent inhibitor of osteoclast-mediated bone resorption and can reduce skeletal events such as fracture and the need for surgery and radiation. </a:t>
            </a:r>
          </a:p>
          <a:p>
            <a:pPr>
              <a:defRPr/>
            </a:pPr>
            <a:r>
              <a:rPr lang="en-US" smtClean="0">
                <a:cs typeface="+mn-cs"/>
              </a:rPr>
              <a:t>These agents are nonmyelosuppressive.</a:t>
            </a:r>
            <a:r>
              <a:rPr lang="en-CA" smtClean="0">
                <a:cs typeface="+mn-cs"/>
              </a:rPr>
              <a:t> </a:t>
            </a: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Very old tree up to 2000-4000years old,</a:t>
            </a:r>
            <a:r>
              <a:rPr lang="en-AU" baseline="0" dirty="0" smtClean="0"/>
              <a:t> toxic tree (leaves </a:t>
            </a:r>
            <a:r>
              <a:rPr lang="en-AU" baseline="0" smtClean="0"/>
              <a:t>&gt; bark), </a:t>
            </a:r>
            <a:r>
              <a:rPr lang="en-AU" smtClean="0"/>
              <a:t>Calcium </a:t>
            </a:r>
            <a:r>
              <a:rPr lang="en-AU" dirty="0" smtClean="0"/>
              <a:t>channel blocker</a:t>
            </a:r>
            <a:r>
              <a:rPr lang="en-AU" baseline="0" dirty="0" smtClean="0"/>
              <a:t> in 1021, long bows, musical instruments</a:t>
            </a:r>
            <a:endParaRPr lang="en-AU" dirty="0"/>
          </a:p>
        </p:txBody>
      </p:sp>
      <p:sp>
        <p:nvSpPr>
          <p:cNvPr id="4" name="Slide Number Placeholder 3"/>
          <p:cNvSpPr>
            <a:spLocks noGrp="1"/>
          </p:cNvSpPr>
          <p:nvPr>
            <p:ph type="sldNum" sz="quarter" idx="10"/>
          </p:nvPr>
        </p:nvSpPr>
        <p:spPr/>
        <p:txBody>
          <a:bodyPr/>
          <a:lstStyle/>
          <a:p>
            <a:fld id="{486AABD9-5B32-4291-82AD-74DD000B281B}" type="slidenum">
              <a:rPr lang="en-AU" smtClean="0"/>
              <a:pPr/>
              <a:t>41</a:t>
            </a:fld>
            <a:endParaRPr lang="en-AU"/>
          </a:p>
        </p:txBody>
      </p:sp>
    </p:spTree>
    <p:extLst>
      <p:ext uri="{BB962C8B-B14F-4D97-AF65-F5344CB8AC3E}">
        <p14:creationId xmlns:p14="http://schemas.microsoft.com/office/powerpoint/2010/main" xmlns="" val="236846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Undertaking an evaluation of the evidence on </a:t>
            </a:r>
            <a:r>
              <a:rPr lang="en-US" dirty="0" err="1" smtClean="0"/>
              <a:t>wether</a:t>
            </a:r>
            <a:r>
              <a:rPr lang="en-US" dirty="0" smtClean="0"/>
              <a:t> PSA testing of </a:t>
            </a:r>
            <a:r>
              <a:rPr lang="en-US" dirty="0" err="1" smtClean="0"/>
              <a:t>assymptomatic</a:t>
            </a:r>
            <a:r>
              <a:rPr lang="en-US" dirty="0" smtClean="0"/>
              <a:t> men, with or without DRE reduces mortality and morbidity, and the harms and other benefits of PSA testing and of subsequent follow</a:t>
            </a:r>
            <a:r>
              <a:rPr lang="en-US" baseline="0" dirty="0" smtClean="0"/>
              <a:t> up investigations and treatment</a:t>
            </a:r>
            <a:endParaRPr lang="en-US" dirty="0"/>
          </a:p>
        </p:txBody>
      </p:sp>
      <p:sp>
        <p:nvSpPr>
          <p:cNvPr id="4" name="Slide Number Placeholder 3"/>
          <p:cNvSpPr>
            <a:spLocks noGrp="1"/>
          </p:cNvSpPr>
          <p:nvPr>
            <p:ph type="sldNum" sz="quarter" idx="10"/>
          </p:nvPr>
        </p:nvSpPr>
        <p:spPr/>
        <p:txBody>
          <a:bodyPr/>
          <a:lstStyle/>
          <a:p>
            <a:fld id="{AB4741C2-21AD-EF4E-81B4-7F0AF27567DE}" type="slidenum">
              <a:rPr lang="en-US" smtClean="0"/>
              <a:pPr/>
              <a:t>4</a:t>
            </a:fld>
            <a:endParaRPr lang="en-US"/>
          </a:p>
        </p:txBody>
      </p:sp>
    </p:spTree>
    <p:extLst>
      <p:ext uri="{BB962C8B-B14F-4D97-AF65-F5344CB8AC3E}">
        <p14:creationId xmlns:p14="http://schemas.microsoft.com/office/powerpoint/2010/main" xmlns="" val="426415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Talk here about different extremes of progressive</a:t>
            </a:r>
            <a:r>
              <a:rPr lang="en-AU" baseline="0" dirty="0" smtClean="0"/>
              <a:t> disease</a:t>
            </a:r>
          </a:p>
          <a:p>
            <a:r>
              <a:rPr lang="en-AU" dirty="0" smtClean="0"/>
              <a:t>Rarely</a:t>
            </a:r>
            <a:r>
              <a:rPr lang="en-AU" baseline="0" dirty="0" smtClean="0"/>
              <a:t> visceral metastatic disease which portends poorer prognosis </a:t>
            </a:r>
            <a:endParaRPr lang="en-AU" dirty="0"/>
          </a:p>
        </p:txBody>
      </p:sp>
      <p:sp>
        <p:nvSpPr>
          <p:cNvPr id="4" name="Slide Number Placeholder 3"/>
          <p:cNvSpPr>
            <a:spLocks noGrp="1"/>
          </p:cNvSpPr>
          <p:nvPr>
            <p:ph type="sldNum" sz="quarter" idx="10"/>
          </p:nvPr>
        </p:nvSpPr>
        <p:spPr/>
        <p:txBody>
          <a:bodyPr/>
          <a:lstStyle/>
          <a:p>
            <a:fld id="{486AABD9-5B32-4291-82AD-74DD000B281B}" type="slidenum">
              <a:rPr lang="en-AU" smtClean="0"/>
              <a:pPr/>
              <a:t>5</a:t>
            </a:fld>
            <a:endParaRPr lang="en-AU"/>
          </a:p>
        </p:txBody>
      </p:sp>
    </p:spTree>
    <p:extLst>
      <p:ext uri="{BB962C8B-B14F-4D97-AF65-F5344CB8AC3E}">
        <p14:creationId xmlns:p14="http://schemas.microsoft.com/office/powerpoint/2010/main" xmlns="" val="231546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the screening group, 82% of men accepted at least one offer of screening. During a median follow-up of 9 years, the cumulative incidence of prostate cancer was 8.2% in the screening group and 4.8% in the control group. The rate ratio for death from prostate cancer in the screening group, as compared with the control group, was 0.80 (95% confidence interval [CI], 0.65 to 0.98; adjusted P=0.04). The absolute risk difference was 0.71 death per 1000 men. This means that 1410 men would need to be screened and 48 additional cases of prostate cancer would need to be treated to prevent one death from prostate cancer.</a:t>
            </a:r>
            <a:endParaRPr lang="en-US" dirty="0"/>
          </a:p>
        </p:txBody>
      </p:sp>
      <p:sp>
        <p:nvSpPr>
          <p:cNvPr id="4" name="Slide Number Placeholder 3"/>
          <p:cNvSpPr>
            <a:spLocks noGrp="1"/>
          </p:cNvSpPr>
          <p:nvPr>
            <p:ph type="sldNum" sz="quarter" idx="10"/>
          </p:nvPr>
        </p:nvSpPr>
        <p:spPr/>
        <p:txBody>
          <a:bodyPr/>
          <a:lstStyle/>
          <a:p>
            <a:fld id="{AB4741C2-21AD-EF4E-81B4-7F0AF27567DE}" type="slidenum">
              <a:rPr lang="en-US" smtClean="0"/>
              <a:pPr/>
              <a:t>8</a:t>
            </a:fld>
            <a:endParaRPr lang="en-US"/>
          </a:p>
        </p:txBody>
      </p:sp>
    </p:spTree>
    <p:extLst>
      <p:ext uri="{BB962C8B-B14F-4D97-AF65-F5344CB8AC3E}">
        <p14:creationId xmlns:p14="http://schemas.microsoft.com/office/powerpoint/2010/main" xmlns="" val="33582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Dorevitch</a:t>
            </a:r>
            <a:r>
              <a:rPr lang="en-US" dirty="0" smtClean="0"/>
              <a:t> age adjusted value 0-49    0-2.5</a:t>
            </a:r>
          </a:p>
          <a:p>
            <a:r>
              <a:rPr lang="en-US" dirty="0" smtClean="0"/>
              <a:t>                                              50-59   0-3.5</a:t>
            </a:r>
          </a:p>
          <a:p>
            <a:r>
              <a:rPr lang="en-US" dirty="0" smtClean="0"/>
              <a:t>                                               60-69   0-4.5</a:t>
            </a:r>
          </a:p>
          <a:p>
            <a:r>
              <a:rPr lang="en-US" baseline="0" dirty="0" smtClean="0"/>
              <a:t>                                                  &gt;70 0-6.5</a:t>
            </a:r>
            <a:endParaRPr lang="en-US" dirty="0"/>
          </a:p>
        </p:txBody>
      </p:sp>
      <p:sp>
        <p:nvSpPr>
          <p:cNvPr id="4" name="Slide Number Placeholder 3"/>
          <p:cNvSpPr>
            <a:spLocks noGrp="1"/>
          </p:cNvSpPr>
          <p:nvPr>
            <p:ph type="sldNum" sz="quarter" idx="10"/>
          </p:nvPr>
        </p:nvSpPr>
        <p:spPr/>
        <p:txBody>
          <a:bodyPr/>
          <a:lstStyle/>
          <a:p>
            <a:fld id="{AB4741C2-21AD-EF4E-81B4-7F0AF27567DE}" type="slidenum">
              <a:rPr lang="en-US" smtClean="0"/>
              <a:pPr/>
              <a:t>11</a:t>
            </a:fld>
            <a:endParaRPr lang="en-US"/>
          </a:p>
        </p:txBody>
      </p:sp>
    </p:spTree>
    <p:extLst>
      <p:ext uri="{BB962C8B-B14F-4D97-AF65-F5344CB8AC3E}">
        <p14:creationId xmlns:p14="http://schemas.microsoft.com/office/powerpoint/2010/main" xmlns="" val="103624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Dorevitch</a:t>
            </a:r>
            <a:r>
              <a:rPr lang="en-US" dirty="0" smtClean="0"/>
              <a:t> age adjusted value 0-49    0-2.5</a:t>
            </a:r>
          </a:p>
          <a:p>
            <a:r>
              <a:rPr lang="en-US" dirty="0" smtClean="0"/>
              <a:t>                                              50-59   0-3.5</a:t>
            </a:r>
          </a:p>
          <a:p>
            <a:r>
              <a:rPr lang="en-US" dirty="0" smtClean="0"/>
              <a:t>                                               60-69   0-4.5</a:t>
            </a:r>
          </a:p>
          <a:p>
            <a:r>
              <a:rPr lang="en-US" baseline="0" dirty="0" smtClean="0"/>
              <a:t>                                                  &gt;70 0-6.5</a:t>
            </a:r>
            <a:endParaRPr lang="en-US" dirty="0"/>
          </a:p>
        </p:txBody>
      </p:sp>
      <p:sp>
        <p:nvSpPr>
          <p:cNvPr id="4" name="Slide Number Placeholder 3"/>
          <p:cNvSpPr>
            <a:spLocks noGrp="1"/>
          </p:cNvSpPr>
          <p:nvPr>
            <p:ph type="sldNum" sz="quarter" idx="10"/>
          </p:nvPr>
        </p:nvSpPr>
        <p:spPr/>
        <p:txBody>
          <a:bodyPr/>
          <a:lstStyle/>
          <a:p>
            <a:fld id="{AB4741C2-21AD-EF4E-81B4-7F0AF27567DE}" type="slidenum">
              <a:rPr lang="en-US" smtClean="0"/>
              <a:pPr/>
              <a:t>12</a:t>
            </a:fld>
            <a:endParaRPr lang="en-US"/>
          </a:p>
        </p:txBody>
      </p:sp>
    </p:spTree>
    <p:extLst>
      <p:ext uri="{BB962C8B-B14F-4D97-AF65-F5344CB8AC3E}">
        <p14:creationId xmlns:p14="http://schemas.microsoft.com/office/powerpoint/2010/main" xmlns="" val="103624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Urological society of </a:t>
            </a:r>
            <a:r>
              <a:rPr lang="en-US" dirty="0" err="1" smtClean="0"/>
              <a:t>australia</a:t>
            </a:r>
            <a:r>
              <a:rPr lang="en-US" dirty="0" smtClean="0"/>
              <a:t> and NZ</a:t>
            </a:r>
            <a:endParaRPr lang="en-US" dirty="0"/>
          </a:p>
        </p:txBody>
      </p:sp>
      <p:sp>
        <p:nvSpPr>
          <p:cNvPr id="4" name="Slide Number Placeholder 3"/>
          <p:cNvSpPr>
            <a:spLocks noGrp="1"/>
          </p:cNvSpPr>
          <p:nvPr>
            <p:ph type="sldNum" sz="quarter" idx="10"/>
          </p:nvPr>
        </p:nvSpPr>
        <p:spPr/>
        <p:txBody>
          <a:bodyPr/>
          <a:lstStyle/>
          <a:p>
            <a:fld id="{AB4741C2-21AD-EF4E-81B4-7F0AF27567DE}" type="slidenum">
              <a:rPr lang="en-US" smtClean="0"/>
              <a:pPr/>
              <a:t>14</a:t>
            </a:fld>
            <a:endParaRPr lang="en-US"/>
          </a:p>
        </p:txBody>
      </p:sp>
    </p:spTree>
    <p:extLst>
      <p:ext uri="{BB962C8B-B14F-4D97-AF65-F5344CB8AC3E}">
        <p14:creationId xmlns:p14="http://schemas.microsoft.com/office/powerpoint/2010/main" xmlns="" val="151251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F76EB-1929-4347-BE8B-B1B26C64CFB8}" type="slidenum">
              <a:rPr lang="en-US"/>
              <a:pPr/>
              <a:t>21</a:t>
            </a:fld>
            <a:endParaRPr lang="en-US"/>
          </a:p>
        </p:txBody>
      </p:sp>
      <p:sp>
        <p:nvSpPr>
          <p:cNvPr id="564226" name="Rectangle 2"/>
          <p:cNvSpPr>
            <a:spLocks noGrp="1" noRot="1" noChangeAspect="1" noChangeArrowheads="1" noTextEdit="1"/>
          </p:cNvSpPr>
          <p:nvPr>
            <p:ph type="sldImg"/>
          </p:nvPr>
        </p:nvSpPr>
        <p:spPr>
          <a:xfrm>
            <a:off x="1409700" y="34925"/>
            <a:ext cx="4129088" cy="3097213"/>
          </a:xfrm>
          <a:ln/>
          <a:extLst>
            <a:ext uri="{FAA26D3D-D897-4be2-8F04-BA451C77F1D7}">
              <ma14:placeholderFlag xmlns:ma14="http://schemas.microsoft.com/office/mac/drawingml/2011/main" xmlns="" val="1"/>
            </a:ext>
          </a:extLst>
        </p:spPr>
      </p:sp>
      <p:sp>
        <p:nvSpPr>
          <p:cNvPr id="564227" name="Rectangle 3"/>
          <p:cNvSpPr>
            <a:spLocks noGrp="1" noChangeArrowheads="1"/>
          </p:cNvSpPr>
          <p:nvPr>
            <p:ph type="body" idx="1"/>
          </p:nvPr>
        </p:nvSpPr>
        <p:spPr>
          <a:xfrm>
            <a:off x="1196975" y="3348330"/>
            <a:ext cx="4319588" cy="5544782"/>
          </a:xfrm>
        </p:spPr>
        <p:txBody>
          <a:bodyPr/>
          <a:lstStyle/>
          <a:p>
            <a:r>
              <a:rPr lang="en-US" dirty="0"/>
              <a:t>Prostate cancer that is progressive despite the maintenance of castrate levels of testosterone is generally referred to as HRPC. The availability of serial PSA monitoring means that HRPC is detected in patients undergoing hormonal therapy before progression of symptoms. It can often be a year or more from the detection of biochemical failure (hormone-refractory disease) to the development of clinically symptomatic metastases. Once disease becomes symptomatic, median survival is in the order of six to 12 months.</a:t>
            </a:r>
            <a:r>
              <a:rPr lang="en-CA" dirty="0"/>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Prostate cancer is traditionally an “endocrine” cancer – </a:t>
            </a:r>
            <a:r>
              <a:rPr lang="en-US" dirty="0" err="1" smtClean="0"/>
              <a:t>ie</a:t>
            </a:r>
            <a:r>
              <a:rPr lang="en-US" dirty="0" smtClean="0"/>
              <a:t> relying on hormones</a:t>
            </a:r>
            <a:r>
              <a:rPr lang="en-US" baseline="0" dirty="0" smtClean="0"/>
              <a:t> i.e. testosterone derivatives from distant sites synthesized by either the adrenal glands or testes with which rely on upstream hormonal stimulus from the hypothalamus pituitary axis. Understanding the HPGA &amp; HPAA forms the basis of treatment of prostate cancer. How do we stop testosterone from getting into the prostate cancer cell? Cut the production via </a:t>
            </a:r>
            <a:r>
              <a:rPr lang="en-US" baseline="0" dirty="0" err="1" smtClean="0"/>
              <a:t>GnRH</a:t>
            </a:r>
            <a:r>
              <a:rPr lang="en-US" baseline="0" dirty="0" smtClean="0"/>
              <a:t> agonists which reduces the stimulus to the pituitary and subsequent target “factories” i.e. adrenals and testes, or we can prevent testosterone from binding to the receptors which would normally cause activation of down stream </a:t>
            </a:r>
            <a:r>
              <a:rPr lang="en-US" baseline="0" dirty="0" err="1" smtClean="0"/>
              <a:t>signalling</a:t>
            </a:r>
            <a:r>
              <a:rPr lang="en-US" baseline="0" dirty="0" smtClean="0"/>
              <a:t> pathways within the nucleus that lead to proliferation and survival </a:t>
            </a:r>
            <a:endParaRPr lang="en-US" dirty="0"/>
          </a:p>
        </p:txBody>
      </p:sp>
      <p:sp>
        <p:nvSpPr>
          <p:cNvPr id="4" name="Slide Number Placeholder 3"/>
          <p:cNvSpPr>
            <a:spLocks noGrp="1"/>
          </p:cNvSpPr>
          <p:nvPr>
            <p:ph type="sldNum" sz="quarter" idx="10"/>
          </p:nvPr>
        </p:nvSpPr>
        <p:spPr/>
        <p:txBody>
          <a:bodyPr/>
          <a:lstStyle/>
          <a:p>
            <a:fld id="{486AABD9-5B32-4291-82AD-74DD000B281B}" type="slidenum">
              <a:rPr lang="en-AU" smtClean="0"/>
              <a:pPr/>
              <a:t>26</a:t>
            </a:fld>
            <a:endParaRPr lang="en-AU"/>
          </a:p>
        </p:txBody>
      </p:sp>
    </p:spTree>
    <p:extLst>
      <p:ext uri="{BB962C8B-B14F-4D97-AF65-F5344CB8AC3E}">
        <p14:creationId xmlns:p14="http://schemas.microsoft.com/office/powerpoint/2010/main" xmlns="" val="340881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0C56EF3-9EF9-DE42-8415-825ECA51C290}"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0C56EF3-9EF9-DE42-8415-825ECA51C290}"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0C56EF3-9EF9-DE42-8415-825ECA51C290}"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0C56EF3-9EF9-DE42-8415-825ECA51C290}"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0C56EF3-9EF9-DE42-8415-825ECA51C290}"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0C56EF3-9EF9-DE42-8415-825ECA51C290}"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0C56EF3-9EF9-DE42-8415-825ECA51C290}" type="datetimeFigureOut">
              <a:rPr lang="en-US" smtClean="0"/>
              <a:pPr/>
              <a:t>6/26/2013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0C56EF3-9EF9-DE42-8415-825ECA51C290}" type="datetimeFigureOut">
              <a:rPr lang="en-US" smtClean="0"/>
              <a:pPr/>
              <a:t>6/26/2013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56EF3-9EF9-DE42-8415-825ECA51C290}" type="datetimeFigureOut">
              <a:rPr lang="en-US" smtClean="0"/>
              <a:pPr/>
              <a:t>6/26/2013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0C56EF3-9EF9-DE42-8415-825ECA51C290}"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0C56EF3-9EF9-DE42-8415-825ECA51C290}"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56EF3-9EF9-DE42-8415-825ECA51C290}" type="datetimeFigureOut">
              <a:rPr lang="en-US" smtClean="0"/>
              <a:pPr/>
              <a:t>6/26/2013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A98A0-DAA0-4D43-AC25-3AAB88F1B9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prostatecancer-riskcalculator.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30236"/>
            <a:ext cx="9144000" cy="6858000"/>
          </a:xfrm>
          <a:prstGeom prst="rect">
            <a:avLst/>
          </a:prstGeom>
        </p:spPr>
      </p:pic>
      <p:sp>
        <p:nvSpPr>
          <p:cNvPr id="5" name="Title 1"/>
          <p:cNvSpPr txBox="1">
            <a:spLocks/>
          </p:cNvSpPr>
          <p:nvPr/>
        </p:nvSpPr>
        <p:spPr>
          <a:xfrm>
            <a:off x="591288" y="2339163"/>
            <a:ext cx="7772400" cy="1470025"/>
          </a:xfrm>
          <a:prstGeom prst="rect">
            <a:avLst/>
          </a:prstGeom>
        </p:spPr>
        <p:txBody>
          <a:bodyPr vert="horz" lIns="91440" tIns="45720" rIns="91440" bIns="45720" rtlCol="0" anchor="t">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100" spc="100" dirty="0" smtClean="0">
                <a:solidFill>
                  <a:schemeClr val="tx1">
                    <a:lumMod val="75000"/>
                    <a:lumOff val="25000"/>
                  </a:schemeClr>
                </a:solidFill>
                <a:latin typeface="Helvetica Neue Light"/>
                <a:ea typeface="+mj-ea"/>
                <a:cs typeface="Helvetica Neue Light"/>
              </a:rPr>
              <a:t>PSA Screening and “Mojo” Maintenance in Prostate Cancer</a:t>
            </a:r>
            <a:r>
              <a:rPr kumimoji="0" lang="en-US" sz="3100" b="0" i="0" u="none" strike="noStrike" kern="1200" cap="none" spc="100" normalizeH="0" baseline="0" noProof="0" dirty="0" smtClean="0">
                <a:ln>
                  <a:noFill/>
                </a:ln>
                <a:solidFill>
                  <a:schemeClr val="bg1"/>
                </a:solidFill>
                <a:effectLst/>
                <a:uLnTx/>
                <a:uFillTx/>
                <a:latin typeface="Helvetica Neue Light"/>
                <a:ea typeface="+mj-ea"/>
                <a:cs typeface="Helvetica Neue Light"/>
              </a:rPr>
              <a:t/>
            </a:r>
            <a:br>
              <a:rPr kumimoji="0" lang="en-US" sz="3100" b="0" i="0" u="none" strike="noStrike" kern="1200" cap="none" spc="100" normalizeH="0" baseline="0" noProof="0" dirty="0" smtClean="0">
                <a:ln>
                  <a:noFill/>
                </a:ln>
                <a:solidFill>
                  <a:schemeClr val="bg1"/>
                </a:solidFill>
                <a:effectLst/>
                <a:uLnTx/>
                <a:uFillTx/>
                <a:latin typeface="Helvetica Neue Light"/>
                <a:ea typeface="+mj-ea"/>
                <a:cs typeface="Helvetica Neue Light"/>
              </a:rPr>
            </a:br>
            <a:r>
              <a:rPr kumimoji="0" lang="en-US" sz="2000" b="0" i="0" u="none" strike="noStrike" kern="1200" cap="none" spc="100" normalizeH="0" baseline="0" noProof="0" dirty="0" smtClean="0">
                <a:ln>
                  <a:noFill/>
                </a:ln>
                <a:solidFill>
                  <a:schemeClr val="bg1"/>
                </a:solidFill>
                <a:effectLst/>
                <a:uLnTx/>
                <a:uFillTx/>
                <a:latin typeface="Helvetica Neue Light"/>
                <a:ea typeface="+mj-ea"/>
                <a:cs typeface="Helvetica Neue Light"/>
              </a:rPr>
              <a:t/>
            </a:r>
            <a:br>
              <a:rPr kumimoji="0" lang="en-US" sz="2000" b="0" i="0" u="none" strike="noStrike" kern="1200" cap="none" spc="100" normalizeH="0" baseline="0" noProof="0" dirty="0" smtClean="0">
                <a:ln>
                  <a:noFill/>
                </a:ln>
                <a:solidFill>
                  <a:schemeClr val="bg1"/>
                </a:solidFill>
                <a:effectLst/>
                <a:uLnTx/>
                <a:uFillTx/>
                <a:latin typeface="Helvetica Neue Light"/>
                <a:ea typeface="+mj-ea"/>
                <a:cs typeface="Helvetica Neue Light"/>
              </a:rPr>
            </a:br>
            <a:endParaRPr kumimoji="0" lang="en-US" sz="2000"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pic>
        <p:nvPicPr>
          <p:cNvPr id="2" name="Picture 1"/>
          <p:cNvPicPr>
            <a:picLocks noChangeAspect="1"/>
          </p:cNvPicPr>
          <p:nvPr/>
        </p:nvPicPr>
        <p:blipFill>
          <a:blip r:embed="rId3"/>
          <a:stretch>
            <a:fillRect/>
          </a:stretch>
        </p:blipFill>
        <p:spPr>
          <a:xfrm>
            <a:off x="591288" y="3235300"/>
            <a:ext cx="2447892" cy="23433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radar is weak!</a:t>
            </a:r>
            <a:endParaRPr lang="en-US" dirty="0"/>
          </a:p>
        </p:txBody>
      </p:sp>
      <p:sp>
        <p:nvSpPr>
          <p:cNvPr id="3" name="Content Placeholder 2"/>
          <p:cNvSpPr>
            <a:spLocks noGrp="1"/>
          </p:cNvSpPr>
          <p:nvPr>
            <p:ph idx="1"/>
          </p:nvPr>
        </p:nvSpPr>
        <p:spPr/>
        <p:txBody>
          <a:bodyPr/>
          <a:lstStyle/>
          <a:p>
            <a:r>
              <a:rPr lang="en-US" dirty="0" smtClean="0"/>
              <a:t>PSA poor screening tool 25% positive predictive value</a:t>
            </a:r>
          </a:p>
          <a:p>
            <a:r>
              <a:rPr lang="en-US" dirty="0" smtClean="0"/>
              <a:t>Independent predictor of disease progression and treatment failure.</a:t>
            </a:r>
          </a:p>
          <a:p>
            <a:r>
              <a:rPr lang="en-US" dirty="0" smtClean="0"/>
              <a:t>But does not distinguish between clinically indolent cancer and those that cause death</a:t>
            </a:r>
          </a:p>
          <a:p>
            <a:r>
              <a:rPr lang="en-US" dirty="0" smtClean="0"/>
              <a:t>Further tools are under investigation</a:t>
            </a:r>
          </a:p>
        </p:txBody>
      </p:sp>
    </p:spTree>
    <p:extLst>
      <p:ext uri="{BB962C8B-B14F-4D97-AF65-F5344CB8AC3E}">
        <p14:creationId xmlns:p14="http://schemas.microsoft.com/office/powerpoint/2010/main" xmlns="" val="2125108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the radar</a:t>
            </a:r>
            <a:endParaRPr lang="en-US" dirty="0"/>
          </a:p>
        </p:txBody>
      </p:sp>
      <p:sp>
        <p:nvSpPr>
          <p:cNvPr id="3" name="Content Placeholder 2"/>
          <p:cNvSpPr>
            <a:spLocks noGrp="1"/>
          </p:cNvSpPr>
          <p:nvPr>
            <p:ph idx="1"/>
          </p:nvPr>
        </p:nvSpPr>
        <p:spPr/>
        <p:txBody>
          <a:bodyPr>
            <a:normAutofit/>
          </a:bodyPr>
          <a:lstStyle/>
          <a:p>
            <a:r>
              <a:rPr lang="en-US" dirty="0" smtClean="0"/>
              <a:t>Age adjusted reference ranges</a:t>
            </a:r>
          </a:p>
          <a:p>
            <a:endParaRPr lang="en-US" dirty="0" smtClean="0"/>
          </a:p>
          <a:p>
            <a:endParaRPr lang="en-US" dirty="0" smtClean="0"/>
          </a:p>
          <a:p>
            <a:pPr marL="0" indent="0">
              <a:buNone/>
            </a:pPr>
            <a:endParaRPr lang="en-US" dirty="0" smtClean="0"/>
          </a:p>
          <a:p>
            <a:pPr marL="0" indent="0">
              <a:buNone/>
            </a:pPr>
            <a:r>
              <a:rPr lang="en-US" dirty="0" smtClean="0"/>
              <a:t>LABORATORY “Age adjusted” reference ranges</a:t>
            </a:r>
          </a:p>
          <a:p>
            <a:pPr marL="0" indent="0">
              <a:buNone/>
            </a:pPr>
            <a:r>
              <a:rPr lang="en-US" dirty="0"/>
              <a:t> </a:t>
            </a:r>
            <a:r>
              <a:rPr lang="en-US" dirty="0" smtClean="0"/>
              <a:t>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818191086"/>
              </p:ext>
            </p:extLst>
          </p:nvPr>
        </p:nvGraphicFramePr>
        <p:xfrm>
          <a:off x="1524000" y="2180590"/>
          <a:ext cx="6096000" cy="1828800"/>
        </p:xfrm>
        <a:graphic>
          <a:graphicData uri="http://schemas.openxmlformats.org/drawingml/2006/table">
            <a:tbl>
              <a:tblPr firstRow="1" bandRow="1">
                <a:tableStyleId>{2D5ABB26-0587-4C30-8999-92F81FD0307C}</a:tableStyleId>
              </a:tblPr>
              <a:tblGrid>
                <a:gridCol w="3048000"/>
                <a:gridCol w="3048000"/>
              </a:tblGrid>
              <a:tr h="0">
                <a:tc>
                  <a:txBody>
                    <a:bodyPr/>
                    <a:lstStyle/>
                    <a:p>
                      <a:r>
                        <a:rPr lang="en-US" dirty="0" smtClean="0"/>
                        <a:t>Age (years)</a:t>
                      </a:r>
                      <a:endParaRPr lang="en-US" dirty="0"/>
                    </a:p>
                  </a:txBody>
                  <a:tcPr/>
                </a:tc>
                <a:tc>
                  <a:txBody>
                    <a:bodyPr/>
                    <a:lstStyle/>
                    <a:p>
                      <a:r>
                        <a:rPr lang="en-US" dirty="0" smtClean="0"/>
                        <a:t>Age specific Median Value</a:t>
                      </a:r>
                      <a:endParaRPr lang="en-US" dirty="0"/>
                    </a:p>
                  </a:txBody>
                  <a:tcPr/>
                </a:tc>
              </a:tr>
              <a:tr h="250825">
                <a:tc>
                  <a:txBody>
                    <a:bodyPr/>
                    <a:lstStyle/>
                    <a:p>
                      <a:r>
                        <a:rPr lang="en-US" dirty="0" smtClean="0"/>
                        <a:t>40-50</a:t>
                      </a:r>
                      <a:endParaRPr lang="en-US" dirty="0"/>
                    </a:p>
                  </a:txBody>
                  <a:tcPr/>
                </a:tc>
                <a:tc>
                  <a:txBody>
                    <a:bodyPr/>
                    <a:lstStyle/>
                    <a:p>
                      <a:r>
                        <a:rPr lang="en-US" dirty="0" smtClean="0"/>
                        <a:t>           0.7ng/ml</a:t>
                      </a:r>
                      <a:endParaRPr lang="en-US" dirty="0"/>
                    </a:p>
                  </a:txBody>
                  <a:tcPr/>
                </a:tc>
              </a:tr>
              <a:tr h="250825">
                <a:tc>
                  <a:txBody>
                    <a:bodyPr/>
                    <a:lstStyle/>
                    <a:p>
                      <a:r>
                        <a:rPr lang="en-US" dirty="0" smtClean="0"/>
                        <a:t>50-60</a:t>
                      </a:r>
                      <a:endParaRPr lang="en-US" dirty="0"/>
                    </a:p>
                  </a:txBody>
                  <a:tcPr/>
                </a:tc>
                <a:tc>
                  <a:txBody>
                    <a:bodyPr/>
                    <a:lstStyle/>
                    <a:p>
                      <a:r>
                        <a:rPr lang="en-US" dirty="0" smtClean="0"/>
                        <a:t>            0.9ng/ml</a:t>
                      </a:r>
                      <a:endParaRPr lang="en-US" dirty="0"/>
                    </a:p>
                  </a:txBody>
                  <a:tcPr/>
                </a:tc>
              </a:tr>
              <a:tr h="250825">
                <a:tc>
                  <a:txBody>
                    <a:bodyPr/>
                    <a:lstStyle/>
                    <a:p>
                      <a:r>
                        <a:rPr lang="en-US" dirty="0" smtClean="0"/>
                        <a:t>60-70</a:t>
                      </a:r>
                      <a:endParaRPr lang="en-US" dirty="0"/>
                    </a:p>
                  </a:txBody>
                  <a:tcPr/>
                </a:tc>
                <a:tc>
                  <a:txBody>
                    <a:bodyPr/>
                    <a:lstStyle/>
                    <a:p>
                      <a:r>
                        <a:rPr lang="en-US" dirty="0" smtClean="0"/>
                        <a:t>             1.2ng/ml</a:t>
                      </a:r>
                      <a:endParaRPr lang="en-US" dirty="0"/>
                    </a:p>
                  </a:txBody>
                  <a:tcPr/>
                </a:tc>
              </a:tr>
              <a:tr h="250825">
                <a:tc>
                  <a:txBody>
                    <a:bodyPr/>
                    <a:lstStyle/>
                    <a:p>
                      <a:r>
                        <a:rPr lang="en-US" dirty="0" smtClean="0"/>
                        <a:t>&gt;70</a:t>
                      </a:r>
                      <a:endParaRPr lang="en-US" dirty="0"/>
                    </a:p>
                  </a:txBody>
                  <a:tcPr/>
                </a:tc>
                <a:tc>
                  <a:txBody>
                    <a:bodyPr/>
                    <a:lstStyle/>
                    <a:p>
                      <a:r>
                        <a:rPr lang="en-US" dirty="0" smtClean="0"/>
                        <a:t>              1.5ng/ml</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081603209"/>
              </p:ext>
            </p:extLst>
          </p:nvPr>
        </p:nvGraphicFramePr>
        <p:xfrm>
          <a:off x="1324429" y="4807857"/>
          <a:ext cx="6096000" cy="1854200"/>
        </p:xfrm>
        <a:graphic>
          <a:graphicData uri="http://schemas.openxmlformats.org/drawingml/2006/table">
            <a:tbl>
              <a:tblPr firstRow="1" bandRow="1">
                <a:tableStyleId>{2D5ABB26-0587-4C30-8999-92F81FD0307C}</a:tableStyleId>
              </a:tblPr>
              <a:tblGrid>
                <a:gridCol w="3048000"/>
                <a:gridCol w="3048000"/>
              </a:tblGrid>
              <a:tr h="370840">
                <a:tc>
                  <a:txBody>
                    <a:bodyPr/>
                    <a:lstStyle/>
                    <a:p>
                      <a:r>
                        <a:rPr lang="en-US" dirty="0" smtClean="0"/>
                        <a:t>Age(years)</a:t>
                      </a:r>
                      <a:endParaRPr lang="en-US" dirty="0"/>
                    </a:p>
                  </a:txBody>
                  <a:tcPr/>
                </a:tc>
                <a:tc>
                  <a:txBody>
                    <a:bodyPr/>
                    <a:lstStyle/>
                    <a:p>
                      <a:r>
                        <a:rPr lang="en-US" dirty="0" smtClean="0"/>
                        <a:t>PSA </a:t>
                      </a:r>
                      <a:r>
                        <a:rPr lang="en-US" dirty="0" err="1" smtClean="0"/>
                        <a:t>ng</a:t>
                      </a:r>
                      <a:r>
                        <a:rPr lang="en-US" dirty="0" smtClean="0"/>
                        <a:t>/ml</a:t>
                      </a:r>
                      <a:endParaRPr lang="en-US" dirty="0"/>
                    </a:p>
                  </a:txBody>
                  <a:tcPr/>
                </a:tc>
              </a:tr>
              <a:tr h="370840">
                <a:tc>
                  <a:txBody>
                    <a:bodyPr/>
                    <a:lstStyle/>
                    <a:p>
                      <a:r>
                        <a:rPr lang="en-US" dirty="0" smtClean="0"/>
                        <a:t>0-49</a:t>
                      </a:r>
                      <a:endParaRPr lang="en-US" dirty="0"/>
                    </a:p>
                  </a:txBody>
                  <a:tcPr/>
                </a:tc>
                <a:tc>
                  <a:txBody>
                    <a:bodyPr/>
                    <a:lstStyle/>
                    <a:p>
                      <a:r>
                        <a:rPr lang="en-US" dirty="0" smtClean="0"/>
                        <a:t> 0-2.5</a:t>
                      </a:r>
                      <a:endParaRPr lang="en-US" dirty="0"/>
                    </a:p>
                  </a:txBody>
                  <a:tcPr/>
                </a:tc>
              </a:tr>
              <a:tr h="370840">
                <a:tc>
                  <a:txBody>
                    <a:bodyPr/>
                    <a:lstStyle/>
                    <a:p>
                      <a:r>
                        <a:rPr lang="en-US" dirty="0" smtClean="0"/>
                        <a:t>50-59</a:t>
                      </a:r>
                      <a:endParaRPr lang="en-US" dirty="0"/>
                    </a:p>
                  </a:txBody>
                  <a:tcPr/>
                </a:tc>
                <a:tc>
                  <a:txBody>
                    <a:bodyPr/>
                    <a:lstStyle/>
                    <a:p>
                      <a:r>
                        <a:rPr lang="en-US" dirty="0" smtClean="0"/>
                        <a:t>0-3.5</a:t>
                      </a:r>
                      <a:endParaRPr lang="en-US" dirty="0"/>
                    </a:p>
                  </a:txBody>
                  <a:tcPr/>
                </a:tc>
              </a:tr>
              <a:tr h="370840">
                <a:tc>
                  <a:txBody>
                    <a:bodyPr/>
                    <a:lstStyle/>
                    <a:p>
                      <a:r>
                        <a:rPr lang="en-US" dirty="0" smtClean="0"/>
                        <a:t>60=69</a:t>
                      </a:r>
                      <a:endParaRPr lang="en-US" dirty="0"/>
                    </a:p>
                  </a:txBody>
                  <a:tcPr/>
                </a:tc>
                <a:tc>
                  <a:txBody>
                    <a:bodyPr/>
                    <a:lstStyle/>
                    <a:p>
                      <a:r>
                        <a:rPr lang="en-US" dirty="0" smtClean="0"/>
                        <a:t>0-4.5</a:t>
                      </a:r>
                      <a:endParaRPr lang="en-US" dirty="0"/>
                    </a:p>
                  </a:txBody>
                  <a:tcPr/>
                </a:tc>
              </a:tr>
              <a:tr h="370840">
                <a:tc>
                  <a:txBody>
                    <a:bodyPr/>
                    <a:lstStyle/>
                    <a:p>
                      <a:r>
                        <a:rPr lang="en-US" dirty="0" smtClean="0"/>
                        <a:t>&gt;70</a:t>
                      </a:r>
                      <a:endParaRPr lang="en-US" dirty="0"/>
                    </a:p>
                  </a:txBody>
                  <a:tcPr/>
                </a:tc>
                <a:tc>
                  <a:txBody>
                    <a:bodyPr/>
                    <a:lstStyle/>
                    <a:p>
                      <a:r>
                        <a:rPr lang="en-US" dirty="0" smtClean="0"/>
                        <a:t>0-6.5</a:t>
                      </a:r>
                      <a:endParaRPr lang="en-US" dirty="0"/>
                    </a:p>
                  </a:txBody>
                  <a:tcPr/>
                </a:tc>
              </a:tr>
            </a:tbl>
          </a:graphicData>
        </a:graphic>
      </p:graphicFrame>
    </p:spTree>
    <p:extLst>
      <p:ext uri="{BB962C8B-B14F-4D97-AF65-F5344CB8AC3E}">
        <p14:creationId xmlns:p14="http://schemas.microsoft.com/office/powerpoint/2010/main" xmlns="" val="3729716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the radar continued</a:t>
            </a:r>
            <a:endParaRPr lang="en-US" dirty="0"/>
          </a:p>
        </p:txBody>
      </p:sp>
      <p:sp>
        <p:nvSpPr>
          <p:cNvPr id="3" name="Content Placeholder 2"/>
          <p:cNvSpPr>
            <a:spLocks noGrp="1"/>
          </p:cNvSpPr>
          <p:nvPr>
            <p:ph idx="1"/>
          </p:nvPr>
        </p:nvSpPr>
        <p:spPr/>
        <p:txBody>
          <a:bodyPr>
            <a:normAutofit/>
          </a:bodyPr>
          <a:lstStyle/>
          <a:p>
            <a:r>
              <a:rPr lang="en-US" dirty="0" smtClean="0"/>
              <a:t>PSA velocity (rate of change over time)</a:t>
            </a:r>
          </a:p>
          <a:p>
            <a:r>
              <a:rPr lang="en-US" dirty="0" smtClean="0"/>
              <a:t>PSA density (relative to gland volume)</a:t>
            </a:r>
          </a:p>
          <a:p>
            <a:pPr marL="0" indent="0">
              <a:buNone/>
            </a:pPr>
            <a:r>
              <a:rPr lang="en-US" dirty="0"/>
              <a:t> </a:t>
            </a:r>
            <a:r>
              <a:rPr lang="en-US" dirty="0" smtClean="0"/>
              <a:t>        improves sensitivity and specificity</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271845746"/>
              </p:ext>
            </p:extLst>
          </p:nvPr>
        </p:nvGraphicFramePr>
        <p:xfrm>
          <a:off x="1936750" y="3533412"/>
          <a:ext cx="5683250" cy="3070860"/>
        </p:xfrm>
        <a:graphic>
          <a:graphicData uri="http://schemas.openxmlformats.org/drawingml/2006/table">
            <a:tbl>
              <a:tblPr firstRow="1" bandRow="1">
                <a:tableStyleId>{2D5ABB26-0587-4C30-8999-92F81FD0307C}</a:tableStyleId>
              </a:tblPr>
              <a:tblGrid>
                <a:gridCol w="2841625"/>
                <a:gridCol w="2841625"/>
              </a:tblGrid>
              <a:tr h="676275">
                <a:tc>
                  <a:txBody>
                    <a:bodyPr/>
                    <a:lstStyle/>
                    <a:p>
                      <a:r>
                        <a:rPr lang="en-US" dirty="0" smtClean="0"/>
                        <a:t>PSA Level (</a:t>
                      </a:r>
                      <a:r>
                        <a:rPr lang="en-US" dirty="0" err="1" smtClean="0"/>
                        <a:t>ng</a:t>
                      </a:r>
                      <a:r>
                        <a:rPr lang="en-US" dirty="0" smtClean="0"/>
                        <a:t>/ml)</a:t>
                      </a:r>
                      <a:endParaRPr lang="en-US" dirty="0"/>
                    </a:p>
                  </a:txBody>
                  <a:tcPr/>
                </a:tc>
                <a:tc>
                  <a:txBody>
                    <a:bodyPr/>
                    <a:lstStyle/>
                    <a:p>
                      <a:r>
                        <a:rPr lang="en-US" dirty="0" smtClean="0"/>
                        <a:t>Prostate Cancer prevalence</a:t>
                      </a:r>
                      <a:endParaRPr lang="en-US" dirty="0"/>
                    </a:p>
                  </a:txBody>
                  <a:tcPr/>
                </a:tc>
              </a:tr>
              <a:tr h="676275">
                <a:tc>
                  <a:txBody>
                    <a:bodyPr/>
                    <a:lstStyle/>
                    <a:p>
                      <a:r>
                        <a:rPr lang="en-US" dirty="0" smtClean="0"/>
                        <a:t>            &lt;1</a:t>
                      </a:r>
                      <a:endParaRPr lang="en-US" dirty="0"/>
                    </a:p>
                  </a:txBody>
                  <a:tcPr/>
                </a:tc>
                <a:tc>
                  <a:txBody>
                    <a:bodyPr/>
                    <a:lstStyle/>
                    <a:p>
                      <a:r>
                        <a:rPr lang="en-US" dirty="0" smtClean="0"/>
                        <a:t>            6-10%</a:t>
                      </a:r>
                      <a:endParaRPr lang="en-US" dirty="0"/>
                    </a:p>
                  </a:txBody>
                  <a:tcPr/>
                </a:tc>
              </a:tr>
              <a:tr h="676275">
                <a:tc>
                  <a:txBody>
                    <a:bodyPr/>
                    <a:lstStyle/>
                    <a:p>
                      <a:r>
                        <a:rPr lang="en-US" dirty="0" smtClean="0"/>
                        <a:t>             1-4</a:t>
                      </a:r>
                      <a:endParaRPr lang="en-US" dirty="0"/>
                    </a:p>
                  </a:txBody>
                  <a:tcPr/>
                </a:tc>
                <a:tc>
                  <a:txBody>
                    <a:bodyPr/>
                    <a:lstStyle/>
                    <a:p>
                      <a:r>
                        <a:rPr lang="en-US" dirty="0" smtClean="0"/>
                        <a:t>            17-25%</a:t>
                      </a:r>
                      <a:endParaRPr lang="en-US" dirty="0"/>
                    </a:p>
                  </a:txBody>
                  <a:tcPr/>
                </a:tc>
              </a:tr>
              <a:tr h="676275">
                <a:tc>
                  <a:txBody>
                    <a:bodyPr/>
                    <a:lstStyle/>
                    <a:p>
                      <a:r>
                        <a:rPr lang="en-US" dirty="0" smtClean="0"/>
                        <a:t>              4-10</a:t>
                      </a:r>
                      <a:endParaRPr lang="en-US" dirty="0"/>
                    </a:p>
                  </a:txBody>
                  <a:tcPr/>
                </a:tc>
                <a:tc>
                  <a:txBody>
                    <a:bodyPr/>
                    <a:lstStyle/>
                    <a:p>
                      <a:r>
                        <a:rPr lang="en-US" dirty="0" smtClean="0"/>
                        <a:t>             20-30%</a:t>
                      </a:r>
                      <a:endParaRPr lang="en-US" dirty="0"/>
                    </a:p>
                  </a:txBody>
                  <a:tcPr/>
                </a:tc>
              </a:tr>
              <a:tr h="0">
                <a:tc>
                  <a:txBody>
                    <a:bodyPr/>
                    <a:lstStyle/>
                    <a:p>
                      <a:r>
                        <a:rPr lang="en-US" dirty="0" smtClean="0"/>
                        <a:t>               &gt;20</a:t>
                      </a:r>
                      <a:endParaRPr lang="en-US" dirty="0"/>
                    </a:p>
                  </a:txBody>
                  <a:tcPr/>
                </a:tc>
                <a:tc>
                  <a:txBody>
                    <a:bodyPr/>
                    <a:lstStyle/>
                    <a:p>
                      <a:r>
                        <a:rPr lang="en-US" dirty="0" smtClean="0"/>
                        <a:t>                80%</a:t>
                      </a:r>
                      <a:endParaRPr lang="en-US" dirty="0"/>
                    </a:p>
                  </a:txBody>
                  <a:tcPr/>
                </a:tc>
              </a:tr>
            </a:tbl>
          </a:graphicData>
        </a:graphic>
      </p:graphicFrame>
    </p:spTree>
    <p:extLst>
      <p:ext uri="{BB962C8B-B14F-4D97-AF65-F5344CB8AC3E}">
        <p14:creationId xmlns:p14="http://schemas.microsoft.com/office/powerpoint/2010/main" xmlns="" val="4245251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Online risk calculator</a:t>
            </a:r>
            <a:br>
              <a:rPr lang="en-US" dirty="0" smtClean="0"/>
            </a:br>
            <a:endParaRPr lang="en-US" dirty="0"/>
          </a:p>
        </p:txBody>
      </p:sp>
      <p:sp>
        <p:nvSpPr>
          <p:cNvPr id="7" name="Content Placeholder 6"/>
          <p:cNvSpPr>
            <a:spLocks noGrp="1"/>
          </p:cNvSpPr>
          <p:nvPr>
            <p:ph idx="1"/>
          </p:nvPr>
        </p:nvSpPr>
        <p:spPr/>
        <p:txBody>
          <a:bodyPr/>
          <a:lstStyle/>
          <a:p>
            <a:r>
              <a:rPr lang="en-US" dirty="0" smtClean="0">
                <a:hlinkClick r:id="rId2"/>
              </a:rPr>
              <a:t>http://www.prostatecancer-riskcalculator.com/</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xmlns="" val="289324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Australian Recommendations</a:t>
            </a:r>
            <a:endParaRPr lang="en-US" dirty="0"/>
          </a:p>
        </p:txBody>
      </p:sp>
      <p:sp>
        <p:nvSpPr>
          <p:cNvPr id="5" name="Content Placeholder 4"/>
          <p:cNvSpPr>
            <a:spLocks noGrp="1"/>
          </p:cNvSpPr>
          <p:nvPr>
            <p:ph idx="1"/>
          </p:nvPr>
        </p:nvSpPr>
        <p:spPr/>
        <p:txBody>
          <a:bodyPr>
            <a:normAutofit lnSpcReduction="10000"/>
          </a:bodyPr>
          <a:lstStyle/>
          <a:p>
            <a:r>
              <a:rPr lang="en-US" dirty="0" smtClean="0"/>
              <a:t>RACGP – 2009 Guidelines for preventive activities – routine screening is not recommended, patients should make a decision after being fully informed of risk/benefits</a:t>
            </a:r>
          </a:p>
          <a:p>
            <a:r>
              <a:rPr lang="en-US" dirty="0" smtClean="0"/>
              <a:t>CCA – no pop based screen – patient </a:t>
            </a:r>
            <a:r>
              <a:rPr lang="en-US" dirty="0" err="1" smtClean="0"/>
              <a:t>centred</a:t>
            </a:r>
            <a:r>
              <a:rPr lang="en-US" dirty="0" smtClean="0"/>
              <a:t> approach</a:t>
            </a:r>
          </a:p>
          <a:p>
            <a:r>
              <a:rPr lang="en-US" dirty="0" smtClean="0"/>
              <a:t>USANZ – recommended fully informed 55-69 </a:t>
            </a:r>
            <a:r>
              <a:rPr lang="en-US" dirty="0" err="1" smtClean="0"/>
              <a:t>pt</a:t>
            </a:r>
            <a:r>
              <a:rPr lang="en-US" dirty="0" smtClean="0"/>
              <a:t> DRE and PSA</a:t>
            </a:r>
            <a:endParaRPr lang="en-US" dirty="0"/>
          </a:p>
        </p:txBody>
      </p:sp>
    </p:spTree>
    <p:extLst>
      <p:ext uri="{BB962C8B-B14F-4D97-AF65-F5344CB8AC3E}">
        <p14:creationId xmlns:p14="http://schemas.microsoft.com/office/powerpoint/2010/main" xmlns="" val="2026706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BC Cancer Agency</a:t>
            </a:r>
            <a:br>
              <a:rPr lang="en-US" dirty="0" smtClean="0"/>
            </a:br>
            <a:r>
              <a:rPr lang="en-US" dirty="0" smtClean="0"/>
              <a:t> recommendations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Asx</a:t>
            </a:r>
            <a:r>
              <a:rPr lang="en-US" dirty="0" smtClean="0"/>
              <a:t> men 50-55 years of age, with life expectancy of &gt; 10 years, who are well informed consider PSA testing for early diagnosis</a:t>
            </a:r>
          </a:p>
          <a:p>
            <a:r>
              <a:rPr lang="en-US" dirty="0" smtClean="0"/>
              <a:t>Age 50 at average risk, stopped when life expectancy falls below 10 years</a:t>
            </a:r>
          </a:p>
          <a:p>
            <a:r>
              <a:rPr lang="en-US" dirty="0" smtClean="0"/>
              <a:t>Optimal Starting age and frequency of testing is not know – recent studies performed testing every 2-4 years</a:t>
            </a:r>
          </a:p>
          <a:p>
            <a:r>
              <a:rPr lang="en-US" dirty="0" smtClean="0"/>
              <a:t>High risk – AA, </a:t>
            </a:r>
            <a:r>
              <a:rPr lang="en-US" dirty="0" err="1" smtClean="0"/>
              <a:t>FHx</a:t>
            </a:r>
            <a:r>
              <a:rPr lang="en-US" dirty="0" smtClean="0"/>
              <a:t> of PC, BRCA mutation carrier consider testing at age 40-45</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xmlns="" val="3377323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lnSpcReduction="10000"/>
          </a:bodyPr>
          <a:lstStyle/>
          <a:p>
            <a:r>
              <a:rPr lang="en-US" dirty="0" smtClean="0"/>
              <a:t>Abnormal results to trigger referral</a:t>
            </a:r>
          </a:p>
          <a:p>
            <a:pPr marL="0" indent="0">
              <a:buNone/>
            </a:pPr>
            <a:r>
              <a:rPr lang="en-US" dirty="0"/>
              <a:t> </a:t>
            </a:r>
            <a:r>
              <a:rPr lang="en-US" dirty="0" smtClean="0"/>
              <a:t>- PSA&gt;3, or PSA &gt;2 increasing by &gt;0.75-1ng/L year</a:t>
            </a:r>
          </a:p>
          <a:p>
            <a:pPr marL="0" indent="0">
              <a:buNone/>
            </a:pPr>
            <a:r>
              <a:rPr lang="en-US" dirty="0"/>
              <a:t> </a:t>
            </a:r>
            <a:r>
              <a:rPr lang="en-US" dirty="0" smtClean="0"/>
              <a:t>- abnormal DRE regardless of PSA</a:t>
            </a:r>
          </a:p>
          <a:p>
            <a:pPr marL="0" indent="0">
              <a:buNone/>
            </a:pPr>
            <a:r>
              <a:rPr lang="en-US" dirty="0"/>
              <a:t> </a:t>
            </a:r>
            <a:r>
              <a:rPr lang="en-US" dirty="0" smtClean="0"/>
              <a:t>- Decision to biopsy needs to include consideration of life expectancy, co morbidities, prostate co-conditions (Large BPH, prostatitis) PSA velocity, DRE findings and patient risk factors and preference</a:t>
            </a:r>
          </a:p>
          <a:p>
            <a:pPr marL="0" indent="0">
              <a:buNone/>
            </a:pPr>
            <a:endParaRPr lang="en-US" dirty="0"/>
          </a:p>
        </p:txBody>
      </p:sp>
    </p:spTree>
    <p:extLst>
      <p:ext uri="{BB962C8B-B14F-4D97-AF65-F5344CB8AC3E}">
        <p14:creationId xmlns:p14="http://schemas.microsoft.com/office/powerpoint/2010/main" xmlns="" val="2179236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Early detection of prostate cancer should be linked to a treatment algorithm that includes discussion and prioritization of active surveillance for appropriate candidate with low risk prostate cancer</a:t>
            </a:r>
          </a:p>
          <a:p>
            <a:r>
              <a:rPr lang="en-US" dirty="0" smtClean="0"/>
              <a:t>Align yourself with Urologists and Radiation Oncologists involved with active surveillance and other treatment modalities</a:t>
            </a:r>
            <a:endParaRPr lang="en-US" dirty="0"/>
          </a:p>
        </p:txBody>
      </p:sp>
    </p:spTree>
    <p:extLst>
      <p:ext uri="{BB962C8B-B14F-4D97-AF65-F5344CB8AC3E}">
        <p14:creationId xmlns:p14="http://schemas.microsoft.com/office/powerpoint/2010/main" xmlns="" val="2843469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http://</a:t>
            </a:r>
            <a:r>
              <a:rPr lang="en-US" dirty="0" err="1" smtClean="0"/>
              <a:t>www.bccancer.bc.ca</a:t>
            </a:r>
            <a:r>
              <a:rPr lang="en-US" dirty="0" smtClean="0"/>
              <a:t>/HPI/</a:t>
            </a:r>
            <a:r>
              <a:rPr lang="en-US" dirty="0" err="1" smtClean="0"/>
              <a:t>CancerManagementGuidelines</a:t>
            </a:r>
            <a:r>
              <a:rPr lang="en-US" dirty="0" smtClean="0"/>
              <a:t>/Genitourinary/Prostate/</a:t>
            </a:r>
            <a:r>
              <a:rPr lang="en-US" dirty="0" err="1" smtClean="0"/>
              <a:t>PSAScreening</a:t>
            </a:r>
            <a:r>
              <a:rPr lang="en-US" dirty="0" smtClean="0"/>
              <a:t>/</a:t>
            </a:r>
            <a:r>
              <a:rPr lang="en-US" dirty="0" err="1" smtClean="0"/>
              <a:t>default.htm</a:t>
            </a:r>
            <a:endParaRPr lang="en-US" dirty="0"/>
          </a:p>
        </p:txBody>
      </p:sp>
    </p:spTree>
    <p:extLst>
      <p:ext uri="{BB962C8B-B14F-4D97-AF65-F5344CB8AC3E}">
        <p14:creationId xmlns:p14="http://schemas.microsoft.com/office/powerpoint/2010/main" xmlns="" val="2322036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6945" b="6945"/>
          <a:stretch>
            <a:fillRect/>
          </a:stretch>
        </p:blipFill>
        <p:spPr/>
      </p:pic>
    </p:spTree>
    <p:extLst>
      <p:ext uri="{BB962C8B-B14F-4D97-AF65-F5344CB8AC3E}">
        <p14:creationId xmlns:p14="http://schemas.microsoft.com/office/powerpoint/2010/main" xmlns="" val="1536908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Each year In Australia</a:t>
            </a:r>
          </a:p>
          <a:p>
            <a:pPr marL="0" indent="0">
              <a:buNone/>
            </a:pPr>
            <a:r>
              <a:rPr lang="en-US" dirty="0" smtClean="0"/>
              <a:t>	18,560 new cases diagnosed</a:t>
            </a:r>
          </a:p>
          <a:p>
            <a:pPr marL="0" indent="0">
              <a:buNone/>
            </a:pPr>
            <a:r>
              <a:rPr lang="en-US" dirty="0"/>
              <a:t>	</a:t>
            </a:r>
            <a:r>
              <a:rPr lang="en-US" dirty="0" smtClean="0"/>
              <a:t>3,235 men die of prostate cancer</a:t>
            </a:r>
          </a:p>
          <a:p>
            <a:pPr marL="349250" lvl="1" indent="0">
              <a:buNone/>
            </a:pPr>
            <a:endParaRPr lang="en-US" dirty="0" smtClean="0"/>
          </a:p>
        </p:txBody>
      </p:sp>
      <p:pic>
        <p:nvPicPr>
          <p:cNvPr id="4" name="Picture 3" descr="estimated-10-commonly-diagnosed-fig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1362" y="3310890"/>
            <a:ext cx="3931594" cy="3547110"/>
          </a:xfrm>
          <a:prstGeom prst="rect">
            <a:avLst/>
          </a:prstGeom>
        </p:spPr>
      </p:pic>
      <p:pic>
        <p:nvPicPr>
          <p:cNvPr id="5" name="Picture 4" descr="images-for-cancer-update-mar2013-fig4.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96919" y="3310891"/>
            <a:ext cx="4616893" cy="3547108"/>
          </a:xfrm>
          <a:prstGeom prst="rect">
            <a:avLst/>
          </a:prstGeom>
        </p:spPr>
      </p:pic>
      <p:sp>
        <p:nvSpPr>
          <p:cNvPr id="6" name="Slide Number Placeholder 5"/>
          <p:cNvSpPr>
            <a:spLocks noGrp="1"/>
          </p:cNvSpPr>
          <p:nvPr>
            <p:ph type="sldNum" sz="quarter" idx="12"/>
          </p:nvPr>
        </p:nvSpPr>
        <p:spPr/>
        <p:txBody>
          <a:bodyPr/>
          <a:lstStyle/>
          <a:p>
            <a:fld id="{4A822907-8A9D-4F6B-98F6-913902AD56B5}" type="slidenum">
              <a:rPr lang="en-US" smtClean="0"/>
              <a:pPr/>
              <a:t>2</a:t>
            </a:fld>
            <a:endParaRPr lang="en-US"/>
          </a:p>
        </p:txBody>
      </p:sp>
    </p:spTree>
    <p:extLst>
      <p:ext uri="{BB962C8B-B14F-4D97-AF65-F5344CB8AC3E}">
        <p14:creationId xmlns:p14="http://schemas.microsoft.com/office/powerpoint/2010/main" xmlns="" val="4241382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of well being</a:t>
            </a:r>
            <a:endParaRPr lang="en-US" dirty="0"/>
          </a:p>
        </p:txBody>
      </p:sp>
      <p:sp>
        <p:nvSpPr>
          <p:cNvPr id="3" name="Content Placeholder 2"/>
          <p:cNvSpPr>
            <a:spLocks noGrp="1"/>
          </p:cNvSpPr>
          <p:nvPr>
            <p:ph idx="1"/>
          </p:nvPr>
        </p:nvSpPr>
        <p:spPr/>
        <p:txBody>
          <a:bodyPr/>
          <a:lstStyle/>
          <a:p>
            <a:r>
              <a:rPr lang="en-US" dirty="0" smtClean="0"/>
              <a:t>Treating/controlling cancer</a:t>
            </a:r>
          </a:p>
          <a:p>
            <a:pPr marL="0" indent="0">
              <a:buNone/>
            </a:pPr>
            <a:r>
              <a:rPr lang="en-US" dirty="0" smtClean="0"/>
              <a:t>    – establish goals of treatment using a patient </a:t>
            </a:r>
          </a:p>
          <a:p>
            <a:pPr marL="0" indent="0">
              <a:buNone/>
            </a:pPr>
            <a:r>
              <a:rPr lang="en-US" dirty="0"/>
              <a:t>	 </a:t>
            </a:r>
            <a:r>
              <a:rPr lang="en-US" dirty="0" smtClean="0"/>
              <a:t>  approach</a:t>
            </a:r>
          </a:p>
          <a:p>
            <a:r>
              <a:rPr lang="en-US" dirty="0" err="1" smtClean="0"/>
              <a:t>Minimise</a:t>
            </a:r>
            <a:r>
              <a:rPr lang="en-US" dirty="0" smtClean="0"/>
              <a:t> Toxicity of treatment</a:t>
            </a:r>
          </a:p>
          <a:p>
            <a:endParaRPr lang="en-US" dirty="0"/>
          </a:p>
        </p:txBody>
      </p:sp>
    </p:spTree>
    <p:extLst>
      <p:ext uri="{BB962C8B-B14F-4D97-AF65-F5344CB8AC3E}">
        <p14:creationId xmlns:p14="http://schemas.microsoft.com/office/powerpoint/2010/main" xmlns="" val="685805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ChangeArrowheads="1"/>
          </p:cNvSpPr>
          <p:nvPr/>
        </p:nvSpPr>
        <p:spPr bwMode="auto">
          <a:xfrm>
            <a:off x="5291138" y="2874963"/>
            <a:ext cx="1109662" cy="914400"/>
          </a:xfrm>
          <a:prstGeom prst="rect">
            <a:avLst/>
          </a:prstGeom>
          <a:solidFill>
            <a:srgbClr val="B49618"/>
          </a:solidFill>
          <a:ln w="19050">
            <a:solidFill>
              <a:srgbClr val="25221E"/>
            </a:solidFill>
            <a:miter lim="800000"/>
            <a:headEnd/>
            <a:tailEnd/>
          </a:ln>
        </p:spPr>
        <p:txBody>
          <a:bodyPr/>
          <a:lstStyle/>
          <a:p>
            <a:endParaRPr lang="en-US"/>
          </a:p>
        </p:txBody>
      </p:sp>
      <p:sp>
        <p:nvSpPr>
          <p:cNvPr id="563203" name="Rectangle 3"/>
          <p:cNvSpPr>
            <a:spLocks noChangeArrowheads="1"/>
          </p:cNvSpPr>
          <p:nvPr/>
        </p:nvSpPr>
        <p:spPr bwMode="auto">
          <a:xfrm>
            <a:off x="4191000" y="2874963"/>
            <a:ext cx="1114425" cy="914400"/>
          </a:xfrm>
          <a:prstGeom prst="rect">
            <a:avLst/>
          </a:prstGeom>
          <a:solidFill>
            <a:srgbClr val="E6E9BD"/>
          </a:solidFill>
          <a:ln w="19050">
            <a:solidFill>
              <a:srgbClr val="25221E"/>
            </a:solidFill>
            <a:miter lim="800000"/>
            <a:headEnd/>
            <a:tailEnd/>
          </a:ln>
        </p:spPr>
        <p:txBody>
          <a:bodyPr/>
          <a:lstStyle/>
          <a:p>
            <a:endParaRPr lang="en-US"/>
          </a:p>
        </p:txBody>
      </p:sp>
      <p:sp>
        <p:nvSpPr>
          <p:cNvPr id="563204" name="Rectangle 4"/>
          <p:cNvSpPr>
            <a:spLocks noGrp="1" noChangeArrowheads="1"/>
          </p:cNvSpPr>
          <p:nvPr>
            <p:ph type="title"/>
          </p:nvPr>
        </p:nvSpPr>
        <p:spPr>
          <a:xfrm>
            <a:off x="1403350" y="260350"/>
            <a:ext cx="7561263" cy="1196975"/>
          </a:xfrm>
        </p:spPr>
        <p:txBody>
          <a:bodyPr/>
          <a:lstStyle/>
          <a:p>
            <a:r>
              <a:rPr lang="en-US" sz="3200" dirty="0"/>
              <a:t>Progression of </a:t>
            </a:r>
            <a:r>
              <a:rPr lang="en-US" sz="3200" dirty="0" smtClean="0"/>
              <a:t>incurable </a:t>
            </a:r>
            <a:r>
              <a:rPr lang="en-US" sz="3200" dirty="0"/>
              <a:t>Prostate Cancer</a:t>
            </a:r>
            <a:r>
              <a:rPr lang="en-US" sz="3600" dirty="0"/>
              <a:t> </a:t>
            </a:r>
          </a:p>
        </p:txBody>
      </p:sp>
      <p:sp>
        <p:nvSpPr>
          <p:cNvPr id="563206" name="Rectangle 6"/>
          <p:cNvSpPr>
            <a:spLocks noChangeArrowheads="1"/>
          </p:cNvSpPr>
          <p:nvPr/>
        </p:nvSpPr>
        <p:spPr bwMode="auto">
          <a:xfrm>
            <a:off x="504825" y="2862263"/>
            <a:ext cx="1052513" cy="9271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90000" rIns="90000" bIns="90000">
            <a:spAutoFit/>
          </a:bodyPr>
          <a:lstStyle/>
          <a:p>
            <a:pPr algn="ctr"/>
            <a:r>
              <a:rPr lang="en-US" sz="1600" b="1">
                <a:latin typeface="Arial" charset="0"/>
                <a:cs typeface="Arial" charset="0"/>
              </a:rPr>
              <a:t>Failed</a:t>
            </a:r>
          </a:p>
          <a:p>
            <a:pPr algn="ctr"/>
            <a:r>
              <a:rPr lang="en-US" sz="1600" b="1">
                <a:latin typeface="Arial" charset="0"/>
                <a:cs typeface="Arial" charset="0"/>
              </a:rPr>
              <a:t>localized</a:t>
            </a:r>
          </a:p>
          <a:p>
            <a:pPr algn="ctr"/>
            <a:r>
              <a:rPr lang="en-US" sz="1600" b="1">
                <a:latin typeface="Arial" charset="0"/>
                <a:cs typeface="Arial" charset="0"/>
              </a:rPr>
              <a:t>therapy</a:t>
            </a:r>
          </a:p>
        </p:txBody>
      </p:sp>
      <p:sp>
        <p:nvSpPr>
          <p:cNvPr id="563207" name="Rectangle 7"/>
          <p:cNvSpPr>
            <a:spLocks noChangeArrowheads="1"/>
          </p:cNvSpPr>
          <p:nvPr/>
        </p:nvSpPr>
        <p:spPr bwMode="auto">
          <a:xfrm>
            <a:off x="5370513" y="3317875"/>
            <a:ext cx="955675"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200" b="1">
                <a:solidFill>
                  <a:srgbClr val="25221E"/>
                </a:solidFill>
                <a:latin typeface="Arial" charset="0"/>
                <a:cs typeface="Arial" charset="0"/>
              </a:rPr>
              <a:t>Symptomatic</a:t>
            </a:r>
            <a:endParaRPr lang="en-US" b="1">
              <a:latin typeface="Arial" charset="0"/>
              <a:cs typeface="Arial" charset="0"/>
            </a:endParaRPr>
          </a:p>
        </p:txBody>
      </p:sp>
      <p:sp>
        <p:nvSpPr>
          <p:cNvPr id="563208" name="Rectangle 8"/>
          <p:cNvSpPr>
            <a:spLocks noChangeArrowheads="1"/>
          </p:cNvSpPr>
          <p:nvPr/>
        </p:nvSpPr>
        <p:spPr bwMode="auto">
          <a:xfrm>
            <a:off x="3200400" y="2874963"/>
            <a:ext cx="990600" cy="914400"/>
          </a:xfrm>
          <a:prstGeom prst="rect">
            <a:avLst/>
          </a:prstGeom>
          <a:solidFill>
            <a:srgbClr val="BCC44E"/>
          </a:solidFill>
          <a:ln w="19050">
            <a:solidFill>
              <a:srgbClr val="25221E"/>
            </a:solidFill>
            <a:miter lim="800000"/>
            <a:headEnd/>
            <a:tailEnd/>
          </a:ln>
        </p:spPr>
        <p:txBody>
          <a:bodyPr/>
          <a:lstStyle/>
          <a:p>
            <a:endParaRPr lang="en-US"/>
          </a:p>
        </p:txBody>
      </p:sp>
      <p:sp>
        <p:nvSpPr>
          <p:cNvPr id="563209" name="Rectangle 9"/>
          <p:cNvSpPr>
            <a:spLocks noChangeArrowheads="1"/>
          </p:cNvSpPr>
          <p:nvPr/>
        </p:nvSpPr>
        <p:spPr bwMode="auto">
          <a:xfrm>
            <a:off x="3201988" y="3317875"/>
            <a:ext cx="9906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sz="1200" b="1" dirty="0">
                <a:solidFill>
                  <a:schemeClr val="bg2"/>
                </a:solidFill>
                <a:latin typeface="Arial" charset="0"/>
                <a:cs typeface="Arial" charset="0"/>
              </a:rPr>
              <a:t>Biochemical</a:t>
            </a:r>
            <a:endParaRPr lang="en-US" b="1" dirty="0">
              <a:solidFill>
                <a:schemeClr val="bg2"/>
              </a:solidFill>
              <a:latin typeface="Arial" charset="0"/>
              <a:cs typeface="Arial" charset="0"/>
            </a:endParaRPr>
          </a:p>
        </p:txBody>
      </p:sp>
      <p:sp>
        <p:nvSpPr>
          <p:cNvPr id="563210" name="Rectangle 10"/>
          <p:cNvSpPr>
            <a:spLocks noChangeArrowheads="1"/>
          </p:cNvSpPr>
          <p:nvPr/>
        </p:nvSpPr>
        <p:spPr bwMode="auto">
          <a:xfrm>
            <a:off x="4232275" y="3317875"/>
            <a:ext cx="104775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200" b="1">
                <a:solidFill>
                  <a:srgbClr val="25221E"/>
                </a:solidFill>
                <a:latin typeface="Arial" charset="0"/>
                <a:cs typeface="Arial" charset="0"/>
              </a:rPr>
              <a:t>Asymptomatic</a:t>
            </a:r>
            <a:endParaRPr lang="en-US" b="1">
              <a:latin typeface="Arial" charset="0"/>
              <a:cs typeface="Arial" charset="0"/>
            </a:endParaRPr>
          </a:p>
        </p:txBody>
      </p:sp>
      <p:sp>
        <p:nvSpPr>
          <p:cNvPr id="563211" name="Rectangle 11"/>
          <p:cNvSpPr>
            <a:spLocks noChangeArrowheads="1"/>
          </p:cNvSpPr>
          <p:nvPr/>
        </p:nvSpPr>
        <p:spPr bwMode="auto">
          <a:xfrm>
            <a:off x="4267200" y="2968625"/>
            <a:ext cx="2057400" cy="244475"/>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sz="1600" b="1">
                <a:solidFill>
                  <a:schemeClr val="bg1"/>
                </a:solidFill>
                <a:latin typeface="Arial" charset="0"/>
                <a:cs typeface="Arial" charset="0"/>
              </a:rPr>
              <a:t>Clinical Metastases</a:t>
            </a:r>
            <a:endParaRPr lang="en-US" b="1">
              <a:solidFill>
                <a:schemeClr val="bg1"/>
              </a:solidFill>
              <a:latin typeface="Arial" charset="0"/>
              <a:cs typeface="Arial" charset="0"/>
            </a:endParaRPr>
          </a:p>
        </p:txBody>
      </p:sp>
      <p:grpSp>
        <p:nvGrpSpPr>
          <p:cNvPr id="563212" name="Group 12"/>
          <p:cNvGrpSpPr>
            <a:grpSpLocks/>
          </p:cNvGrpSpPr>
          <p:nvPr/>
        </p:nvGrpSpPr>
        <p:grpSpPr bwMode="auto">
          <a:xfrm>
            <a:off x="3203575" y="2554288"/>
            <a:ext cx="3200400" cy="227012"/>
            <a:chOff x="2543" y="1489"/>
            <a:chExt cx="2009" cy="143"/>
          </a:xfrm>
        </p:grpSpPr>
        <p:sp>
          <p:nvSpPr>
            <p:cNvPr id="563213" name="Freeform 13"/>
            <p:cNvSpPr>
              <a:spLocks/>
            </p:cNvSpPr>
            <p:nvPr/>
          </p:nvSpPr>
          <p:spPr bwMode="auto">
            <a:xfrm>
              <a:off x="2543" y="1489"/>
              <a:ext cx="2009" cy="18"/>
            </a:xfrm>
            <a:custGeom>
              <a:avLst/>
              <a:gdLst>
                <a:gd name="T0" fmla="*/ 2077 w 2077"/>
                <a:gd name="T1" fmla="*/ 9 h 18"/>
                <a:gd name="T2" fmla="*/ 2068 w 2077"/>
                <a:gd name="T3" fmla="*/ 0 h 18"/>
                <a:gd name="T4" fmla="*/ 0 w 2077"/>
                <a:gd name="T5" fmla="*/ 0 h 18"/>
                <a:gd name="T6" fmla="*/ 0 w 2077"/>
                <a:gd name="T7" fmla="*/ 18 h 18"/>
                <a:gd name="T8" fmla="*/ 2068 w 2077"/>
                <a:gd name="T9" fmla="*/ 18 h 18"/>
                <a:gd name="T10" fmla="*/ 2059 w 2077"/>
                <a:gd name="T11" fmla="*/ 9 h 18"/>
                <a:gd name="T12" fmla="*/ 2077 w 2077"/>
                <a:gd name="T13" fmla="*/ 9 h 18"/>
                <a:gd name="T14" fmla="*/ 2077 w 2077"/>
                <a:gd name="T15" fmla="*/ 0 h 18"/>
                <a:gd name="T16" fmla="*/ 2068 w 2077"/>
                <a:gd name="T17" fmla="*/ 0 h 18"/>
                <a:gd name="T18" fmla="*/ 2077 w 2077"/>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7" h="18">
                  <a:moveTo>
                    <a:pt x="2077" y="9"/>
                  </a:moveTo>
                  <a:lnTo>
                    <a:pt x="2068" y="0"/>
                  </a:lnTo>
                  <a:lnTo>
                    <a:pt x="0" y="0"/>
                  </a:lnTo>
                  <a:lnTo>
                    <a:pt x="0" y="18"/>
                  </a:lnTo>
                  <a:lnTo>
                    <a:pt x="2068" y="18"/>
                  </a:lnTo>
                  <a:lnTo>
                    <a:pt x="2059" y="9"/>
                  </a:lnTo>
                  <a:lnTo>
                    <a:pt x="2077" y="9"/>
                  </a:lnTo>
                  <a:lnTo>
                    <a:pt x="2077" y="0"/>
                  </a:lnTo>
                  <a:lnTo>
                    <a:pt x="2068" y="0"/>
                  </a:lnTo>
                  <a:lnTo>
                    <a:pt x="2077" y="9"/>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563214" name="Group 14"/>
            <p:cNvGrpSpPr>
              <a:grpSpLocks/>
            </p:cNvGrpSpPr>
            <p:nvPr/>
          </p:nvGrpSpPr>
          <p:grpSpPr bwMode="auto">
            <a:xfrm>
              <a:off x="2544" y="1489"/>
              <a:ext cx="2008" cy="143"/>
              <a:chOff x="2544" y="1489"/>
              <a:chExt cx="2008" cy="143"/>
            </a:xfrm>
          </p:grpSpPr>
          <p:sp>
            <p:nvSpPr>
              <p:cNvPr id="563215" name="Freeform 15"/>
              <p:cNvSpPr>
                <a:spLocks/>
              </p:cNvSpPr>
              <p:nvPr/>
            </p:nvSpPr>
            <p:spPr bwMode="auto">
              <a:xfrm>
                <a:off x="2544" y="1489"/>
                <a:ext cx="18" cy="143"/>
              </a:xfrm>
              <a:custGeom>
                <a:avLst/>
                <a:gdLst>
                  <a:gd name="T0" fmla="*/ 9 w 18"/>
                  <a:gd name="T1" fmla="*/ 0 h 143"/>
                  <a:gd name="T2" fmla="*/ 0 w 18"/>
                  <a:gd name="T3" fmla="*/ 9 h 143"/>
                  <a:gd name="T4" fmla="*/ 0 w 18"/>
                  <a:gd name="T5" fmla="*/ 143 h 143"/>
                  <a:gd name="T6" fmla="*/ 18 w 18"/>
                  <a:gd name="T7" fmla="*/ 143 h 143"/>
                  <a:gd name="T8" fmla="*/ 18 w 18"/>
                  <a:gd name="T9" fmla="*/ 9 h 143"/>
                  <a:gd name="T10" fmla="*/ 9 w 18"/>
                  <a:gd name="T11" fmla="*/ 18 h 143"/>
                  <a:gd name="T12" fmla="*/ 9 w 18"/>
                  <a:gd name="T13" fmla="*/ 0 h 143"/>
                  <a:gd name="T14" fmla="*/ 0 w 18"/>
                  <a:gd name="T15" fmla="*/ 0 h 143"/>
                  <a:gd name="T16" fmla="*/ 0 w 18"/>
                  <a:gd name="T17" fmla="*/ 9 h 143"/>
                  <a:gd name="T18" fmla="*/ 9 w 18"/>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43">
                    <a:moveTo>
                      <a:pt x="9" y="0"/>
                    </a:moveTo>
                    <a:lnTo>
                      <a:pt x="0" y="9"/>
                    </a:lnTo>
                    <a:lnTo>
                      <a:pt x="0" y="143"/>
                    </a:lnTo>
                    <a:lnTo>
                      <a:pt x="18" y="143"/>
                    </a:lnTo>
                    <a:lnTo>
                      <a:pt x="18" y="9"/>
                    </a:lnTo>
                    <a:lnTo>
                      <a:pt x="9" y="18"/>
                    </a:lnTo>
                    <a:lnTo>
                      <a:pt x="9" y="0"/>
                    </a:lnTo>
                    <a:lnTo>
                      <a:pt x="0" y="0"/>
                    </a:lnTo>
                    <a:lnTo>
                      <a:pt x="0" y="9"/>
                    </a:lnTo>
                    <a:lnTo>
                      <a:pt x="9"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3216" name="Freeform 16"/>
              <p:cNvSpPr>
                <a:spLocks/>
              </p:cNvSpPr>
              <p:nvPr/>
            </p:nvSpPr>
            <p:spPr bwMode="auto">
              <a:xfrm>
                <a:off x="4534" y="1498"/>
                <a:ext cx="18" cy="134"/>
              </a:xfrm>
              <a:custGeom>
                <a:avLst/>
                <a:gdLst>
                  <a:gd name="T0" fmla="*/ 9 w 18"/>
                  <a:gd name="T1" fmla="*/ 134 h 134"/>
                  <a:gd name="T2" fmla="*/ 18 w 18"/>
                  <a:gd name="T3" fmla="*/ 134 h 134"/>
                  <a:gd name="T4" fmla="*/ 18 w 18"/>
                  <a:gd name="T5" fmla="*/ 0 h 134"/>
                  <a:gd name="T6" fmla="*/ 0 w 18"/>
                  <a:gd name="T7" fmla="*/ 0 h 134"/>
                  <a:gd name="T8" fmla="*/ 0 w 18"/>
                  <a:gd name="T9" fmla="*/ 134 h 134"/>
                  <a:gd name="T10" fmla="*/ 9 w 18"/>
                  <a:gd name="T11" fmla="*/ 134 h 134"/>
                </a:gdLst>
                <a:ahLst/>
                <a:cxnLst>
                  <a:cxn ang="0">
                    <a:pos x="T0" y="T1"/>
                  </a:cxn>
                  <a:cxn ang="0">
                    <a:pos x="T2" y="T3"/>
                  </a:cxn>
                  <a:cxn ang="0">
                    <a:pos x="T4" y="T5"/>
                  </a:cxn>
                  <a:cxn ang="0">
                    <a:pos x="T6" y="T7"/>
                  </a:cxn>
                  <a:cxn ang="0">
                    <a:pos x="T8" y="T9"/>
                  </a:cxn>
                  <a:cxn ang="0">
                    <a:pos x="T10" y="T11"/>
                  </a:cxn>
                </a:cxnLst>
                <a:rect l="0" t="0" r="r" b="b"/>
                <a:pathLst>
                  <a:path w="18" h="134">
                    <a:moveTo>
                      <a:pt x="9" y="134"/>
                    </a:moveTo>
                    <a:lnTo>
                      <a:pt x="18" y="134"/>
                    </a:lnTo>
                    <a:lnTo>
                      <a:pt x="18" y="0"/>
                    </a:lnTo>
                    <a:lnTo>
                      <a:pt x="0" y="0"/>
                    </a:lnTo>
                    <a:lnTo>
                      <a:pt x="0" y="134"/>
                    </a:lnTo>
                    <a:lnTo>
                      <a:pt x="9" y="134"/>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563217" name="Rectangle 17"/>
          <p:cNvSpPr>
            <a:spLocks noChangeArrowheads="1"/>
          </p:cNvSpPr>
          <p:nvPr/>
        </p:nvSpPr>
        <p:spPr bwMode="auto">
          <a:xfrm>
            <a:off x="4551363" y="2116138"/>
            <a:ext cx="7223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CA" sz="2000" b="1">
                <a:latin typeface="Arial" charset="0"/>
                <a:cs typeface="Arial" charset="0"/>
              </a:rPr>
              <a:t>CR</a:t>
            </a:r>
            <a:r>
              <a:rPr lang="en-US" sz="2000" b="1">
                <a:latin typeface="Arial" charset="0"/>
                <a:cs typeface="Arial" charset="0"/>
              </a:rPr>
              <a:t>PC</a:t>
            </a:r>
          </a:p>
        </p:txBody>
      </p:sp>
      <p:sp>
        <p:nvSpPr>
          <p:cNvPr id="563218" name="Rectangle 18"/>
          <p:cNvSpPr>
            <a:spLocks noChangeArrowheads="1"/>
          </p:cNvSpPr>
          <p:nvPr/>
        </p:nvSpPr>
        <p:spPr bwMode="auto">
          <a:xfrm>
            <a:off x="2549525" y="2105025"/>
            <a:ext cx="9477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EB3D00"/>
                </a:solidFill>
                <a:latin typeface="Arial" charset="0"/>
                <a:cs typeface="Arial" charset="0"/>
              </a:rPr>
              <a:t>PSA rises</a:t>
            </a:r>
            <a:endParaRPr lang="en-US" b="1">
              <a:latin typeface="Arial" charset="0"/>
              <a:cs typeface="Arial" charset="0"/>
            </a:endParaRPr>
          </a:p>
        </p:txBody>
      </p:sp>
      <p:sp>
        <p:nvSpPr>
          <p:cNvPr id="563219" name="Rectangle 19"/>
          <p:cNvSpPr>
            <a:spLocks noChangeArrowheads="1"/>
          </p:cNvSpPr>
          <p:nvPr/>
        </p:nvSpPr>
        <p:spPr bwMode="auto">
          <a:xfrm>
            <a:off x="3201988" y="4038600"/>
            <a:ext cx="8509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cs typeface="Arial" charset="0"/>
              </a:rPr>
              <a:t>24+ months</a:t>
            </a:r>
            <a:endParaRPr lang="en-US" b="1">
              <a:latin typeface="Arial" charset="0"/>
              <a:cs typeface="Arial" charset="0"/>
            </a:endParaRPr>
          </a:p>
        </p:txBody>
      </p:sp>
      <p:sp>
        <p:nvSpPr>
          <p:cNvPr id="563220" name="Rectangle 20"/>
          <p:cNvSpPr>
            <a:spLocks noChangeArrowheads="1"/>
          </p:cNvSpPr>
          <p:nvPr/>
        </p:nvSpPr>
        <p:spPr bwMode="auto">
          <a:xfrm>
            <a:off x="4178300" y="4325938"/>
            <a:ext cx="98107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cs typeface="Arial" charset="0"/>
              </a:rPr>
              <a:t>12-</a:t>
            </a:r>
            <a:r>
              <a:rPr lang="en-CA" sz="1200" b="1">
                <a:latin typeface="Arial" charset="0"/>
                <a:cs typeface="Arial" charset="0"/>
              </a:rPr>
              <a:t>36</a:t>
            </a:r>
            <a:r>
              <a:rPr lang="en-US" sz="1200" b="1">
                <a:latin typeface="Arial" charset="0"/>
                <a:cs typeface="Arial" charset="0"/>
              </a:rPr>
              <a:t> months</a:t>
            </a:r>
            <a:endParaRPr lang="en-US" b="1">
              <a:latin typeface="Arial" charset="0"/>
              <a:cs typeface="Arial" charset="0"/>
            </a:endParaRPr>
          </a:p>
        </p:txBody>
      </p:sp>
      <p:sp>
        <p:nvSpPr>
          <p:cNvPr id="563221" name="Rectangle 21"/>
          <p:cNvSpPr>
            <a:spLocks noChangeArrowheads="1"/>
          </p:cNvSpPr>
          <p:nvPr/>
        </p:nvSpPr>
        <p:spPr bwMode="auto">
          <a:xfrm>
            <a:off x="5308600" y="4614863"/>
            <a:ext cx="8969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latin typeface="Arial" charset="0"/>
                <a:cs typeface="Arial" charset="0"/>
              </a:rPr>
              <a:t>6-24 months</a:t>
            </a:r>
            <a:endParaRPr lang="en-US" b="1">
              <a:latin typeface="Arial" charset="0"/>
              <a:cs typeface="Arial" charset="0"/>
            </a:endParaRPr>
          </a:p>
        </p:txBody>
      </p:sp>
      <p:sp>
        <p:nvSpPr>
          <p:cNvPr id="563222" name="Line 22"/>
          <p:cNvSpPr>
            <a:spLocks noChangeShapeType="1"/>
          </p:cNvSpPr>
          <p:nvPr/>
        </p:nvSpPr>
        <p:spPr bwMode="auto">
          <a:xfrm>
            <a:off x="4133850" y="4148138"/>
            <a:ext cx="2527300" cy="158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223" name="Line 23"/>
          <p:cNvSpPr>
            <a:spLocks noChangeShapeType="1"/>
          </p:cNvSpPr>
          <p:nvPr/>
        </p:nvSpPr>
        <p:spPr bwMode="auto">
          <a:xfrm>
            <a:off x="5262563" y="4435475"/>
            <a:ext cx="1398587" cy="15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224" name="Line 24"/>
          <p:cNvSpPr>
            <a:spLocks noChangeShapeType="1"/>
          </p:cNvSpPr>
          <p:nvPr/>
        </p:nvSpPr>
        <p:spPr bwMode="auto">
          <a:xfrm>
            <a:off x="6275388" y="4722813"/>
            <a:ext cx="385762" cy="158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225" name="Text Box 25"/>
          <p:cNvSpPr txBox="1">
            <a:spLocks noChangeArrowheads="1"/>
          </p:cNvSpPr>
          <p:nvPr/>
        </p:nvSpPr>
        <p:spPr bwMode="auto">
          <a:xfrm>
            <a:off x="3276600" y="3730625"/>
            <a:ext cx="3352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tabLst>
                <a:tab pos="457200" algn="l"/>
                <a:tab pos="1600200" algn="l"/>
                <a:tab pos="2743200" algn="l"/>
              </a:tabLst>
              <a:defRPr sz="2400">
                <a:solidFill>
                  <a:schemeClr val="tx1"/>
                </a:solidFill>
                <a:latin typeface="Times New Roman" charset="0"/>
                <a:ea typeface="ＭＳ Ｐゴシック" charset="0"/>
              </a:defRPr>
            </a:lvl1pPr>
            <a:lvl2pPr eaLnBrk="0" hangingPunct="0">
              <a:tabLst>
                <a:tab pos="457200" algn="l"/>
                <a:tab pos="1600200" algn="l"/>
                <a:tab pos="2743200" algn="l"/>
              </a:tabLst>
              <a:defRPr sz="2400">
                <a:solidFill>
                  <a:schemeClr val="tx1"/>
                </a:solidFill>
                <a:latin typeface="Times New Roman" charset="0"/>
                <a:ea typeface="ＭＳ Ｐゴシック" charset="0"/>
              </a:defRPr>
            </a:lvl2pPr>
            <a:lvl3pPr eaLnBrk="0" hangingPunct="0">
              <a:tabLst>
                <a:tab pos="457200" algn="l"/>
                <a:tab pos="1600200" algn="l"/>
                <a:tab pos="2743200" algn="l"/>
              </a:tabLst>
              <a:defRPr sz="2400">
                <a:solidFill>
                  <a:schemeClr val="tx1"/>
                </a:solidFill>
                <a:latin typeface="Times New Roman" charset="0"/>
                <a:ea typeface="ＭＳ Ｐゴシック" charset="0"/>
              </a:defRPr>
            </a:lvl3pPr>
            <a:lvl4pPr eaLnBrk="0" hangingPunct="0">
              <a:tabLst>
                <a:tab pos="457200" algn="l"/>
                <a:tab pos="1600200" algn="l"/>
                <a:tab pos="2743200" algn="l"/>
              </a:tabLst>
              <a:defRPr sz="2400">
                <a:solidFill>
                  <a:schemeClr val="tx1"/>
                </a:solidFill>
                <a:latin typeface="Times New Roman" charset="0"/>
                <a:ea typeface="ＭＳ Ｐゴシック" charset="0"/>
              </a:defRPr>
            </a:lvl4pPr>
            <a:lvl5pPr eaLnBrk="0" hangingPunct="0">
              <a:tabLst>
                <a:tab pos="457200" algn="l"/>
                <a:tab pos="1600200" algn="l"/>
                <a:tab pos="27432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457200" algn="l"/>
                <a:tab pos="1600200" algn="l"/>
                <a:tab pos="27432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457200" algn="l"/>
                <a:tab pos="1600200" algn="l"/>
                <a:tab pos="27432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457200" algn="l"/>
                <a:tab pos="1600200" algn="l"/>
                <a:tab pos="27432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457200" algn="l"/>
                <a:tab pos="1600200" algn="l"/>
                <a:tab pos="2743200" algn="l"/>
              </a:tabLst>
              <a:defRPr sz="2400">
                <a:solidFill>
                  <a:schemeClr val="tx1"/>
                </a:solidFill>
                <a:latin typeface="Times New Roman" charset="0"/>
                <a:ea typeface="ＭＳ Ｐゴシック" charset="0"/>
              </a:defRPr>
            </a:lvl9pPr>
          </a:lstStyle>
          <a:p>
            <a:pPr eaLnBrk="1" hangingPunct="1">
              <a:spcBef>
                <a:spcPct val="50000"/>
              </a:spcBef>
            </a:pPr>
            <a:r>
              <a:rPr lang="en-US" sz="1200" b="1">
                <a:latin typeface="Arial" charset="0"/>
                <a:cs typeface="Arial" charset="0"/>
              </a:rPr>
              <a:t>	Mo	M+	M+</a:t>
            </a:r>
          </a:p>
        </p:txBody>
      </p:sp>
      <p:sp>
        <p:nvSpPr>
          <p:cNvPr id="563226" name="Line 26"/>
          <p:cNvSpPr>
            <a:spLocks noChangeShapeType="1"/>
          </p:cNvSpPr>
          <p:nvPr/>
        </p:nvSpPr>
        <p:spPr bwMode="auto">
          <a:xfrm>
            <a:off x="1524000" y="3357563"/>
            <a:ext cx="304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63227" name="Rectangle 27"/>
          <p:cNvSpPr>
            <a:spLocks noChangeArrowheads="1"/>
          </p:cNvSpPr>
          <p:nvPr/>
        </p:nvSpPr>
        <p:spPr bwMode="auto">
          <a:xfrm>
            <a:off x="1801813" y="2862263"/>
            <a:ext cx="1141412" cy="9271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90000" rIns="90000" bIns="90000">
            <a:spAutoFit/>
          </a:bodyPr>
          <a:lstStyle/>
          <a:p>
            <a:pPr algn="ctr"/>
            <a:endParaRPr lang="en-US" sz="800">
              <a:solidFill>
                <a:srgbClr val="25221E"/>
              </a:solidFill>
              <a:latin typeface="Arial" charset="0"/>
              <a:cs typeface="Arial" charset="0"/>
            </a:endParaRPr>
          </a:p>
          <a:p>
            <a:pPr algn="ctr"/>
            <a:r>
              <a:rPr lang="en-US" sz="1600" b="1">
                <a:latin typeface="Arial" charset="0"/>
                <a:cs typeface="Arial" charset="0"/>
              </a:rPr>
              <a:t>Hormonal</a:t>
            </a:r>
          </a:p>
          <a:p>
            <a:pPr algn="ctr"/>
            <a:r>
              <a:rPr lang="en-US" sz="1600" b="1">
                <a:latin typeface="Arial" charset="0"/>
                <a:cs typeface="Arial" charset="0"/>
              </a:rPr>
              <a:t>therapy</a:t>
            </a:r>
          </a:p>
          <a:p>
            <a:pPr algn="ctr"/>
            <a:endParaRPr lang="en-US" sz="800" b="1">
              <a:latin typeface="Arial" charset="0"/>
              <a:cs typeface="Arial" charset="0"/>
            </a:endParaRPr>
          </a:p>
        </p:txBody>
      </p:sp>
      <p:sp>
        <p:nvSpPr>
          <p:cNvPr id="563228" name="Line 28"/>
          <p:cNvSpPr>
            <a:spLocks noChangeShapeType="1"/>
          </p:cNvSpPr>
          <p:nvPr/>
        </p:nvSpPr>
        <p:spPr bwMode="auto">
          <a:xfrm>
            <a:off x="2928938" y="3357563"/>
            <a:ext cx="2714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63229" name="Line 29"/>
          <p:cNvSpPr>
            <a:spLocks noChangeShapeType="1"/>
          </p:cNvSpPr>
          <p:nvPr/>
        </p:nvSpPr>
        <p:spPr bwMode="auto">
          <a:xfrm rot="16200000">
            <a:off x="2584450" y="2827338"/>
            <a:ext cx="914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63230" name="Rectangle 30"/>
          <p:cNvSpPr>
            <a:spLocks noChangeArrowheads="1"/>
          </p:cNvSpPr>
          <p:nvPr/>
        </p:nvSpPr>
        <p:spPr bwMode="auto">
          <a:xfrm>
            <a:off x="6694488" y="2862263"/>
            <a:ext cx="757237" cy="9271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90000" rIns="90000" bIns="90000">
            <a:spAutoFit/>
          </a:bodyPr>
          <a:lstStyle/>
          <a:p>
            <a:pPr algn="ctr"/>
            <a:endParaRPr lang="en-US" sz="1600">
              <a:solidFill>
                <a:srgbClr val="25221E"/>
              </a:solidFill>
              <a:latin typeface="Arial" charset="0"/>
              <a:cs typeface="Arial" charset="0"/>
            </a:endParaRPr>
          </a:p>
          <a:p>
            <a:pPr algn="ctr"/>
            <a:r>
              <a:rPr lang="en-US" sz="1600" b="1">
                <a:latin typeface="Arial" charset="0"/>
                <a:cs typeface="Arial" charset="0"/>
              </a:rPr>
              <a:t>Death</a:t>
            </a:r>
          </a:p>
          <a:p>
            <a:pPr algn="ctr"/>
            <a:endParaRPr lang="en-US" sz="1600">
              <a:latin typeface="Arial" charset="0"/>
              <a:cs typeface="Arial" charset="0"/>
            </a:endParaRPr>
          </a:p>
        </p:txBody>
      </p:sp>
      <p:sp>
        <p:nvSpPr>
          <p:cNvPr id="563231" name="Line 31"/>
          <p:cNvSpPr>
            <a:spLocks noChangeShapeType="1"/>
          </p:cNvSpPr>
          <p:nvPr/>
        </p:nvSpPr>
        <p:spPr bwMode="auto">
          <a:xfrm>
            <a:off x="6400800" y="3357563"/>
            <a:ext cx="304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xmlns="" val="2976767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pPr>
              <a:defRPr/>
            </a:pPr>
            <a:r>
              <a:rPr lang="en-US" sz="3600" smtClean="0">
                <a:cs typeface="+mj-cs"/>
              </a:rPr>
              <a:t>Prostate Cancer</a:t>
            </a:r>
          </a:p>
        </p:txBody>
      </p:sp>
      <p:sp>
        <p:nvSpPr>
          <p:cNvPr id="558083" name="Rectangle 3"/>
          <p:cNvSpPr>
            <a:spLocks noGrp="1" noChangeArrowheads="1"/>
          </p:cNvSpPr>
          <p:nvPr>
            <p:ph type="body" idx="1"/>
          </p:nvPr>
        </p:nvSpPr>
        <p:spPr/>
        <p:txBody>
          <a:bodyPr>
            <a:normAutofit/>
          </a:bodyPr>
          <a:lstStyle/>
          <a:p>
            <a:pPr>
              <a:defRPr/>
            </a:pPr>
            <a:r>
              <a:rPr lang="en-US" sz="2400" dirty="0" err="1" smtClean="0">
                <a:cs typeface="+mn-cs"/>
              </a:rPr>
              <a:t>PCa</a:t>
            </a:r>
            <a:r>
              <a:rPr lang="en-US" sz="2400" dirty="0" smtClean="0">
                <a:cs typeface="+mn-cs"/>
              </a:rPr>
              <a:t> is an androgen receptor (AR) dependent disease</a:t>
            </a:r>
          </a:p>
          <a:p>
            <a:pPr lvl="1">
              <a:defRPr/>
            </a:pPr>
            <a:r>
              <a:rPr lang="en-US" sz="2000" dirty="0" smtClean="0"/>
              <a:t>Blocking AR </a:t>
            </a:r>
            <a:r>
              <a:rPr lang="en-US" sz="2000" dirty="0" err="1" smtClean="0"/>
              <a:t>signalling</a:t>
            </a:r>
            <a:r>
              <a:rPr lang="en-US" sz="2000" dirty="0" smtClean="0"/>
              <a:t> = hallmark of treatment</a:t>
            </a:r>
          </a:p>
          <a:p>
            <a:pPr lvl="1">
              <a:defRPr/>
            </a:pPr>
            <a:endParaRPr lang="en-US" sz="2000" dirty="0" smtClean="0"/>
          </a:p>
          <a:p>
            <a:pPr>
              <a:defRPr/>
            </a:pPr>
            <a:r>
              <a:rPr lang="en-US" sz="2400" dirty="0" smtClean="0">
                <a:cs typeface="+mn-cs"/>
              </a:rPr>
              <a:t>Majority of men initially respond to androgen dependent therapy (ADT) when initiated</a:t>
            </a:r>
          </a:p>
          <a:p>
            <a:pPr lvl="1">
              <a:defRPr/>
            </a:pPr>
            <a:r>
              <a:rPr lang="en-US" sz="2000" dirty="0" smtClean="0"/>
              <a:t>Progress after 12-48 months</a:t>
            </a:r>
          </a:p>
          <a:p>
            <a:pPr lvl="1">
              <a:defRPr/>
            </a:pPr>
            <a:endParaRPr lang="en-US" sz="2000" dirty="0" smtClean="0"/>
          </a:p>
          <a:p>
            <a:pPr>
              <a:defRPr/>
            </a:pPr>
            <a:r>
              <a:rPr lang="en-US" sz="2400" dirty="0" smtClean="0">
                <a:cs typeface="+mn-cs"/>
              </a:rPr>
              <a:t>Over time, the cancers </a:t>
            </a:r>
            <a:r>
              <a:rPr lang="ja-JP" altLang="en-US" sz="2400" dirty="0" smtClean="0">
                <a:latin typeface="Arial"/>
                <a:cs typeface="+mn-cs"/>
              </a:rPr>
              <a:t>“</a:t>
            </a:r>
            <a:r>
              <a:rPr lang="en-US" sz="2400" dirty="0" smtClean="0">
                <a:cs typeface="+mn-cs"/>
              </a:rPr>
              <a:t>castrate resistant</a:t>
            </a:r>
            <a:r>
              <a:rPr lang="ja-JP" altLang="en-US" sz="2400" dirty="0" smtClean="0">
                <a:latin typeface="Arial"/>
                <a:cs typeface="+mn-cs"/>
              </a:rPr>
              <a:t>”</a:t>
            </a:r>
            <a:r>
              <a:rPr lang="en-US" sz="2400" dirty="0" smtClean="0">
                <a:cs typeface="+mn-cs"/>
              </a:rPr>
              <a:t> </a:t>
            </a:r>
          </a:p>
        </p:txBody>
      </p:sp>
    </p:spTree>
    <p:extLst>
      <p:ext uri="{BB962C8B-B14F-4D97-AF65-F5344CB8AC3E}">
        <p14:creationId xmlns:p14="http://schemas.microsoft.com/office/powerpoint/2010/main" xmlns="" val="21060375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Treatment Options</a:t>
            </a:r>
            <a:endParaRPr lang="en-US" dirty="0"/>
          </a:p>
        </p:txBody>
      </p:sp>
      <p:sp>
        <p:nvSpPr>
          <p:cNvPr id="5" name="Content Placeholder 4"/>
          <p:cNvSpPr>
            <a:spLocks noGrp="1"/>
          </p:cNvSpPr>
          <p:nvPr>
            <p:ph idx="1"/>
          </p:nvPr>
        </p:nvSpPr>
        <p:spPr/>
        <p:txBody>
          <a:bodyPr/>
          <a:lstStyle/>
          <a:p>
            <a:r>
              <a:rPr lang="en-US" dirty="0" smtClean="0"/>
              <a:t>Testosterone/Androgen receptor blockade</a:t>
            </a:r>
          </a:p>
          <a:p>
            <a:r>
              <a:rPr lang="en-US" dirty="0" smtClean="0"/>
              <a:t>Chemotherapy</a:t>
            </a:r>
          </a:p>
          <a:p>
            <a:r>
              <a:rPr lang="en-US" dirty="0" smtClean="0"/>
              <a:t>Bone strengthening medication</a:t>
            </a:r>
            <a:endParaRPr lang="en-US" dirty="0"/>
          </a:p>
        </p:txBody>
      </p:sp>
    </p:spTree>
    <p:extLst>
      <p:ext uri="{BB962C8B-B14F-4D97-AF65-F5344CB8AC3E}">
        <p14:creationId xmlns:p14="http://schemas.microsoft.com/office/powerpoint/2010/main" xmlns="" val="2557433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pPr>
              <a:defRPr/>
            </a:pPr>
            <a:r>
              <a:rPr lang="en-US" sz="3600" dirty="0" err="1" smtClean="0">
                <a:cs typeface="+mj-cs"/>
              </a:rPr>
              <a:t>CRPCa</a:t>
            </a:r>
            <a:endParaRPr lang="en-US" sz="3600" dirty="0" smtClean="0">
              <a:cs typeface="+mj-cs"/>
            </a:endParaRPr>
          </a:p>
        </p:txBody>
      </p:sp>
      <p:sp>
        <p:nvSpPr>
          <p:cNvPr id="561155" name="Rectangle 3"/>
          <p:cNvSpPr>
            <a:spLocks noGrp="1" noChangeArrowheads="1"/>
          </p:cNvSpPr>
          <p:nvPr>
            <p:ph type="body" idx="1"/>
          </p:nvPr>
        </p:nvSpPr>
        <p:spPr/>
        <p:txBody>
          <a:bodyPr>
            <a:normAutofit/>
          </a:bodyPr>
          <a:lstStyle/>
          <a:p>
            <a:pPr>
              <a:lnSpc>
                <a:spcPct val="90000"/>
              </a:lnSpc>
              <a:defRPr/>
            </a:pPr>
            <a:r>
              <a:rPr lang="en-US" sz="2400" dirty="0" smtClean="0">
                <a:cs typeface="+mn-cs"/>
              </a:rPr>
              <a:t>Even though patients have castrate levels of serum testosterone (</a:t>
            </a:r>
            <a:r>
              <a:rPr lang="en-US" sz="2400" dirty="0" smtClean="0">
                <a:cs typeface="+mn-cs"/>
                <a:sym typeface="Symbol" charset="0"/>
              </a:rPr>
              <a:t> 1.75 </a:t>
            </a:r>
            <a:r>
              <a:rPr lang="en-US" sz="2400" dirty="0" err="1" smtClean="0">
                <a:cs typeface="+mn-cs"/>
                <a:sym typeface="Symbol" charset="0"/>
              </a:rPr>
              <a:t>mmol</a:t>
            </a:r>
            <a:r>
              <a:rPr lang="en-US" sz="2400" dirty="0" smtClean="0">
                <a:cs typeface="+mn-cs"/>
                <a:sym typeface="Symbol" charset="0"/>
              </a:rPr>
              <a:t>/L), AR </a:t>
            </a:r>
            <a:r>
              <a:rPr lang="en-US" sz="2400" dirty="0" err="1" smtClean="0">
                <a:cs typeface="+mn-cs"/>
                <a:sym typeface="Symbol" charset="0"/>
              </a:rPr>
              <a:t>signalling</a:t>
            </a:r>
            <a:r>
              <a:rPr lang="en-US" sz="2400" dirty="0" smtClean="0">
                <a:cs typeface="+mn-cs"/>
                <a:sym typeface="Symbol" charset="0"/>
              </a:rPr>
              <a:t> is still happening</a:t>
            </a:r>
          </a:p>
          <a:p>
            <a:pPr lvl="1">
              <a:lnSpc>
                <a:spcPct val="90000"/>
              </a:lnSpc>
              <a:defRPr/>
            </a:pPr>
            <a:r>
              <a:rPr lang="en-US" sz="2000" dirty="0" smtClean="0">
                <a:sym typeface="Symbol" charset="0"/>
              </a:rPr>
              <a:t>By our current methods of </a:t>
            </a:r>
            <a:r>
              <a:rPr lang="ja-JP" altLang="en-US" sz="2000" dirty="0" smtClean="0">
                <a:latin typeface="Arial"/>
                <a:sym typeface="Symbol" charset="0"/>
              </a:rPr>
              <a:t>“</a:t>
            </a:r>
            <a:r>
              <a:rPr lang="en-US" sz="2000" dirty="0" smtClean="0">
                <a:sym typeface="Symbol" charset="0"/>
              </a:rPr>
              <a:t>castration</a:t>
            </a:r>
            <a:r>
              <a:rPr lang="ja-JP" altLang="en-US" sz="2000" dirty="0" smtClean="0">
                <a:latin typeface="Arial"/>
                <a:sym typeface="Symbol" charset="0"/>
              </a:rPr>
              <a:t>”</a:t>
            </a:r>
            <a:r>
              <a:rPr lang="en-US" sz="2000" dirty="0" smtClean="0">
                <a:sym typeface="Symbol" charset="0"/>
              </a:rPr>
              <a:t>, they are resistant but these tumors are still responding to AR </a:t>
            </a:r>
            <a:r>
              <a:rPr lang="en-US" sz="2000" dirty="0" err="1" smtClean="0">
                <a:sym typeface="Symbol" charset="0"/>
              </a:rPr>
              <a:t>signalling</a:t>
            </a:r>
            <a:endParaRPr lang="en-US" sz="2000" dirty="0" smtClean="0">
              <a:sym typeface="Symbol" charset="0"/>
            </a:endParaRPr>
          </a:p>
          <a:p>
            <a:pPr lvl="1">
              <a:lnSpc>
                <a:spcPct val="90000"/>
              </a:lnSpc>
              <a:defRPr/>
            </a:pPr>
            <a:endParaRPr lang="en-US" sz="2000" dirty="0" smtClean="0">
              <a:sym typeface="Symbol" charset="0"/>
            </a:endParaRPr>
          </a:p>
          <a:p>
            <a:pPr>
              <a:lnSpc>
                <a:spcPct val="90000"/>
              </a:lnSpc>
              <a:defRPr/>
            </a:pPr>
            <a:r>
              <a:rPr lang="en-US" sz="2400" dirty="0" smtClean="0">
                <a:cs typeface="+mn-cs"/>
                <a:sym typeface="Symbol" charset="0"/>
              </a:rPr>
              <a:t>Current methods of castration (or ADT)</a:t>
            </a:r>
          </a:p>
          <a:p>
            <a:pPr lvl="1">
              <a:lnSpc>
                <a:spcPct val="90000"/>
              </a:lnSpc>
              <a:defRPr/>
            </a:pPr>
            <a:r>
              <a:rPr lang="en-US" sz="2000" dirty="0" smtClean="0">
                <a:sym typeface="Symbol" charset="0"/>
              </a:rPr>
              <a:t>LHRH agonists (Lupron, </a:t>
            </a:r>
            <a:r>
              <a:rPr lang="en-US" sz="2000" dirty="0" err="1" smtClean="0">
                <a:sym typeface="Symbol" charset="0"/>
              </a:rPr>
              <a:t>Zoladex</a:t>
            </a:r>
            <a:r>
              <a:rPr lang="en-US" sz="2000" dirty="0" smtClean="0">
                <a:sym typeface="Symbol" charset="0"/>
              </a:rPr>
              <a:t>, </a:t>
            </a:r>
            <a:r>
              <a:rPr lang="en-US" sz="2000" dirty="0" err="1" smtClean="0">
                <a:sym typeface="Symbol" charset="0"/>
              </a:rPr>
              <a:t>Lucrin</a:t>
            </a:r>
            <a:r>
              <a:rPr lang="en-US" sz="2000" dirty="0" smtClean="0">
                <a:sym typeface="Symbol" charset="0"/>
              </a:rPr>
              <a:t>)</a:t>
            </a:r>
          </a:p>
          <a:p>
            <a:pPr lvl="1">
              <a:lnSpc>
                <a:spcPct val="90000"/>
              </a:lnSpc>
              <a:defRPr/>
            </a:pPr>
            <a:r>
              <a:rPr lang="en-US" sz="2000" dirty="0" smtClean="0">
                <a:sym typeface="Symbol" charset="0"/>
              </a:rPr>
              <a:t>LHRH antagonists (</a:t>
            </a:r>
            <a:r>
              <a:rPr lang="en-US" sz="2000" dirty="0" err="1" smtClean="0">
                <a:sym typeface="Symbol" charset="0"/>
              </a:rPr>
              <a:t>degarilex</a:t>
            </a:r>
            <a:r>
              <a:rPr lang="en-US" sz="2000" dirty="0" smtClean="0">
                <a:sym typeface="Symbol" charset="0"/>
              </a:rPr>
              <a:t> – </a:t>
            </a:r>
            <a:r>
              <a:rPr lang="en-US" sz="2000" dirty="0" err="1" smtClean="0">
                <a:sym typeface="Symbol" charset="0"/>
              </a:rPr>
              <a:t>Firmagon</a:t>
            </a:r>
            <a:r>
              <a:rPr lang="en-US" sz="2000" dirty="0" smtClean="0">
                <a:sym typeface="Symbol" charset="0"/>
              </a:rPr>
              <a:t>))</a:t>
            </a:r>
          </a:p>
          <a:p>
            <a:pPr lvl="1">
              <a:lnSpc>
                <a:spcPct val="90000"/>
              </a:lnSpc>
              <a:defRPr/>
            </a:pPr>
            <a:r>
              <a:rPr lang="en-US" sz="2000" dirty="0" smtClean="0">
                <a:sym typeface="Symbol" charset="0"/>
              </a:rPr>
              <a:t>Orchiectomy</a:t>
            </a:r>
          </a:p>
          <a:p>
            <a:pPr lvl="1">
              <a:lnSpc>
                <a:spcPct val="90000"/>
              </a:lnSpc>
              <a:defRPr/>
            </a:pPr>
            <a:r>
              <a:rPr lang="en-US" sz="2000" dirty="0" smtClean="0">
                <a:sym typeface="Symbol" charset="0"/>
              </a:rPr>
              <a:t> </a:t>
            </a:r>
            <a:r>
              <a:rPr lang="en-US" sz="2000" dirty="0" err="1" smtClean="0">
                <a:sym typeface="Symbol" charset="0"/>
              </a:rPr>
              <a:t>Nonsteroidal</a:t>
            </a:r>
            <a:r>
              <a:rPr lang="en-US" sz="2000" dirty="0" smtClean="0">
                <a:sym typeface="Symbol" charset="0"/>
              </a:rPr>
              <a:t> </a:t>
            </a:r>
            <a:r>
              <a:rPr lang="en-US" sz="2000" dirty="0" err="1" smtClean="0">
                <a:sym typeface="Symbol" charset="0"/>
              </a:rPr>
              <a:t>antiandrogens</a:t>
            </a:r>
            <a:r>
              <a:rPr lang="en-US" sz="2000" dirty="0" smtClean="0">
                <a:sym typeface="Symbol" charset="0"/>
              </a:rPr>
              <a:t> (</a:t>
            </a:r>
            <a:r>
              <a:rPr lang="en-US" sz="2000" dirty="0" err="1" smtClean="0">
                <a:sym typeface="Symbol" charset="0"/>
              </a:rPr>
              <a:t>cosudex</a:t>
            </a:r>
            <a:r>
              <a:rPr lang="en-US" sz="2000" dirty="0" smtClean="0">
                <a:sym typeface="Symbol" charset="0"/>
              </a:rPr>
              <a:t>, </a:t>
            </a:r>
            <a:r>
              <a:rPr lang="en-US" sz="2000" dirty="0" err="1" smtClean="0">
                <a:sym typeface="Symbol" charset="0"/>
              </a:rPr>
              <a:t>anandron</a:t>
            </a:r>
            <a:r>
              <a:rPr lang="en-US" sz="2000" dirty="0" smtClean="0">
                <a:sym typeface="Symbol" charset="0"/>
              </a:rPr>
              <a:t>, </a:t>
            </a:r>
            <a:r>
              <a:rPr lang="en-US" sz="2000" dirty="0" err="1" smtClean="0">
                <a:sym typeface="Symbol" charset="0"/>
              </a:rPr>
              <a:t>androcur</a:t>
            </a:r>
            <a:r>
              <a:rPr lang="en-US" sz="2000" dirty="0" smtClean="0">
                <a:sym typeface="Symbol" charset="0"/>
              </a:rPr>
              <a:t>)</a:t>
            </a:r>
          </a:p>
          <a:p>
            <a:pPr lvl="1">
              <a:lnSpc>
                <a:spcPct val="90000"/>
              </a:lnSpc>
              <a:defRPr/>
            </a:pPr>
            <a:r>
              <a:rPr lang="en-US" sz="2000" dirty="0" smtClean="0">
                <a:sym typeface="Symbol" charset="0"/>
              </a:rPr>
              <a:t>CYP 17 Inhibitors – </a:t>
            </a:r>
            <a:r>
              <a:rPr lang="en-US" sz="2000" dirty="0" err="1" smtClean="0">
                <a:sym typeface="Symbol" charset="0"/>
              </a:rPr>
              <a:t>Abiraterone</a:t>
            </a:r>
            <a:r>
              <a:rPr lang="en-US" sz="2000" dirty="0" smtClean="0">
                <a:sym typeface="Symbol" charset="0"/>
              </a:rPr>
              <a:t> Acetate</a:t>
            </a:r>
          </a:p>
        </p:txBody>
      </p:sp>
    </p:spTree>
    <p:extLst>
      <p:ext uri="{BB962C8B-B14F-4D97-AF65-F5344CB8AC3E}">
        <p14:creationId xmlns:p14="http://schemas.microsoft.com/office/powerpoint/2010/main" xmlns="" val="14667652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1177_1758834009356433-fig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0402" y="313414"/>
            <a:ext cx="8560515" cy="6169313"/>
          </a:xfrm>
          <a:prstGeom prst="rect">
            <a:avLst/>
          </a:prstGeom>
        </p:spPr>
      </p:pic>
    </p:spTree>
    <p:extLst>
      <p:ext uri="{BB962C8B-B14F-4D97-AF65-F5344CB8AC3E}">
        <p14:creationId xmlns:p14="http://schemas.microsoft.com/office/powerpoint/2010/main" xmlns="" val="3667661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432"/>
            <a:ext cx="8229600" cy="1143000"/>
          </a:xfrm>
        </p:spPr>
        <p:txBody>
          <a:bodyPr/>
          <a:lstStyle/>
          <a:p>
            <a:r>
              <a:rPr lang="en-AU" dirty="0" smtClean="0"/>
              <a:t>The prostate endocrine pathway</a:t>
            </a:r>
            <a:endParaRPr lang="en-AU" dirty="0"/>
          </a:p>
        </p:txBody>
      </p:sp>
      <p:sp>
        <p:nvSpPr>
          <p:cNvPr id="3" name="Content Placeholder 2"/>
          <p:cNvSpPr>
            <a:spLocks noGrp="1"/>
          </p:cNvSpPr>
          <p:nvPr>
            <p:ph idx="1"/>
          </p:nvPr>
        </p:nvSpPr>
        <p:spPr/>
        <p:txBody>
          <a:bodyPr/>
          <a:lstStyle/>
          <a:p>
            <a:endParaRPr lang="en-AU" dirty="0"/>
          </a:p>
        </p:txBody>
      </p:sp>
      <p:pic>
        <p:nvPicPr>
          <p:cNvPr id="4098" name="Picture 2" descr="http://prostatecancerbio4634.files.wordpress.com/2009/06/androgen-pathway.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65280" y="1211262"/>
            <a:ext cx="6520797" cy="49149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8402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roidogenesis.sv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8500" y="337750"/>
            <a:ext cx="7726680" cy="6231326"/>
          </a:xfrm>
          <a:prstGeom prst="rect">
            <a:avLst/>
          </a:prstGeom>
        </p:spPr>
      </p:pic>
      <p:sp>
        <p:nvSpPr>
          <p:cNvPr id="5" name="Slide Number Placeholder 4"/>
          <p:cNvSpPr>
            <a:spLocks noGrp="1"/>
          </p:cNvSpPr>
          <p:nvPr>
            <p:ph type="sldNum" sz="quarter" idx="12"/>
          </p:nvPr>
        </p:nvSpPr>
        <p:spPr/>
        <p:txBody>
          <a:bodyPr/>
          <a:lstStyle/>
          <a:p>
            <a:fld id="{4A822907-8A9D-4F6B-98F6-913902AD56B5}" type="slidenum">
              <a:rPr lang="en-US" smtClean="0"/>
              <a:pPr/>
              <a:t>27</a:t>
            </a:fld>
            <a:endParaRPr lang="en-US"/>
          </a:p>
        </p:txBody>
      </p:sp>
    </p:spTree>
    <p:extLst>
      <p:ext uri="{BB962C8B-B14F-4D97-AF65-F5344CB8AC3E}">
        <p14:creationId xmlns:p14="http://schemas.microsoft.com/office/powerpoint/2010/main" xmlns="" val="2329478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30412.pdf"/>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4020855"/>
            <a:ext cx="8229600" cy="2105308"/>
          </a:xfrm>
        </p:spPr>
        <p:txBody>
          <a:bodyPr>
            <a:normAutofit/>
          </a:bodyPr>
          <a:lstStyle/>
          <a:p>
            <a:pPr marL="0" indent="0">
              <a:buNone/>
            </a:pPr>
            <a:r>
              <a:rPr lang="en-AU" sz="2400" dirty="0" smtClean="0"/>
              <a:t>N=1195, </a:t>
            </a:r>
            <a:r>
              <a:rPr lang="en-AU" sz="2400" dirty="0" err="1" smtClean="0"/>
              <a:t>mCRPrCa</a:t>
            </a:r>
            <a:r>
              <a:rPr lang="en-AU" sz="2400" dirty="0" smtClean="0"/>
              <a:t> post PD on </a:t>
            </a:r>
            <a:r>
              <a:rPr lang="en-AU" sz="2400" dirty="0" err="1" smtClean="0"/>
              <a:t>docetaxel</a:t>
            </a:r>
            <a:r>
              <a:rPr lang="en-AU" sz="2400" dirty="0" smtClean="0"/>
              <a:t> randomized to:</a:t>
            </a:r>
          </a:p>
          <a:p>
            <a:pPr marL="457200" indent="-457200">
              <a:buAutoNum type="alphaUcPeriod"/>
            </a:pPr>
            <a:r>
              <a:rPr lang="en-AU" sz="2400" dirty="0" smtClean="0"/>
              <a:t>Prednisone 5mg BD + </a:t>
            </a:r>
            <a:r>
              <a:rPr lang="en-AU" sz="2400" dirty="0" err="1" smtClean="0"/>
              <a:t>Abiraterone</a:t>
            </a:r>
            <a:r>
              <a:rPr lang="en-AU" sz="2400" dirty="0" smtClean="0"/>
              <a:t> acetate 1000mg </a:t>
            </a:r>
          </a:p>
          <a:p>
            <a:pPr marL="457200" indent="-457200">
              <a:buAutoNum type="alphaUcPeriod"/>
            </a:pPr>
            <a:r>
              <a:rPr lang="en-AU" sz="2400" dirty="0" smtClean="0"/>
              <a:t>Prednisone 5mg BD + Placebo</a:t>
            </a:r>
          </a:p>
          <a:p>
            <a:pPr marL="0" indent="0">
              <a:buNone/>
            </a:pPr>
            <a:r>
              <a:rPr lang="en-AU" sz="2400" dirty="0" smtClean="0"/>
              <a:t>PEP: OS </a:t>
            </a:r>
          </a:p>
          <a:p>
            <a:pPr marL="0" indent="0">
              <a:buNone/>
            </a:pPr>
            <a:endParaRPr lang="en-AU"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6134" y="216128"/>
            <a:ext cx="7531732" cy="3642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2128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30412.pdf"/>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AU" dirty="0" smtClean="0"/>
              <a:t>COU-AA-301 – final analysis</a:t>
            </a:r>
            <a:endParaRPr lang="en-AU" dirty="0"/>
          </a:p>
        </p:txBody>
      </p:sp>
      <p:sp>
        <p:nvSpPr>
          <p:cNvPr id="5" name="Content Placeholder 4"/>
          <p:cNvSpPr>
            <a:spLocks noGrp="1"/>
          </p:cNvSpPr>
          <p:nvPr>
            <p:ph idx="1"/>
          </p:nvPr>
        </p:nvSpPr>
        <p:spPr>
          <a:xfrm>
            <a:off x="5799550" y="1600200"/>
            <a:ext cx="2887249" cy="4525963"/>
          </a:xfrm>
        </p:spPr>
        <p:txBody>
          <a:bodyPr/>
          <a:lstStyle/>
          <a:p>
            <a:endParaRPr lang="en-AU"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3879" y="1417638"/>
            <a:ext cx="8022921" cy="4857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8703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PSA Screening</a:t>
            </a:r>
            <a:endParaRPr lang="en-US" dirty="0"/>
          </a:p>
        </p:txBody>
      </p:sp>
      <p:sp>
        <p:nvSpPr>
          <p:cNvPr id="5" name="Content Placeholder 4"/>
          <p:cNvSpPr>
            <a:spLocks noGrp="1"/>
          </p:cNvSpPr>
          <p:nvPr>
            <p:ph idx="1"/>
          </p:nvPr>
        </p:nvSpPr>
        <p:spPr/>
        <p:txBody>
          <a:bodyPr>
            <a:normAutofit fontScale="92500"/>
          </a:bodyPr>
          <a:lstStyle/>
          <a:p>
            <a:r>
              <a:rPr lang="en-US" dirty="0" smtClean="0"/>
              <a:t>70% of GP’s believe prostate cancer testing guidelines are unclear</a:t>
            </a:r>
          </a:p>
          <a:p>
            <a:r>
              <a:rPr lang="en-US" dirty="0" smtClean="0"/>
              <a:t>⅓ of GP’s don’t refer to any guidelines when testing for prostate cancer</a:t>
            </a:r>
          </a:p>
          <a:p>
            <a:r>
              <a:rPr lang="en-US" dirty="0" smtClean="0"/>
              <a:t>40% of men find advice re PSA testing confusing</a:t>
            </a:r>
          </a:p>
          <a:p>
            <a:r>
              <a:rPr lang="en-US" dirty="0" smtClean="0"/>
              <a:t>This medical oncologist’s brain was spinning with a lack of consensus amongst NHMRC, </a:t>
            </a:r>
            <a:r>
              <a:rPr lang="en-US" dirty="0" err="1" smtClean="0"/>
              <a:t>Andrology</a:t>
            </a:r>
            <a:r>
              <a:rPr lang="en-US" dirty="0" smtClean="0"/>
              <a:t> Australia, Cancer Council of Australia, Prostate Cancer Foundation of Australia</a:t>
            </a:r>
          </a:p>
          <a:p>
            <a:endParaRPr lang="en-US" dirty="0"/>
          </a:p>
        </p:txBody>
      </p:sp>
    </p:spTree>
    <p:extLst>
      <p:ext uri="{BB962C8B-B14F-4D97-AF65-F5344CB8AC3E}">
        <p14:creationId xmlns:p14="http://schemas.microsoft.com/office/powerpoint/2010/main" xmlns="" val="54435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30412.pdf"/>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457200" y="87899"/>
            <a:ext cx="8229600" cy="1143000"/>
          </a:xfrm>
        </p:spPr>
        <p:txBody>
          <a:bodyPr/>
          <a:lstStyle/>
          <a:p>
            <a:r>
              <a:rPr lang="en-AU" dirty="0" smtClean="0"/>
              <a:t>Side effects of ADT </a:t>
            </a:r>
            <a:endParaRPr lang="en-AU" dirty="0"/>
          </a:p>
        </p:txBody>
      </p:sp>
      <p:sp>
        <p:nvSpPr>
          <p:cNvPr id="3" name="Content Placeholder 2"/>
          <p:cNvSpPr>
            <a:spLocks noGrp="1"/>
          </p:cNvSpPr>
          <p:nvPr>
            <p:ph idx="1"/>
          </p:nvPr>
        </p:nvSpPr>
        <p:spPr/>
        <p:txBody>
          <a:bodyPr/>
          <a:lstStyle/>
          <a:p>
            <a:endParaRPr lang="en-US" dirty="0"/>
          </a:p>
        </p:txBody>
      </p:sp>
      <p:sp>
        <p:nvSpPr>
          <p:cNvPr id="6" name="Rounded Rectangle 5"/>
          <p:cNvSpPr/>
          <p:nvPr/>
        </p:nvSpPr>
        <p:spPr>
          <a:xfrm>
            <a:off x="457200" y="1174945"/>
            <a:ext cx="2511468" cy="16261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Vasomotor </a:t>
            </a:r>
            <a:r>
              <a:rPr lang="en-US" sz="2800" dirty="0" err="1" smtClean="0"/>
              <a:t>sxs</a:t>
            </a:r>
            <a:endParaRPr lang="en-US" sz="2800" dirty="0"/>
          </a:p>
        </p:txBody>
      </p:sp>
      <p:sp>
        <p:nvSpPr>
          <p:cNvPr id="8" name="Rounded Rectangle 7"/>
          <p:cNvSpPr/>
          <p:nvPr/>
        </p:nvSpPr>
        <p:spPr>
          <a:xfrm>
            <a:off x="127349" y="4072002"/>
            <a:ext cx="2229633" cy="16261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Body image changes</a:t>
            </a:r>
            <a:endParaRPr lang="en-US" sz="2800" dirty="0"/>
          </a:p>
        </p:txBody>
      </p:sp>
      <p:sp>
        <p:nvSpPr>
          <p:cNvPr id="9" name="Rounded Rectangle 8"/>
          <p:cNvSpPr/>
          <p:nvPr/>
        </p:nvSpPr>
        <p:spPr>
          <a:xfrm>
            <a:off x="3244242" y="2801132"/>
            <a:ext cx="2440486" cy="17723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Colorectal cancer</a:t>
            </a:r>
            <a:endParaRPr lang="en-US" sz="2800" dirty="0"/>
          </a:p>
        </p:txBody>
      </p:sp>
      <p:sp>
        <p:nvSpPr>
          <p:cNvPr id="7" name="Rounded Rectangle 6"/>
          <p:cNvSpPr/>
          <p:nvPr/>
        </p:nvSpPr>
        <p:spPr>
          <a:xfrm>
            <a:off x="4569911" y="1230899"/>
            <a:ext cx="2705622" cy="162311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Emotional &amp; Cognitive changes</a:t>
            </a:r>
            <a:endParaRPr lang="en-US" sz="2800" dirty="0"/>
          </a:p>
        </p:txBody>
      </p:sp>
      <p:sp>
        <p:nvSpPr>
          <p:cNvPr id="10" name="Rounded Rectangle 9"/>
          <p:cNvSpPr/>
          <p:nvPr/>
        </p:nvSpPr>
        <p:spPr>
          <a:xfrm>
            <a:off x="2356982" y="4172678"/>
            <a:ext cx="2926915" cy="2104373"/>
          </a:xfrm>
          <a:prstGeom prst="round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Bone loss &amp; #s</a:t>
            </a:r>
            <a:endParaRPr lang="en-US" sz="2800" dirty="0">
              <a:solidFill>
                <a:schemeClr val="bg1"/>
              </a:solidFill>
            </a:endParaRPr>
          </a:p>
        </p:txBody>
      </p:sp>
      <p:sp>
        <p:nvSpPr>
          <p:cNvPr id="12" name="Rounded Rectangle 11"/>
          <p:cNvSpPr/>
          <p:nvPr/>
        </p:nvSpPr>
        <p:spPr>
          <a:xfrm>
            <a:off x="6217082" y="3109064"/>
            <a:ext cx="2670131" cy="1893517"/>
          </a:xfrm>
          <a:prstGeom prst="round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Sexual dysfunction</a:t>
            </a:r>
            <a:endParaRPr lang="en-US" sz="2800" dirty="0"/>
          </a:p>
        </p:txBody>
      </p:sp>
      <p:sp>
        <p:nvSpPr>
          <p:cNvPr id="13" name="Rounded Rectangle 12"/>
          <p:cNvSpPr/>
          <p:nvPr/>
        </p:nvSpPr>
        <p:spPr>
          <a:xfrm>
            <a:off x="628388" y="2647166"/>
            <a:ext cx="2116899" cy="1424836"/>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CVD &amp; DM</a:t>
            </a:r>
            <a:endParaRPr lang="en-US" sz="2800" dirty="0"/>
          </a:p>
        </p:txBody>
      </p:sp>
      <p:sp>
        <p:nvSpPr>
          <p:cNvPr id="14" name="Rounded Rectangle 13"/>
          <p:cNvSpPr/>
          <p:nvPr/>
        </p:nvSpPr>
        <p:spPr>
          <a:xfrm>
            <a:off x="5158634" y="4701327"/>
            <a:ext cx="2116899" cy="1424836"/>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t>Anaemia</a:t>
            </a:r>
            <a:endParaRPr lang="en-US" sz="2800" dirty="0"/>
          </a:p>
        </p:txBody>
      </p:sp>
      <p:sp>
        <p:nvSpPr>
          <p:cNvPr id="11" name="Rounded Rectangle 10"/>
          <p:cNvSpPr/>
          <p:nvPr/>
        </p:nvSpPr>
        <p:spPr>
          <a:xfrm>
            <a:off x="2931090" y="1020978"/>
            <a:ext cx="1778697" cy="1922638"/>
          </a:xfrm>
          <a:prstGeom prst="round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Fatigue</a:t>
            </a:r>
            <a:endParaRPr lang="en-US" sz="2800" dirty="0"/>
          </a:p>
        </p:txBody>
      </p:sp>
      <p:sp>
        <p:nvSpPr>
          <p:cNvPr id="17" name="Rounded Rectangle 16"/>
          <p:cNvSpPr/>
          <p:nvPr/>
        </p:nvSpPr>
        <p:spPr>
          <a:xfrm>
            <a:off x="6801632" y="1482877"/>
            <a:ext cx="2229633" cy="16261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Body composition changes</a:t>
            </a:r>
            <a:endParaRPr lang="en-US" sz="2800" dirty="0"/>
          </a:p>
        </p:txBody>
      </p:sp>
    </p:spTree>
    <p:extLst>
      <p:ext uri="{BB962C8B-B14F-4D97-AF65-F5344CB8AC3E}">
        <p14:creationId xmlns:p14="http://schemas.microsoft.com/office/powerpoint/2010/main" xmlns="" val="2476212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2" name="Picture 1" descr="images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7797" y="180420"/>
            <a:ext cx="2374900" cy="3429000"/>
          </a:xfrm>
          <a:prstGeom prst="rect">
            <a:avLst/>
          </a:prstGeom>
        </p:spPr>
      </p:pic>
      <p:pic>
        <p:nvPicPr>
          <p:cNvPr id="3" name="Picture 2" descr="images3.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96000" y="4318000"/>
            <a:ext cx="3048000" cy="2540000"/>
          </a:xfrm>
          <a:prstGeom prst="rect">
            <a:avLst/>
          </a:prstGeom>
        </p:spPr>
      </p:pic>
      <p:sp>
        <p:nvSpPr>
          <p:cNvPr id="5" name="Title 4"/>
          <p:cNvSpPr>
            <a:spLocks noGrp="1"/>
          </p:cNvSpPr>
          <p:nvPr>
            <p:ph type="title"/>
          </p:nvPr>
        </p:nvSpPr>
        <p:spPr/>
        <p:txBody>
          <a:bodyPr/>
          <a:lstStyle/>
          <a:p>
            <a:endParaRPr lang="en-US" dirty="0"/>
          </a:p>
        </p:txBody>
      </p:sp>
      <p:sp>
        <p:nvSpPr>
          <p:cNvPr id="6" name="Content Placeholder 5"/>
          <p:cNvSpPr>
            <a:spLocks noGrp="1"/>
          </p:cNvSpPr>
          <p:nvPr>
            <p:ph sz="half" idx="1"/>
          </p:nvPr>
        </p:nvSpPr>
        <p:spPr/>
        <p:txBody>
          <a:bodyPr>
            <a:normAutofit fontScale="85000" lnSpcReduction="20000"/>
          </a:bodyPr>
          <a:lstStyle/>
          <a:p>
            <a:pPr marL="0" indent="0">
              <a:buNone/>
            </a:pPr>
            <a:r>
              <a:rPr lang="en-US" dirty="0" smtClean="0"/>
              <a:t>                             </a:t>
            </a:r>
            <a:endParaRPr lang="en-US" dirty="0"/>
          </a:p>
          <a:p>
            <a:pPr marL="0" indent="0">
              <a:buNone/>
            </a:pPr>
            <a:r>
              <a:rPr lang="en-US" dirty="0" smtClean="0"/>
              <a:t>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40% of </a:t>
            </a:r>
            <a:r>
              <a:rPr lang="en-US" dirty="0" err="1" smtClean="0"/>
              <a:t>pts</a:t>
            </a:r>
            <a:r>
              <a:rPr lang="en-US" dirty="0" smtClean="0"/>
              <a:t> on LT ADT have clinically relevant fatigue,</a:t>
            </a:r>
          </a:p>
          <a:p>
            <a:pPr marL="0" indent="0">
              <a:buNone/>
            </a:pPr>
            <a:r>
              <a:rPr lang="en-US" dirty="0" smtClean="0"/>
              <a:t>Depression and Pain are independent associations</a:t>
            </a:r>
          </a:p>
          <a:p>
            <a:pPr marL="0" indent="0">
              <a:buNone/>
            </a:pPr>
            <a:r>
              <a:rPr lang="en-US" dirty="0" smtClean="0"/>
              <a:t>Age, disease burden and treatment duration at not associated                                                        </a:t>
            </a:r>
            <a:endParaRPr lang="en-US" dirty="0"/>
          </a:p>
        </p:txBody>
      </p:sp>
      <p:sp>
        <p:nvSpPr>
          <p:cNvPr id="7" name="Content Placeholder 6"/>
          <p:cNvSpPr>
            <a:spLocks noGrp="1"/>
          </p:cNvSpPr>
          <p:nvPr>
            <p:ph sz="half" idx="2"/>
          </p:nvPr>
        </p:nvSpPr>
        <p:spPr/>
        <p:txBody>
          <a:bodyPr>
            <a:normAutofit fontScale="85000" lnSpcReduction="20000"/>
          </a:bodyPr>
          <a:lstStyle/>
          <a:p>
            <a:r>
              <a:rPr lang="en-US" dirty="0" smtClean="0"/>
              <a:t>70% of patients gained weight on ADT</a:t>
            </a:r>
          </a:p>
          <a:p>
            <a:r>
              <a:rPr lang="en-US" dirty="0" smtClean="0"/>
              <a:t>Most weight gain in the 1</a:t>
            </a:r>
            <a:r>
              <a:rPr lang="en-US" baseline="30000" dirty="0" smtClean="0"/>
              <a:t>st</a:t>
            </a:r>
            <a:r>
              <a:rPr lang="en-US" dirty="0" smtClean="0"/>
              <a:t> year, average is 4.2kg</a:t>
            </a:r>
          </a:p>
          <a:p>
            <a:r>
              <a:rPr lang="en-US" dirty="0" smtClean="0"/>
              <a:t>Body composition changes - </a:t>
            </a:r>
            <a:r>
              <a:rPr lang="en-US" dirty="0" smtClean="0">
                <a:latin typeface="Wingdings"/>
                <a:ea typeface="Wingdings"/>
                <a:cs typeface="Wingdings"/>
                <a:sym typeface="Wingdings"/>
              </a:rPr>
              <a:t></a:t>
            </a:r>
            <a:r>
              <a:rPr lang="en-US" dirty="0">
                <a:sym typeface="Wingdings"/>
              </a:rPr>
              <a:t> </a:t>
            </a:r>
            <a:r>
              <a:rPr lang="en-US" dirty="0" err="1" smtClean="0">
                <a:sym typeface="Wingdings"/>
              </a:rPr>
              <a:t>abdo</a:t>
            </a:r>
            <a:r>
              <a:rPr lang="en-US" dirty="0" smtClean="0">
                <a:sym typeface="Wingdings"/>
              </a:rPr>
              <a:t> fat,</a:t>
            </a:r>
          </a:p>
          <a:p>
            <a:pPr marL="0" indent="0">
              <a:buNone/>
            </a:pPr>
            <a:r>
              <a:rPr lang="en-US" dirty="0" smtClean="0">
                <a:sym typeface="Wingdings"/>
              </a:rPr>
              <a:t>Decreased bone density and lean muscle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Osteoporosis and Bone Health</a:t>
            </a:r>
            <a:endParaRPr lang="en-US" dirty="0"/>
          </a:p>
        </p:txBody>
      </p:sp>
      <p:sp>
        <p:nvSpPr>
          <p:cNvPr id="6" name="Content Placeholder 5"/>
          <p:cNvSpPr>
            <a:spLocks noGrp="1"/>
          </p:cNvSpPr>
          <p:nvPr>
            <p:ph idx="1"/>
          </p:nvPr>
        </p:nvSpPr>
        <p:spPr/>
        <p:txBody>
          <a:bodyPr>
            <a:normAutofit lnSpcReduction="10000"/>
          </a:bodyPr>
          <a:lstStyle/>
          <a:p>
            <a:r>
              <a:rPr lang="en-US" dirty="0" smtClean="0"/>
              <a:t>Older age, higher comorbidities, history of fracture and stroke are associated with 20 increase in first fracture on ADT</a:t>
            </a:r>
          </a:p>
          <a:p>
            <a:r>
              <a:rPr lang="en-US" dirty="0" err="1" smtClean="0"/>
              <a:t>Ca</a:t>
            </a:r>
            <a:r>
              <a:rPr lang="en-US" dirty="0" smtClean="0"/>
              <a:t>/</a:t>
            </a:r>
            <a:r>
              <a:rPr lang="en-US" dirty="0" err="1" smtClean="0"/>
              <a:t>Vit</a:t>
            </a:r>
            <a:r>
              <a:rPr lang="en-US" dirty="0" smtClean="0"/>
              <a:t> D replacement</a:t>
            </a:r>
          </a:p>
          <a:p>
            <a:r>
              <a:rPr lang="en-US" dirty="0" smtClean="0"/>
              <a:t>If no bone </a:t>
            </a:r>
            <a:r>
              <a:rPr lang="en-US" dirty="0" err="1" smtClean="0"/>
              <a:t>mets</a:t>
            </a:r>
            <a:r>
              <a:rPr lang="en-US" dirty="0" smtClean="0"/>
              <a:t> – Bone density at baseline – </a:t>
            </a:r>
            <a:r>
              <a:rPr lang="en-US" dirty="0" err="1" smtClean="0"/>
              <a:t>zoledronic</a:t>
            </a:r>
            <a:r>
              <a:rPr lang="en-US" dirty="0" smtClean="0"/>
              <a:t> acid</a:t>
            </a:r>
          </a:p>
          <a:p>
            <a:r>
              <a:rPr lang="en-US" dirty="0" smtClean="0"/>
              <a:t>If bone </a:t>
            </a:r>
            <a:r>
              <a:rPr lang="en-US" dirty="0" err="1" smtClean="0"/>
              <a:t>mets</a:t>
            </a:r>
            <a:r>
              <a:rPr lang="en-US" dirty="0" smtClean="0"/>
              <a:t> – </a:t>
            </a:r>
            <a:r>
              <a:rPr lang="en-US" dirty="0" err="1" smtClean="0"/>
              <a:t>Denosumab</a:t>
            </a:r>
            <a:r>
              <a:rPr lang="en-US" dirty="0" smtClean="0"/>
              <a:t> – prevent further loss, and protected against skeletal related events</a:t>
            </a:r>
            <a:endParaRPr lang="en-US" dirty="0"/>
          </a:p>
        </p:txBody>
      </p:sp>
    </p:spTree>
    <p:extLst>
      <p:ext uri="{BB962C8B-B14F-4D97-AF65-F5344CB8AC3E}">
        <p14:creationId xmlns:p14="http://schemas.microsoft.com/office/powerpoint/2010/main" xmlns="" val="253277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1547813" y="404813"/>
            <a:ext cx="7772400" cy="1143000"/>
          </a:xfrm>
        </p:spPr>
        <p:txBody>
          <a:bodyPr/>
          <a:lstStyle/>
          <a:p>
            <a:pPr>
              <a:defRPr/>
            </a:pPr>
            <a:r>
              <a:rPr lang="en-US" sz="3600" smtClean="0">
                <a:cs typeface="+mj-cs"/>
              </a:rPr>
              <a:t>Bisphosphonates</a:t>
            </a:r>
          </a:p>
        </p:txBody>
      </p:sp>
      <p:sp>
        <p:nvSpPr>
          <p:cNvPr id="571395" name="Rectangle 3"/>
          <p:cNvSpPr>
            <a:spLocks noGrp="1" noChangeArrowheads="1"/>
          </p:cNvSpPr>
          <p:nvPr>
            <p:ph type="body" idx="1"/>
          </p:nvPr>
        </p:nvSpPr>
        <p:spPr>
          <a:xfrm>
            <a:off x="866775" y="2227263"/>
            <a:ext cx="7521575" cy="3938587"/>
          </a:xfrm>
        </p:spPr>
        <p:txBody>
          <a:bodyPr>
            <a:normAutofit lnSpcReduction="10000"/>
          </a:bodyPr>
          <a:lstStyle/>
          <a:p>
            <a:pPr>
              <a:lnSpc>
                <a:spcPct val="90000"/>
              </a:lnSpc>
              <a:defRPr/>
            </a:pPr>
            <a:r>
              <a:rPr lang="en-US" dirty="0" smtClean="0">
                <a:cs typeface="+mn-cs"/>
              </a:rPr>
              <a:t>Powerful inhibitor of osteoclast</a:t>
            </a:r>
            <a:r>
              <a:rPr lang="en-US" sz="2400" dirty="0" smtClean="0">
                <a:cs typeface="+mn-cs"/>
              </a:rPr>
              <a:t>-</a:t>
            </a:r>
            <a:r>
              <a:rPr lang="en-US" dirty="0" smtClean="0">
                <a:cs typeface="+mn-cs"/>
              </a:rPr>
              <a:t>mediated </a:t>
            </a:r>
          </a:p>
          <a:p>
            <a:pPr>
              <a:lnSpc>
                <a:spcPct val="90000"/>
              </a:lnSpc>
              <a:buFont typeface="Monotype Sorts" charset="0"/>
              <a:buNone/>
              <a:defRPr/>
            </a:pPr>
            <a:r>
              <a:rPr lang="en-US" dirty="0" smtClean="0">
                <a:cs typeface="+mn-cs"/>
              </a:rPr>
              <a:t>	bone </a:t>
            </a:r>
            <a:r>
              <a:rPr lang="en-US" dirty="0" err="1" smtClean="0">
                <a:cs typeface="+mn-cs"/>
              </a:rPr>
              <a:t>resorption</a:t>
            </a:r>
            <a:endParaRPr lang="en-US" dirty="0" smtClean="0">
              <a:cs typeface="+mn-cs"/>
            </a:endParaRPr>
          </a:p>
          <a:p>
            <a:pPr>
              <a:lnSpc>
                <a:spcPct val="90000"/>
              </a:lnSpc>
              <a:buFont typeface="Monotype Sorts" charset="0"/>
              <a:buNone/>
              <a:defRPr/>
            </a:pPr>
            <a:endParaRPr lang="en-US" dirty="0" smtClean="0">
              <a:cs typeface="+mn-cs"/>
            </a:endParaRPr>
          </a:p>
          <a:p>
            <a:pPr>
              <a:lnSpc>
                <a:spcPct val="90000"/>
              </a:lnSpc>
              <a:defRPr/>
            </a:pPr>
            <a:r>
              <a:rPr lang="en-US" dirty="0" err="1" smtClean="0">
                <a:cs typeface="+mn-cs"/>
              </a:rPr>
              <a:t>Zoledronic</a:t>
            </a:r>
            <a:r>
              <a:rPr lang="en-US" dirty="0" smtClean="0">
                <a:cs typeface="+mn-cs"/>
              </a:rPr>
              <a:t> acid </a:t>
            </a:r>
            <a:r>
              <a:rPr lang="en-US" sz="2400" dirty="0" smtClean="0">
                <a:cs typeface="+mn-cs"/>
              </a:rPr>
              <a:t>– </a:t>
            </a:r>
            <a:r>
              <a:rPr lang="en-US" dirty="0" smtClean="0">
                <a:cs typeface="+mn-cs"/>
              </a:rPr>
              <a:t>first bisphosphonate</a:t>
            </a:r>
          </a:p>
          <a:p>
            <a:pPr>
              <a:lnSpc>
                <a:spcPct val="90000"/>
              </a:lnSpc>
              <a:buFont typeface="Monotype Sorts" charset="0"/>
              <a:buNone/>
              <a:defRPr/>
            </a:pPr>
            <a:r>
              <a:rPr lang="en-US" dirty="0" smtClean="0">
                <a:cs typeface="+mn-cs"/>
              </a:rPr>
              <a:t>	to show efficacy in prostate cancer</a:t>
            </a:r>
          </a:p>
          <a:p>
            <a:pPr>
              <a:lnSpc>
                <a:spcPct val="90000"/>
              </a:lnSpc>
              <a:defRPr/>
            </a:pPr>
            <a:r>
              <a:rPr lang="en-US" dirty="0" smtClean="0"/>
              <a:t>Monitor renal function and dental hygiene (stop if having invasive dental work)</a:t>
            </a:r>
            <a:endParaRPr lang="en-US" dirty="0" smtClean="0">
              <a:cs typeface="+mn-cs"/>
            </a:endParaRPr>
          </a:p>
          <a:p>
            <a:pPr>
              <a:lnSpc>
                <a:spcPct val="90000"/>
              </a:lnSpc>
              <a:buFont typeface="Monotype Sorts" charset="0"/>
              <a:buNone/>
              <a:defRPr/>
            </a:pPr>
            <a:endParaRPr lang="en-US" dirty="0"/>
          </a:p>
          <a:p>
            <a:pPr>
              <a:lnSpc>
                <a:spcPct val="90000"/>
              </a:lnSpc>
              <a:buFont typeface="Monotype Sorts" charset="0"/>
              <a:buNone/>
              <a:defRPr/>
            </a:pPr>
            <a:endParaRPr lang="en-US" dirty="0" smtClean="0">
              <a:cs typeface="+mn-cs"/>
            </a:endParaRPr>
          </a:p>
        </p:txBody>
      </p:sp>
    </p:spTree>
    <p:extLst>
      <p:ext uri="{BB962C8B-B14F-4D97-AF65-F5344CB8AC3E}">
        <p14:creationId xmlns:p14="http://schemas.microsoft.com/office/powerpoint/2010/main" xmlns="" val="5892087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lstStyle/>
          <a:p>
            <a:pPr>
              <a:defRPr/>
            </a:pPr>
            <a:r>
              <a:rPr lang="en-US" sz="3600" smtClean="0">
                <a:cs typeface="+mj-cs"/>
              </a:rPr>
              <a:t>Denosumab</a:t>
            </a:r>
          </a:p>
        </p:txBody>
      </p:sp>
      <p:sp>
        <p:nvSpPr>
          <p:cNvPr id="659459" name="Rectangle 3"/>
          <p:cNvSpPr>
            <a:spLocks noGrp="1" noChangeArrowheads="1"/>
          </p:cNvSpPr>
          <p:nvPr>
            <p:ph type="body" idx="1"/>
          </p:nvPr>
        </p:nvSpPr>
        <p:spPr>
          <a:xfrm>
            <a:off x="685800" y="2122488"/>
            <a:ext cx="7772400" cy="4114800"/>
          </a:xfrm>
        </p:spPr>
        <p:txBody>
          <a:bodyPr>
            <a:normAutofit fontScale="92500" lnSpcReduction="10000"/>
          </a:bodyPr>
          <a:lstStyle/>
          <a:p>
            <a:pPr>
              <a:defRPr/>
            </a:pPr>
            <a:r>
              <a:rPr lang="en-US" dirty="0" smtClean="0">
                <a:cs typeface="+mn-cs"/>
              </a:rPr>
              <a:t>Human monoclonal antibody to RANK ligand</a:t>
            </a:r>
          </a:p>
          <a:p>
            <a:pPr>
              <a:defRPr/>
            </a:pPr>
            <a:endParaRPr lang="en-US" dirty="0" smtClean="0">
              <a:cs typeface="+mn-cs"/>
            </a:endParaRPr>
          </a:p>
          <a:p>
            <a:pPr>
              <a:defRPr/>
            </a:pPr>
            <a:r>
              <a:rPr lang="en-US" dirty="0" smtClean="0">
                <a:cs typeface="+mn-cs"/>
              </a:rPr>
              <a:t>RANK ligand is an essential mediator of osteoclast formation, function and survival</a:t>
            </a:r>
          </a:p>
          <a:p>
            <a:pPr>
              <a:defRPr/>
            </a:pPr>
            <a:endParaRPr lang="en-US" dirty="0" smtClean="0">
              <a:cs typeface="+mn-cs"/>
            </a:endParaRPr>
          </a:p>
          <a:p>
            <a:pPr>
              <a:defRPr/>
            </a:pPr>
            <a:r>
              <a:rPr lang="en-US" dirty="0" smtClean="0">
                <a:cs typeface="+mn-cs"/>
              </a:rPr>
              <a:t>q4 weeks </a:t>
            </a:r>
            <a:r>
              <a:rPr lang="en-US" dirty="0" err="1" smtClean="0">
                <a:cs typeface="+mn-cs"/>
              </a:rPr>
              <a:t>s.c.</a:t>
            </a:r>
            <a:endParaRPr lang="en-US" dirty="0" smtClean="0">
              <a:cs typeface="+mn-cs"/>
            </a:endParaRPr>
          </a:p>
          <a:p>
            <a:pPr>
              <a:defRPr/>
            </a:pPr>
            <a:r>
              <a:rPr lang="en-US" dirty="0" smtClean="0"/>
              <a:t>Renal Function is not affected, similar risk of osteonecrosis of the jaw (2%)</a:t>
            </a:r>
            <a:endParaRPr lang="en-US" dirty="0" smtClean="0">
              <a:cs typeface="+mn-cs"/>
            </a:endParaRPr>
          </a:p>
        </p:txBody>
      </p:sp>
    </p:spTree>
    <p:extLst>
      <p:ext uri="{BB962C8B-B14F-4D97-AF65-F5344CB8AC3E}">
        <p14:creationId xmlns:p14="http://schemas.microsoft.com/office/powerpoint/2010/main" xmlns="" val="42366480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gallery bone disease.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4A822907-8A9D-4F6B-98F6-913902AD56B5}" type="slidenum">
              <a:rPr lang="en-US" smtClean="0"/>
              <a:pPr/>
              <a:t>35</a:t>
            </a:fld>
            <a:endParaRPr lang="en-US"/>
          </a:p>
        </p:txBody>
      </p:sp>
    </p:spTree>
    <p:extLst>
      <p:ext uri="{BB962C8B-B14F-4D97-AF65-F5344CB8AC3E}">
        <p14:creationId xmlns:p14="http://schemas.microsoft.com/office/powerpoint/2010/main" xmlns="" val="3541755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p:txBody>
          <a:bodyPr/>
          <a:lstStyle/>
          <a:p>
            <a:pPr>
              <a:defRPr/>
            </a:pPr>
            <a:r>
              <a:rPr lang="en-US" sz="3600" smtClean="0">
                <a:cs typeface="+mj-cs"/>
              </a:rPr>
              <a:t>Study Design</a:t>
            </a:r>
          </a:p>
        </p:txBody>
      </p:sp>
      <p:sp>
        <p:nvSpPr>
          <p:cNvPr id="660483" name="Rectangle 3"/>
          <p:cNvSpPr>
            <a:spLocks noGrp="1" noChangeArrowheads="1"/>
          </p:cNvSpPr>
          <p:nvPr>
            <p:ph type="body" idx="1"/>
          </p:nvPr>
        </p:nvSpPr>
        <p:spPr>
          <a:xfrm>
            <a:off x="685800" y="2482850"/>
            <a:ext cx="7772400" cy="4114800"/>
          </a:xfrm>
        </p:spPr>
        <p:txBody>
          <a:bodyPr>
            <a:normAutofit/>
          </a:bodyPr>
          <a:lstStyle/>
          <a:p>
            <a:pPr>
              <a:defRPr/>
            </a:pPr>
            <a:r>
              <a:rPr lang="en-US" sz="1600" dirty="0" smtClean="0"/>
              <a:t>Phase III RCT, placebo-controlled, double-blind</a:t>
            </a:r>
          </a:p>
          <a:p>
            <a:pPr marL="0" indent="0">
              <a:buNone/>
              <a:defRPr/>
            </a:pPr>
            <a:r>
              <a:rPr lang="en-US" sz="1600" dirty="0"/>
              <a:t>	</a:t>
            </a:r>
            <a:r>
              <a:rPr lang="en-US" sz="1600" dirty="0" err="1" smtClean="0"/>
              <a:t>Denosumab</a:t>
            </a:r>
            <a:r>
              <a:rPr lang="en-US" sz="1600" dirty="0" smtClean="0"/>
              <a:t> 4mg S/C and IV placebo</a:t>
            </a:r>
          </a:p>
          <a:p>
            <a:pPr marL="0" indent="0">
              <a:buNone/>
              <a:defRPr/>
            </a:pPr>
            <a:r>
              <a:rPr lang="en-US" sz="1600" dirty="0"/>
              <a:t> </a:t>
            </a:r>
            <a:r>
              <a:rPr lang="en-US" sz="1600" dirty="0" smtClean="0"/>
              <a:t>                               </a:t>
            </a:r>
            <a:r>
              <a:rPr lang="en-US" sz="1600" dirty="0" err="1" smtClean="0"/>
              <a:t>Vs</a:t>
            </a:r>
            <a:endParaRPr lang="en-US" sz="1600" dirty="0" smtClean="0"/>
          </a:p>
          <a:p>
            <a:pPr marL="0" indent="0">
              <a:buNone/>
              <a:defRPr/>
            </a:pPr>
            <a:r>
              <a:rPr lang="en-US" sz="1600" dirty="0"/>
              <a:t>	</a:t>
            </a:r>
            <a:r>
              <a:rPr lang="en-US" sz="1600" dirty="0" err="1" smtClean="0"/>
              <a:t>Zoledronic</a:t>
            </a:r>
            <a:r>
              <a:rPr lang="en-US" sz="1600" dirty="0" smtClean="0"/>
              <a:t> Acid 4 mg IV and S/C placebo</a:t>
            </a:r>
          </a:p>
          <a:p>
            <a:pPr>
              <a:defRPr/>
            </a:pPr>
            <a:endParaRPr lang="en-US" sz="1600" dirty="0" smtClean="0"/>
          </a:p>
          <a:p>
            <a:pPr>
              <a:defRPr/>
            </a:pPr>
            <a:r>
              <a:rPr lang="en-US" sz="1600" dirty="0" smtClean="0"/>
              <a:t>Primary endpoint = time to first SRE</a:t>
            </a:r>
          </a:p>
          <a:p>
            <a:pPr marL="0" indent="0">
              <a:buNone/>
              <a:defRPr/>
            </a:pPr>
            <a:endParaRPr lang="en-US" sz="1600" dirty="0" smtClean="0"/>
          </a:p>
          <a:p>
            <a:pPr>
              <a:defRPr/>
            </a:pPr>
            <a:r>
              <a:rPr lang="en-US" sz="1600" dirty="0" smtClean="0"/>
              <a:t>n = 1901</a:t>
            </a:r>
          </a:p>
          <a:p>
            <a:pPr>
              <a:defRPr/>
            </a:pPr>
            <a:endParaRPr lang="en-US" sz="1600" dirty="0"/>
          </a:p>
          <a:p>
            <a:pPr>
              <a:defRPr/>
            </a:pPr>
            <a:r>
              <a:rPr lang="en-US" sz="1600" dirty="0" err="1" smtClean="0"/>
              <a:t>Densumab</a:t>
            </a:r>
            <a:r>
              <a:rPr lang="en-US" sz="1600" dirty="0" smtClean="0"/>
              <a:t> delayed SRE  3 month longer than ZA</a:t>
            </a:r>
          </a:p>
        </p:txBody>
      </p:sp>
      <p:sp>
        <p:nvSpPr>
          <p:cNvPr id="660484" name="Text Box 4"/>
          <p:cNvSpPr txBox="1">
            <a:spLocks noChangeArrowheads="1"/>
          </p:cNvSpPr>
          <p:nvPr/>
        </p:nvSpPr>
        <p:spPr bwMode="auto">
          <a:xfrm>
            <a:off x="755650" y="6188075"/>
            <a:ext cx="4464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Arial" charset="0"/>
                <a:cs typeface="+mn-cs"/>
              </a:rPr>
              <a:t>Fizazi et al. Lancet 2011 March;377:813-822.</a:t>
            </a:r>
          </a:p>
        </p:txBody>
      </p:sp>
    </p:spTree>
    <p:extLst>
      <p:ext uri="{BB962C8B-B14F-4D97-AF65-F5344CB8AC3E}">
        <p14:creationId xmlns:p14="http://schemas.microsoft.com/office/powerpoint/2010/main" xmlns="" val="24906050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and Resistance Training</a:t>
            </a:r>
            <a:endParaRPr lang="en-US" dirty="0"/>
          </a:p>
        </p:txBody>
      </p:sp>
      <p:sp>
        <p:nvSpPr>
          <p:cNvPr id="3" name="Content Placeholder 2"/>
          <p:cNvSpPr>
            <a:spLocks noGrp="1"/>
          </p:cNvSpPr>
          <p:nvPr>
            <p:ph idx="1"/>
          </p:nvPr>
        </p:nvSpPr>
        <p:spPr/>
        <p:txBody>
          <a:bodyPr/>
          <a:lstStyle/>
          <a:p>
            <a:r>
              <a:rPr lang="en-US" dirty="0" smtClean="0"/>
              <a:t>Resistance training</a:t>
            </a:r>
          </a:p>
          <a:p>
            <a:pPr lvl="1"/>
            <a:r>
              <a:rPr lang="en-US" dirty="0" smtClean="0"/>
              <a:t>Slows loss of lean mass</a:t>
            </a:r>
          </a:p>
          <a:p>
            <a:pPr lvl="1"/>
            <a:r>
              <a:rPr lang="en-US" dirty="0" smtClean="0"/>
              <a:t>Reduces fat accumulation</a:t>
            </a:r>
          </a:p>
          <a:p>
            <a:pPr lvl="1"/>
            <a:r>
              <a:rPr lang="en-US" dirty="0" smtClean="0"/>
              <a:t>Improved muscular fitness</a:t>
            </a:r>
          </a:p>
          <a:p>
            <a:pPr lvl="1"/>
            <a:r>
              <a:rPr lang="en-US" dirty="0" smtClean="0"/>
              <a:t>Improves mood</a:t>
            </a:r>
          </a:p>
          <a:p>
            <a:pPr marL="457200" lvl="1" indent="0">
              <a:buNone/>
            </a:pPr>
            <a:endParaRPr lang="en-US" dirty="0" smtClean="0"/>
          </a:p>
          <a:p>
            <a:pPr lvl="1"/>
            <a:endParaRPr lang="en-US" dirty="0"/>
          </a:p>
        </p:txBody>
      </p:sp>
    </p:spTree>
    <p:extLst>
      <p:ext uri="{BB962C8B-B14F-4D97-AF65-F5344CB8AC3E}">
        <p14:creationId xmlns:p14="http://schemas.microsoft.com/office/powerpoint/2010/main" xmlns="" val="3165195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Diet </a:t>
            </a:r>
            <a:endParaRPr lang="en-US" dirty="0"/>
          </a:p>
        </p:txBody>
      </p:sp>
      <p:sp>
        <p:nvSpPr>
          <p:cNvPr id="5" name="Content Placeholder 4"/>
          <p:cNvSpPr>
            <a:spLocks noGrp="1"/>
          </p:cNvSpPr>
          <p:nvPr>
            <p:ph idx="1"/>
          </p:nvPr>
        </p:nvSpPr>
        <p:spPr/>
        <p:txBody>
          <a:bodyPr/>
          <a:lstStyle/>
          <a:p>
            <a:r>
              <a:rPr lang="en-US" dirty="0" smtClean="0"/>
              <a:t>Health Food Pyramid</a:t>
            </a:r>
          </a:p>
          <a:p>
            <a:r>
              <a:rPr lang="en-US" dirty="0" smtClean="0"/>
              <a:t>Eat like a hunter gatherer.</a:t>
            </a:r>
          </a:p>
          <a:p>
            <a:r>
              <a:rPr lang="en-US" dirty="0" smtClean="0"/>
              <a:t>Fish, red meat, white meat in moderation</a:t>
            </a:r>
          </a:p>
          <a:p>
            <a:r>
              <a:rPr lang="en-US" dirty="0" smtClean="0"/>
              <a:t>Fresh fruit and vegetable</a:t>
            </a:r>
          </a:p>
          <a:p>
            <a:r>
              <a:rPr lang="en-US" dirty="0" smtClean="0"/>
              <a:t>Low </a:t>
            </a:r>
            <a:r>
              <a:rPr lang="en-US" dirty="0" err="1" smtClean="0"/>
              <a:t>Glycaemic</a:t>
            </a:r>
            <a:r>
              <a:rPr lang="en-US" dirty="0" smtClean="0"/>
              <a:t> Index foods</a:t>
            </a:r>
          </a:p>
          <a:p>
            <a:r>
              <a:rPr lang="en-US" dirty="0" smtClean="0"/>
              <a:t>Reduce processed and convenience food</a:t>
            </a:r>
          </a:p>
        </p:txBody>
      </p:sp>
    </p:spTree>
    <p:extLst>
      <p:ext uri="{BB962C8B-B14F-4D97-AF65-F5344CB8AC3E}">
        <p14:creationId xmlns:p14="http://schemas.microsoft.com/office/powerpoint/2010/main" xmlns="" val="2256493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Intermittent ADT in castrate sensitive patients</a:t>
            </a:r>
            <a:endParaRPr lang="en-US" dirty="0"/>
          </a:p>
        </p:txBody>
      </p:sp>
      <p:sp>
        <p:nvSpPr>
          <p:cNvPr id="3" name="Content Placeholder 2"/>
          <p:cNvSpPr>
            <a:spLocks noGrp="1"/>
          </p:cNvSpPr>
          <p:nvPr>
            <p:ph idx="1"/>
          </p:nvPr>
        </p:nvSpPr>
        <p:spPr/>
        <p:txBody>
          <a:bodyPr>
            <a:normAutofit lnSpcReduction="10000"/>
          </a:bodyPr>
          <a:lstStyle/>
          <a:p>
            <a:r>
              <a:rPr lang="en-US" dirty="0" smtClean="0"/>
              <a:t>In patients with castrate sensitive disease</a:t>
            </a:r>
          </a:p>
          <a:p>
            <a:pPr marL="0" indent="0">
              <a:buNone/>
            </a:pPr>
            <a:r>
              <a:rPr lang="en-US" dirty="0" smtClean="0"/>
              <a:t>With PSA responses to &lt; 4,  Stopping ADT until PSA rose to pretreatment levels or PSA 20.</a:t>
            </a:r>
          </a:p>
          <a:p>
            <a:r>
              <a:rPr lang="en-US" dirty="0" smtClean="0"/>
              <a:t>Intermittent androgen deprivation was not inferior to continuous therapy in terms of median survival</a:t>
            </a:r>
          </a:p>
          <a:p>
            <a:r>
              <a:rPr lang="en-US" dirty="0" smtClean="0"/>
              <a:t>Erectile function, mental health and general quality of life improved with intermittent treatment</a:t>
            </a:r>
          </a:p>
          <a:p>
            <a:endParaRPr lang="en-US" dirty="0"/>
          </a:p>
        </p:txBody>
      </p:sp>
    </p:spTree>
    <p:extLst>
      <p:ext uri="{BB962C8B-B14F-4D97-AF65-F5344CB8AC3E}">
        <p14:creationId xmlns:p14="http://schemas.microsoft.com/office/powerpoint/2010/main" xmlns="" val="99493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Good News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Joint Media Release 31 August 2012</a:t>
            </a:r>
          </a:p>
          <a:p>
            <a:r>
              <a:rPr lang="en-US" dirty="0" smtClean="0"/>
              <a:t>NHMRC</a:t>
            </a:r>
          </a:p>
          <a:p>
            <a:r>
              <a:rPr lang="en-US" dirty="0" smtClean="0"/>
              <a:t>Cancer Council Australia</a:t>
            </a:r>
          </a:p>
          <a:p>
            <a:r>
              <a:rPr lang="en-US" dirty="0" smtClean="0"/>
              <a:t>Prostate Cancer Foundation of Australia</a:t>
            </a:r>
          </a:p>
          <a:p>
            <a:endParaRPr lang="en-US" dirty="0"/>
          </a:p>
          <a:p>
            <a:r>
              <a:rPr lang="en-US" dirty="0" smtClean="0"/>
              <a:t>Mid 2013 – release final evaluation “PSA testing for prostate cancer in </a:t>
            </a:r>
            <a:r>
              <a:rPr lang="en-US" dirty="0" err="1" smtClean="0"/>
              <a:t>Asx</a:t>
            </a:r>
            <a:r>
              <a:rPr lang="en-US" dirty="0" smtClean="0"/>
              <a:t> men”</a:t>
            </a:r>
          </a:p>
          <a:p>
            <a:r>
              <a:rPr lang="en-US" dirty="0" smtClean="0"/>
              <a:t>CCA and PCFA will develop clinical practice guidelines</a:t>
            </a:r>
          </a:p>
          <a:p>
            <a:pPr marL="0" indent="0">
              <a:buNone/>
            </a:pPr>
            <a:r>
              <a:rPr lang="en-US" dirty="0" smtClean="0"/>
              <a:t>                      </a:t>
            </a:r>
            <a:r>
              <a:rPr lang="en-US" dirty="0" err="1" smtClean="0"/>
              <a:t>www.nhmrc.gov.au</a:t>
            </a:r>
            <a:endParaRPr lang="en-US" dirty="0" smtClean="0"/>
          </a:p>
          <a:p>
            <a:endParaRPr lang="en-US" dirty="0"/>
          </a:p>
          <a:p>
            <a:endParaRPr lang="en-US" dirty="0"/>
          </a:p>
        </p:txBody>
      </p:sp>
    </p:spTree>
    <p:extLst>
      <p:ext uri="{BB962C8B-B14F-4D97-AF65-F5344CB8AC3E}">
        <p14:creationId xmlns:p14="http://schemas.microsoft.com/office/powerpoint/2010/main" xmlns="" val="1338255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Mojo Management</a:t>
            </a:r>
            <a:endParaRPr lang="en-US" dirty="0"/>
          </a:p>
        </p:txBody>
      </p:sp>
      <p:sp>
        <p:nvSpPr>
          <p:cNvPr id="3" name="Content Placeholder 2"/>
          <p:cNvSpPr>
            <a:spLocks noGrp="1"/>
          </p:cNvSpPr>
          <p:nvPr>
            <p:ph idx="1"/>
          </p:nvPr>
        </p:nvSpPr>
        <p:spPr/>
        <p:txBody>
          <a:bodyPr/>
          <a:lstStyle/>
          <a:p>
            <a:r>
              <a:rPr lang="en-US" dirty="0" smtClean="0"/>
              <a:t>Acknowledge, educate and empower patients and </a:t>
            </a:r>
            <a:r>
              <a:rPr lang="en-US" dirty="0" err="1" smtClean="0"/>
              <a:t>carers</a:t>
            </a:r>
            <a:endParaRPr lang="en-US" dirty="0" smtClean="0"/>
          </a:p>
          <a:p>
            <a:r>
              <a:rPr lang="en-US" dirty="0" smtClean="0"/>
              <a:t>Support groups</a:t>
            </a:r>
          </a:p>
          <a:p>
            <a:r>
              <a:rPr lang="en-US" dirty="0" smtClean="0"/>
              <a:t>Discuss intermittent treatment and supportive medications (</a:t>
            </a:r>
            <a:r>
              <a:rPr lang="en-US" dirty="0" err="1" smtClean="0"/>
              <a:t>Ca</a:t>
            </a:r>
            <a:r>
              <a:rPr lang="en-US" dirty="0" smtClean="0"/>
              <a:t>, </a:t>
            </a:r>
            <a:r>
              <a:rPr lang="en-US" dirty="0" err="1" smtClean="0"/>
              <a:t>Vit</a:t>
            </a:r>
            <a:r>
              <a:rPr lang="en-US" dirty="0" smtClean="0"/>
              <a:t> D, bone strengthening)</a:t>
            </a:r>
            <a:endParaRPr lang="en-US" dirty="0"/>
          </a:p>
        </p:txBody>
      </p:sp>
    </p:spTree>
    <p:extLst>
      <p:ext uri="{BB962C8B-B14F-4D97-AF65-F5344CB8AC3E}">
        <p14:creationId xmlns:p14="http://schemas.microsoft.com/office/powerpoint/2010/main" xmlns="" val="696766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30412.pdf"/>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AU" dirty="0" err="1" smtClean="0"/>
              <a:t>Docetaxel</a:t>
            </a:r>
            <a:r>
              <a:rPr lang="en-AU" dirty="0" smtClean="0"/>
              <a:t> – extract European Yew tree (</a:t>
            </a:r>
            <a:r>
              <a:rPr lang="en-AU" i="1" dirty="0" err="1" smtClean="0"/>
              <a:t>Taxus</a:t>
            </a:r>
            <a:r>
              <a:rPr lang="en-AU" dirty="0"/>
              <a:t> </a:t>
            </a:r>
            <a:r>
              <a:rPr lang="en-AU" i="1" dirty="0" err="1" smtClean="0"/>
              <a:t>baccata</a:t>
            </a:r>
            <a:r>
              <a:rPr lang="en-AU" i="1" dirty="0" smtClean="0"/>
              <a:t>)</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descr="http://upload.wikimedia.org/wikipedia/commons/thumb/3/31/Taxus_baccata_MHNT.jpg/240px-Taxus_baccata_MH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70350" y="1765648"/>
            <a:ext cx="2286000" cy="19907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upload.wikimedia.org/wikipedia/commons/thumb/d/d6/Taxus_baccata_MHNT_seed.jpg/220px-Taxus_baccata_MHNT_seed.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24660" y="1765648"/>
            <a:ext cx="2095500" cy="15049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upload.wikimedia.org/wikipedia/commons/thumb/9/9f/If_Estry.jpg/220px-If_Estry.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70350" y="3880567"/>
            <a:ext cx="2994126" cy="224559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upload.wikimedia.org/wikipedia/commons/thumb/3/35/English_Yew_close_250.jpg/220px-English_Yew_close_250.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88538" y="3667516"/>
            <a:ext cx="2095500" cy="209550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upload.wikimedia.org/wikipedia/commons/thumb/6/65/If_cincentenaire_49.JPG/220px-If_cincentenaire_49.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967651" y="1765648"/>
            <a:ext cx="2095500" cy="15716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upload.wikimedia.org/wikipedia/commons/thumb/d/d6/English_Yew_600.jpg/220px-English_Yew_600.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393536" y="3667516"/>
            <a:ext cx="2095500" cy="2095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3922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30412.pdf"/>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3832964"/>
            <a:ext cx="8229600" cy="2293199"/>
          </a:xfrm>
        </p:spPr>
        <p:txBody>
          <a:bodyPr>
            <a:normAutofit fontScale="92500" lnSpcReduction="10000"/>
          </a:bodyPr>
          <a:lstStyle/>
          <a:p>
            <a:pPr marL="0" indent="0">
              <a:buNone/>
            </a:pPr>
            <a:r>
              <a:rPr lang="en-AU" sz="2400" dirty="0" smtClean="0"/>
              <a:t>N=1006, </a:t>
            </a:r>
            <a:r>
              <a:rPr lang="en-AU" sz="2400" dirty="0" err="1" smtClean="0"/>
              <a:t>mCRPrCa</a:t>
            </a:r>
            <a:r>
              <a:rPr lang="en-AU" sz="2400" dirty="0" smtClean="0"/>
              <a:t> ECOG 0-1 randomized to 3 arms:</a:t>
            </a:r>
          </a:p>
          <a:p>
            <a:pPr marL="457200" indent="-457200">
              <a:buAutoNum type="alphaUcPeriod"/>
            </a:pPr>
            <a:r>
              <a:rPr lang="en-AU" sz="2400" dirty="0" err="1" smtClean="0"/>
              <a:t>Docetaxel</a:t>
            </a:r>
            <a:r>
              <a:rPr lang="en-AU" sz="2400" dirty="0" smtClean="0"/>
              <a:t> 75mg/m</a:t>
            </a:r>
            <a:r>
              <a:rPr lang="en-AU" sz="2400" baseline="30000" dirty="0" smtClean="0"/>
              <a:t>2</a:t>
            </a:r>
            <a:r>
              <a:rPr lang="en-AU" sz="2400" dirty="0" smtClean="0"/>
              <a:t> q21/7</a:t>
            </a:r>
          </a:p>
          <a:p>
            <a:pPr marL="457200" indent="-457200">
              <a:buAutoNum type="alphaUcPeriod"/>
            </a:pPr>
            <a:r>
              <a:rPr lang="en-AU" sz="2400" dirty="0" err="1" smtClean="0"/>
              <a:t>Docetaxel</a:t>
            </a:r>
            <a:r>
              <a:rPr lang="en-AU" sz="2400" dirty="0" smtClean="0"/>
              <a:t> 30mg/m</a:t>
            </a:r>
            <a:r>
              <a:rPr lang="en-AU" sz="2400" baseline="30000" dirty="0" smtClean="0"/>
              <a:t>2</a:t>
            </a:r>
            <a:r>
              <a:rPr lang="en-AU" sz="2400" dirty="0" smtClean="0"/>
              <a:t> weekly</a:t>
            </a:r>
          </a:p>
          <a:p>
            <a:pPr marL="457200" indent="-457200">
              <a:buAutoNum type="alphaUcPeriod"/>
            </a:pPr>
            <a:r>
              <a:rPr lang="en-AU" sz="2400" dirty="0" err="1" smtClean="0"/>
              <a:t>Mitoxantrone</a:t>
            </a:r>
            <a:r>
              <a:rPr lang="en-AU" sz="2400" dirty="0" smtClean="0"/>
              <a:t> 12mg/m</a:t>
            </a:r>
            <a:r>
              <a:rPr lang="en-AU" sz="2400" baseline="30000" dirty="0" smtClean="0"/>
              <a:t>2</a:t>
            </a:r>
            <a:r>
              <a:rPr lang="en-AU" sz="2400" dirty="0" smtClean="0"/>
              <a:t> q21/7</a:t>
            </a:r>
          </a:p>
          <a:p>
            <a:pPr marL="0" indent="0">
              <a:buNone/>
            </a:pPr>
            <a:r>
              <a:rPr lang="en-AU" sz="2400" dirty="0" smtClean="0"/>
              <a:t>Prednisone 5mg BD + maintenance gonadal androgen suppression (all)</a:t>
            </a:r>
          </a:p>
          <a:p>
            <a:pPr marL="0" indent="0">
              <a:buNone/>
            </a:pPr>
            <a:r>
              <a:rPr lang="en-AU" sz="2400" dirty="0" smtClean="0"/>
              <a:t>PEP = OS</a:t>
            </a:r>
            <a:endParaRPr lang="en-AU"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66586" y="328432"/>
            <a:ext cx="5468263" cy="3293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36598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30412.pdf"/>
          <p:cNvPicPr>
            <a:picLocks noChangeAspect="1"/>
          </p:cNvPicPr>
          <p:nvPr/>
        </p:nvPicPr>
        <p:blipFill>
          <a:blip r:embed="rId2"/>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srcRect/>
          <a:stretch>
            <a:fillRect/>
          </a:stretch>
        </p:blipFill>
        <p:spPr bwMode="auto">
          <a:xfrm>
            <a:off x="457200" y="1417638"/>
            <a:ext cx="8203192" cy="2001315"/>
          </a:xfrm>
          <a:prstGeom prst="rect">
            <a:avLst/>
          </a:prstGeom>
          <a:noFill/>
          <a:ln w="9525">
            <a:noFill/>
            <a:miter lim="800000"/>
            <a:headEnd/>
            <a:tailEnd/>
          </a:ln>
        </p:spPr>
      </p:pic>
      <p:sp>
        <p:nvSpPr>
          <p:cNvPr id="7" name="Title 1"/>
          <p:cNvSpPr>
            <a:spLocks noGrp="1"/>
          </p:cNvSpPr>
          <p:nvPr>
            <p:ph type="title"/>
          </p:nvPr>
        </p:nvSpPr>
        <p:spPr>
          <a:xfrm>
            <a:off x="457200" y="274638"/>
            <a:ext cx="8229600" cy="1143000"/>
          </a:xfrm>
        </p:spPr>
        <p:txBody>
          <a:bodyPr/>
          <a:lstStyle/>
          <a:p>
            <a:r>
              <a:rPr lang="en-AU" dirty="0" smtClean="0"/>
              <a:t>2</a:t>
            </a:r>
            <a:r>
              <a:rPr lang="en-AU" baseline="30000" dirty="0" smtClean="0"/>
              <a:t>nd</a:t>
            </a:r>
            <a:r>
              <a:rPr lang="en-AU" dirty="0" smtClean="0"/>
              <a:t> line chemotherapy - TROPIC </a:t>
            </a:r>
            <a:endParaRPr lang="en-AU" dirty="0"/>
          </a:p>
        </p:txBody>
      </p:sp>
      <p:sp>
        <p:nvSpPr>
          <p:cNvPr id="8" name="Content Placeholder 2"/>
          <p:cNvSpPr>
            <a:spLocks noGrp="1"/>
          </p:cNvSpPr>
          <p:nvPr>
            <p:ph idx="1"/>
          </p:nvPr>
        </p:nvSpPr>
        <p:spPr>
          <a:xfrm>
            <a:off x="457200" y="3770313"/>
            <a:ext cx="8229600" cy="2355850"/>
          </a:xfrm>
        </p:spPr>
        <p:txBody>
          <a:bodyPr>
            <a:normAutofit fontScale="92500"/>
          </a:bodyPr>
          <a:lstStyle/>
          <a:p>
            <a:pPr marL="0" indent="0">
              <a:buNone/>
            </a:pPr>
            <a:r>
              <a:rPr lang="en-AU" sz="2400" dirty="0" smtClean="0"/>
              <a:t>N=755, </a:t>
            </a:r>
            <a:r>
              <a:rPr lang="en-AU" sz="2400" dirty="0" err="1" smtClean="0"/>
              <a:t>mCRPrCa</a:t>
            </a:r>
            <a:r>
              <a:rPr lang="en-AU" sz="2400" dirty="0" smtClean="0"/>
              <a:t> ECOG 0-2 progression on </a:t>
            </a:r>
            <a:r>
              <a:rPr lang="en-AU" sz="2400" dirty="0" err="1" smtClean="0"/>
              <a:t>docetaxel</a:t>
            </a:r>
            <a:r>
              <a:rPr lang="en-AU" sz="2400" dirty="0" smtClean="0"/>
              <a:t> randomized to:</a:t>
            </a:r>
          </a:p>
          <a:p>
            <a:pPr marL="457200" indent="-457200">
              <a:buAutoNum type="alphaUcPeriod"/>
            </a:pPr>
            <a:r>
              <a:rPr lang="en-AU" sz="2400" dirty="0" err="1" smtClean="0"/>
              <a:t>Cabazitaxel</a:t>
            </a:r>
            <a:r>
              <a:rPr lang="en-AU" sz="2400" dirty="0" smtClean="0"/>
              <a:t> 25mg/m</a:t>
            </a:r>
            <a:r>
              <a:rPr lang="en-AU" sz="2400" baseline="30000" dirty="0" smtClean="0"/>
              <a:t>2</a:t>
            </a:r>
            <a:r>
              <a:rPr lang="en-AU" sz="2400" dirty="0" smtClean="0"/>
              <a:t> q21/7</a:t>
            </a:r>
          </a:p>
          <a:p>
            <a:pPr marL="457200" indent="-457200">
              <a:buAutoNum type="alphaUcPeriod"/>
            </a:pPr>
            <a:r>
              <a:rPr lang="en-AU" sz="2400" dirty="0" err="1" smtClean="0"/>
              <a:t>Mitoxantrone</a:t>
            </a:r>
            <a:r>
              <a:rPr lang="en-AU" sz="2400" dirty="0" smtClean="0"/>
              <a:t> 12mg/m</a:t>
            </a:r>
            <a:r>
              <a:rPr lang="en-AU" sz="2400" baseline="30000" dirty="0" smtClean="0"/>
              <a:t>2</a:t>
            </a:r>
            <a:r>
              <a:rPr lang="en-AU" sz="2400" dirty="0" smtClean="0"/>
              <a:t> q21/7</a:t>
            </a:r>
          </a:p>
          <a:p>
            <a:pPr marL="0" indent="0">
              <a:buNone/>
            </a:pPr>
            <a:r>
              <a:rPr lang="en-AU" sz="2400" dirty="0" smtClean="0"/>
              <a:t>Prednisone 10mg </a:t>
            </a:r>
            <a:r>
              <a:rPr lang="en-AU" sz="2400" dirty="0" err="1" smtClean="0"/>
              <a:t>od</a:t>
            </a:r>
            <a:r>
              <a:rPr lang="en-AU" sz="2400" dirty="0" smtClean="0"/>
              <a:t> + maintenance gonadal androgen suppression</a:t>
            </a:r>
          </a:p>
          <a:p>
            <a:pPr marL="0" indent="0">
              <a:buNone/>
            </a:pPr>
            <a:r>
              <a:rPr lang="en-AU" sz="2400" dirty="0" smtClean="0"/>
              <a:t>PEP = OS</a:t>
            </a:r>
            <a:endParaRPr lang="en-AU" sz="2400" dirty="0"/>
          </a:p>
        </p:txBody>
      </p:sp>
    </p:spTree>
    <p:extLst>
      <p:ext uri="{BB962C8B-B14F-4D97-AF65-F5344CB8AC3E}">
        <p14:creationId xmlns:p14="http://schemas.microsoft.com/office/powerpoint/2010/main" xmlns="" val="17331218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in Prostate cancer</a:t>
            </a:r>
            <a:endParaRPr lang="en-US" dirty="0"/>
          </a:p>
        </p:txBody>
      </p:sp>
      <p:sp>
        <p:nvSpPr>
          <p:cNvPr id="3" name="Content Placeholder 2"/>
          <p:cNvSpPr>
            <a:spLocks noGrp="1"/>
          </p:cNvSpPr>
          <p:nvPr>
            <p:ph idx="1"/>
          </p:nvPr>
        </p:nvSpPr>
        <p:spPr/>
        <p:txBody>
          <a:bodyPr>
            <a:normAutofit fontScale="92500"/>
          </a:bodyPr>
          <a:lstStyle/>
          <a:p>
            <a:r>
              <a:rPr lang="en-US" dirty="0" smtClean="0"/>
              <a:t>Last 10 years, 3 new agents – </a:t>
            </a:r>
            <a:r>
              <a:rPr lang="en-US" dirty="0" err="1" smtClean="0"/>
              <a:t>Docetaxel</a:t>
            </a:r>
            <a:r>
              <a:rPr lang="en-US" dirty="0" smtClean="0"/>
              <a:t>, </a:t>
            </a:r>
            <a:r>
              <a:rPr lang="en-US" dirty="0" err="1" smtClean="0"/>
              <a:t>Cabazitaxel</a:t>
            </a:r>
            <a:r>
              <a:rPr lang="en-US" dirty="0" smtClean="0"/>
              <a:t>, </a:t>
            </a:r>
            <a:r>
              <a:rPr lang="en-US" dirty="0" err="1" smtClean="0"/>
              <a:t>Abiratorone</a:t>
            </a:r>
            <a:r>
              <a:rPr lang="en-US" dirty="0" smtClean="0"/>
              <a:t> – improved survival in advanced disease</a:t>
            </a:r>
          </a:p>
          <a:p>
            <a:r>
              <a:rPr lang="en-US" dirty="0" smtClean="0"/>
              <a:t>These agents are in clinical trials in earlier stages of disease…….Future – may improve cure rates</a:t>
            </a:r>
          </a:p>
          <a:p>
            <a:r>
              <a:rPr lang="en-US" dirty="0" smtClean="0"/>
              <a:t>Work is in advanced stages on tests for better screening test</a:t>
            </a:r>
          </a:p>
          <a:p>
            <a:r>
              <a:rPr lang="en-US" dirty="0" smtClean="0"/>
              <a:t>Prostate cancer profile is increasing, better funding, </a:t>
            </a:r>
            <a:r>
              <a:rPr lang="en-US" dirty="0" err="1" smtClean="0"/>
              <a:t>pt</a:t>
            </a:r>
            <a:r>
              <a:rPr lang="en-US" dirty="0" smtClean="0"/>
              <a:t> support and awareness</a:t>
            </a:r>
          </a:p>
          <a:p>
            <a:endParaRPr lang="en-US" dirty="0"/>
          </a:p>
        </p:txBody>
      </p:sp>
    </p:spTree>
    <p:extLst>
      <p:ext uri="{BB962C8B-B14F-4D97-AF65-F5344CB8AC3E}">
        <p14:creationId xmlns:p14="http://schemas.microsoft.com/office/powerpoint/2010/main" xmlns="" val="3995208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30412.pdf"/>
          <p:cNvPicPr>
            <a:picLocks noChangeAspect="1"/>
          </p:cNvPicPr>
          <p:nvPr/>
        </p:nvPicPr>
        <p:blipFill>
          <a:blip r:embed="rId3"/>
          <a:stretch>
            <a:fillRect/>
          </a:stretch>
        </p:blipFill>
        <p:spPr>
          <a:xfrm>
            <a:off x="0" y="0"/>
            <a:ext cx="9144000" cy="6858000"/>
          </a:xfrm>
          <a:prstGeom prst="rect">
            <a:avLst/>
          </a:prstGeom>
        </p:spPr>
      </p:pic>
      <p:pic>
        <p:nvPicPr>
          <p:cNvPr id="7170" name="Picture 2" descr="Bone Metastases from Prostate Cancer.&#10;This bone scan shows bone metastases throughout the body, highlighted as dark areas of increased metabolic activity detected using bone scintography. It is the most sensitive technique for detecting bone metastas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24598" y="619401"/>
            <a:ext cx="3292683" cy="508803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ounded Rectangle 4"/>
          <p:cNvSpPr/>
          <p:nvPr/>
        </p:nvSpPr>
        <p:spPr>
          <a:xfrm>
            <a:off x="1127339" y="911267"/>
            <a:ext cx="2893514" cy="18945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dirty="0" smtClean="0"/>
              <a:t> Symptomatic widespread bone metastasis</a:t>
            </a:r>
            <a:endParaRPr lang="en-AU" sz="3200" dirty="0"/>
          </a:p>
        </p:txBody>
      </p:sp>
      <p:sp>
        <p:nvSpPr>
          <p:cNvPr id="6" name="Rounded Rectangle 5"/>
          <p:cNvSpPr/>
          <p:nvPr/>
        </p:nvSpPr>
        <p:spPr>
          <a:xfrm>
            <a:off x="1315229" y="3407079"/>
            <a:ext cx="2705624" cy="21124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dirty="0" smtClean="0"/>
              <a:t>Advanced local disease and renal compromise</a:t>
            </a:r>
            <a:endParaRPr lang="en-AU" sz="3200" dirty="0"/>
          </a:p>
        </p:txBody>
      </p:sp>
    </p:spTree>
    <p:extLst>
      <p:ext uri="{BB962C8B-B14F-4D97-AF65-F5344CB8AC3E}">
        <p14:creationId xmlns:p14="http://schemas.microsoft.com/office/powerpoint/2010/main" xmlns="" val="795257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err="1" smtClean="0"/>
              <a:t>Minimise</a:t>
            </a:r>
            <a:r>
              <a:rPr lang="en-US" dirty="0" smtClean="0"/>
              <a:t> anxiety</a:t>
            </a:r>
          </a:p>
          <a:p>
            <a:r>
              <a:rPr lang="en-US" dirty="0" smtClean="0"/>
              <a:t>Avoid over diagnosis and treatment morbidity</a:t>
            </a:r>
          </a:p>
          <a:p>
            <a:r>
              <a:rPr lang="en-US" dirty="0" smtClean="0"/>
              <a:t>Avoid over treatment</a:t>
            </a:r>
          </a:p>
          <a:p>
            <a:r>
              <a:rPr lang="en-US" dirty="0" smtClean="0"/>
              <a:t>Reduce Mortality</a:t>
            </a:r>
            <a:endParaRPr lang="en-US" dirty="0"/>
          </a:p>
        </p:txBody>
      </p:sp>
    </p:spTree>
    <p:extLst>
      <p:ext uri="{BB962C8B-B14F-4D97-AF65-F5344CB8AC3E}">
        <p14:creationId xmlns:p14="http://schemas.microsoft.com/office/powerpoint/2010/main" xmlns="" val="437925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Prostate, lung, colorectal and ovarian (PLCO) cancer screening trial</a:t>
            </a:r>
            <a:endParaRPr lang="en-US" dirty="0"/>
          </a:p>
        </p:txBody>
      </p:sp>
      <p:pic>
        <p:nvPicPr>
          <p:cNvPr id="5" name="Content Placeholder 4" descr="images.jpg"/>
          <p:cNvPicPr>
            <a:picLocks noGrp="1" noChangeAspect="1"/>
          </p:cNvPicPr>
          <p:nvPr>
            <p:ph sz="half" idx="1"/>
          </p:nvPr>
        </p:nvPicPr>
        <p:blipFill>
          <a:blip r:embed="rId2">
            <a:extLst>
              <a:ext uri="{28A0092B-C50C-407E-A947-70E740481C1C}">
                <a14:useLocalDpi xmlns:a14="http://schemas.microsoft.com/office/drawing/2010/main" xmlns="" val="0"/>
              </a:ext>
            </a:extLst>
          </a:blip>
          <a:srcRect l="14907" r="14907"/>
          <a:stretch>
            <a:fillRect/>
          </a:stretch>
        </p:blipFill>
        <p:spPr/>
      </p:pic>
      <p:sp>
        <p:nvSpPr>
          <p:cNvPr id="7" name="Content Placeholder 6"/>
          <p:cNvSpPr>
            <a:spLocks noGrp="1"/>
          </p:cNvSpPr>
          <p:nvPr>
            <p:ph sz="half" idx="2"/>
          </p:nvPr>
        </p:nvSpPr>
        <p:spPr/>
        <p:txBody>
          <a:bodyPr/>
          <a:lstStyle/>
          <a:p>
            <a:r>
              <a:rPr lang="en-US" dirty="0" smtClean="0"/>
              <a:t>76000 men</a:t>
            </a:r>
          </a:p>
          <a:p>
            <a:r>
              <a:rPr lang="en-US" dirty="0" smtClean="0"/>
              <a:t>Annual prostate screening </a:t>
            </a:r>
            <a:r>
              <a:rPr lang="en-US" dirty="0" err="1" smtClean="0"/>
              <a:t>Vs</a:t>
            </a:r>
            <a:r>
              <a:rPr lang="en-US" dirty="0" smtClean="0"/>
              <a:t> usual care practices</a:t>
            </a:r>
          </a:p>
          <a:p>
            <a:r>
              <a:rPr lang="en-US" dirty="0" smtClean="0"/>
              <a:t>No reduction in death at 7 years and no indication of benefit at 10 years follow up</a:t>
            </a:r>
            <a:endParaRPr lang="en-US" dirty="0"/>
          </a:p>
        </p:txBody>
      </p:sp>
    </p:spTree>
    <p:extLst>
      <p:ext uri="{BB962C8B-B14F-4D97-AF65-F5344CB8AC3E}">
        <p14:creationId xmlns:p14="http://schemas.microsoft.com/office/powerpoint/2010/main" xmlns="" val="183032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European </a:t>
            </a:r>
            <a:r>
              <a:rPr lang="en-US" dirty="0" err="1" smtClean="0"/>
              <a:t>Randomised</a:t>
            </a:r>
            <a:r>
              <a:rPr lang="en-US" dirty="0" smtClean="0"/>
              <a:t> study of screening for Prostate cancer - ERSPC</a:t>
            </a:r>
            <a:endParaRPr lang="en-US" dirty="0"/>
          </a:p>
        </p:txBody>
      </p:sp>
      <p:pic>
        <p:nvPicPr>
          <p:cNvPr id="4" name="Content Placeholder 3" descr="images.jpg"/>
          <p:cNvPicPr>
            <a:picLocks noGrp="1" noChangeAspect="1"/>
          </p:cNvPicPr>
          <p:nvPr>
            <p:ph sz="half" idx="1"/>
          </p:nvPr>
        </p:nvPicPr>
        <p:blipFill>
          <a:blip r:embed="rId3">
            <a:extLst>
              <a:ext uri="{28A0092B-C50C-407E-A947-70E740481C1C}">
                <a14:useLocalDpi xmlns:a14="http://schemas.microsoft.com/office/drawing/2010/main" xmlns="" val="0"/>
              </a:ext>
            </a:extLst>
          </a:blip>
          <a:srcRect l="19655" r="19655"/>
          <a:stretch>
            <a:fillRect/>
          </a:stretch>
        </p:blipFill>
        <p:spPr>
          <a:xfrm>
            <a:off x="457200" y="1600200"/>
            <a:ext cx="4038600" cy="2061799"/>
          </a:xfrm>
        </p:spPr>
      </p:pic>
      <p:sp>
        <p:nvSpPr>
          <p:cNvPr id="5" name="Content Placeholder 4"/>
          <p:cNvSpPr>
            <a:spLocks noGrp="1"/>
          </p:cNvSpPr>
          <p:nvPr>
            <p:ph sz="half" idx="2"/>
          </p:nvPr>
        </p:nvSpPr>
        <p:spPr/>
        <p:txBody>
          <a:bodyPr/>
          <a:lstStyle/>
          <a:p>
            <a:r>
              <a:rPr lang="en-US" dirty="0" smtClean="0"/>
              <a:t>162,000 </a:t>
            </a:r>
            <a:r>
              <a:rPr lang="en-US" dirty="0" err="1" smtClean="0"/>
              <a:t>pts</a:t>
            </a:r>
            <a:endParaRPr lang="en-US" dirty="0" smtClean="0"/>
          </a:p>
          <a:p>
            <a:r>
              <a:rPr lang="en-US" dirty="0" err="1" smtClean="0"/>
              <a:t>Pts</a:t>
            </a:r>
            <a:r>
              <a:rPr lang="en-US" dirty="0" smtClean="0"/>
              <a:t> offered PSA screening at varying intervals </a:t>
            </a:r>
            <a:r>
              <a:rPr lang="en-US" dirty="0" err="1" smtClean="0"/>
              <a:t>Vs</a:t>
            </a:r>
            <a:r>
              <a:rPr lang="en-US" dirty="0" smtClean="0"/>
              <a:t> </a:t>
            </a:r>
            <a:r>
              <a:rPr lang="en-US" dirty="0" err="1" smtClean="0"/>
              <a:t>pts</a:t>
            </a:r>
            <a:r>
              <a:rPr lang="en-US" dirty="0" smtClean="0"/>
              <a:t> not offered screening</a:t>
            </a:r>
          </a:p>
          <a:p>
            <a:r>
              <a:rPr lang="en-US" dirty="0" smtClean="0"/>
              <a:t>RR of approximately 20% in the rate of prostate deaths in men aged 55-69</a:t>
            </a:r>
            <a:endParaRPr lang="en-US" dirty="0"/>
          </a:p>
        </p:txBody>
      </p:sp>
      <p:pic>
        <p:nvPicPr>
          <p:cNvPr id="7" name="Picture 6" descr="nejmoa0810084_f2.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3661999"/>
            <a:ext cx="4766838" cy="3196000"/>
          </a:xfrm>
          <a:prstGeom prst="rect">
            <a:avLst/>
          </a:prstGeom>
        </p:spPr>
      </p:pic>
    </p:spTree>
    <p:extLst>
      <p:ext uri="{BB962C8B-B14F-4D97-AF65-F5344CB8AC3E}">
        <p14:creationId xmlns:p14="http://schemas.microsoft.com/office/powerpoint/2010/main" xmlns="" val="3860729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PSA at aged 60 – Case control study</a:t>
            </a:r>
            <a:endParaRPr lang="en-US" dirty="0"/>
          </a:p>
        </p:txBody>
      </p:sp>
      <p:sp>
        <p:nvSpPr>
          <p:cNvPr id="6" name="Content Placeholder 5"/>
          <p:cNvSpPr>
            <a:spLocks noGrp="1"/>
          </p:cNvSpPr>
          <p:nvPr>
            <p:ph idx="1"/>
          </p:nvPr>
        </p:nvSpPr>
        <p:spPr/>
        <p:txBody>
          <a:bodyPr/>
          <a:lstStyle/>
          <a:p>
            <a:r>
              <a:rPr lang="en-US" dirty="0" smtClean="0"/>
              <a:t>1167 men aged 60 provided a blood sample in 1981  and followed until 85</a:t>
            </a:r>
          </a:p>
          <a:p>
            <a:r>
              <a:rPr lang="en-US" dirty="0" smtClean="0"/>
              <a:t>(screening rate during this time was low)</a:t>
            </a:r>
          </a:p>
          <a:p>
            <a:r>
              <a:rPr lang="en-US" dirty="0" smtClean="0"/>
              <a:t>PSA≤ 1ng/ml at 60 – 0.5% risk of </a:t>
            </a:r>
            <a:r>
              <a:rPr lang="en-US" dirty="0" err="1" smtClean="0"/>
              <a:t>mets</a:t>
            </a:r>
            <a:endParaRPr lang="en-US" dirty="0" smtClean="0"/>
          </a:p>
          <a:p>
            <a:pPr marL="0" indent="0">
              <a:buNone/>
            </a:pPr>
            <a:r>
              <a:rPr lang="en-US" dirty="0"/>
              <a:t> </a:t>
            </a:r>
            <a:r>
              <a:rPr lang="en-US" dirty="0" smtClean="0"/>
              <a:t>                                      - 0.2% risk of death</a:t>
            </a:r>
          </a:p>
          <a:p>
            <a:r>
              <a:rPr lang="en-US" dirty="0" smtClean="0"/>
              <a:t>60 with PSA ≤ 1 </a:t>
            </a:r>
            <a:r>
              <a:rPr lang="en-US" dirty="0" err="1" smtClean="0"/>
              <a:t>ng</a:t>
            </a:r>
            <a:r>
              <a:rPr lang="en-US" dirty="0" smtClean="0"/>
              <a:t>/ml unlikely to develop life threatening prostate cancer, and could be exempt from further screening</a:t>
            </a: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xmlns="" val="498047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2072</TotalTime>
  <Words>1940</Words>
  <Application>Microsoft Office PowerPoint</Application>
  <PresentationFormat>On-screen Show (4:3)</PresentationFormat>
  <Paragraphs>294</Paragraphs>
  <Slides>45</Slides>
  <Notes>13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Background</vt:lpstr>
      <vt:lpstr>PSA Screening</vt:lpstr>
      <vt:lpstr>Good News</vt:lpstr>
      <vt:lpstr>Slide 5</vt:lpstr>
      <vt:lpstr>Slide 6</vt:lpstr>
      <vt:lpstr>Prostate, lung, colorectal and ovarian (PLCO) cancer screening trial</vt:lpstr>
      <vt:lpstr>European Randomised study of screening for Prostate cancer - ERSPC</vt:lpstr>
      <vt:lpstr>PSA at aged 60 – Case control study</vt:lpstr>
      <vt:lpstr>Our radar is weak!</vt:lpstr>
      <vt:lpstr>Improving the radar</vt:lpstr>
      <vt:lpstr>Improving the radar continued</vt:lpstr>
      <vt:lpstr>Online risk calculator </vt:lpstr>
      <vt:lpstr>Australian Recommendations</vt:lpstr>
      <vt:lpstr>BC Cancer Agency  recommendations</vt:lpstr>
      <vt:lpstr>Slide 16</vt:lpstr>
      <vt:lpstr>Slide 17</vt:lpstr>
      <vt:lpstr>Slide 18</vt:lpstr>
      <vt:lpstr>Slide 19</vt:lpstr>
      <vt:lpstr>Maintenance of well being</vt:lpstr>
      <vt:lpstr>Progression of incurable Prostate Cancer </vt:lpstr>
      <vt:lpstr>Prostate Cancer</vt:lpstr>
      <vt:lpstr>Treatment Options</vt:lpstr>
      <vt:lpstr>CRPCa</vt:lpstr>
      <vt:lpstr>Slide 25</vt:lpstr>
      <vt:lpstr>The prostate endocrine pathway</vt:lpstr>
      <vt:lpstr>Slide 27</vt:lpstr>
      <vt:lpstr>Slide 28</vt:lpstr>
      <vt:lpstr>COU-AA-301 – final analysis</vt:lpstr>
      <vt:lpstr>Side effects of ADT </vt:lpstr>
      <vt:lpstr>Slide 31</vt:lpstr>
      <vt:lpstr>Osteoporosis and Bone Health</vt:lpstr>
      <vt:lpstr>Bisphosphonates</vt:lpstr>
      <vt:lpstr>Denosumab</vt:lpstr>
      <vt:lpstr>Slide 35</vt:lpstr>
      <vt:lpstr>Study Design</vt:lpstr>
      <vt:lpstr>Exercise and Resistance Training</vt:lpstr>
      <vt:lpstr>Diet </vt:lpstr>
      <vt:lpstr>Intermittent ADT in castrate sensitive patients</vt:lpstr>
      <vt:lpstr>Mojo Management</vt:lpstr>
      <vt:lpstr>Docetaxel – extract European Yew tree (Taxus baccata)</vt:lpstr>
      <vt:lpstr>Slide 42</vt:lpstr>
      <vt:lpstr>2nd line chemotherapy - TROPIC </vt:lpstr>
      <vt:lpstr>Progress in Prostate cancer</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  Sub-heading</dc:title>
  <dc:creator>Adinda Uneputty</dc:creator>
  <cp:lastModifiedBy>Matt</cp:lastModifiedBy>
  <cp:revision>61</cp:revision>
  <dcterms:created xsi:type="dcterms:W3CDTF">2012-04-23T02:04:31Z</dcterms:created>
  <dcterms:modified xsi:type="dcterms:W3CDTF">2013-06-26T00:50:59Z</dcterms:modified>
</cp:coreProperties>
</file>