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25" r:id="rId3"/>
  </p:sldMasterIdLst>
  <p:notesMasterIdLst>
    <p:notesMasterId r:id="rId29"/>
  </p:notesMasterIdLst>
  <p:handoutMasterIdLst>
    <p:handoutMasterId r:id="rId30"/>
  </p:handoutMasterIdLst>
  <p:sldIdLst>
    <p:sldId id="364" r:id="rId4"/>
    <p:sldId id="448" r:id="rId5"/>
    <p:sldId id="441" r:id="rId6"/>
    <p:sldId id="367" r:id="rId7"/>
    <p:sldId id="450" r:id="rId8"/>
    <p:sldId id="383" r:id="rId9"/>
    <p:sldId id="384" r:id="rId10"/>
    <p:sldId id="388" r:id="rId11"/>
    <p:sldId id="391" r:id="rId12"/>
    <p:sldId id="394" r:id="rId13"/>
    <p:sldId id="445" r:id="rId14"/>
    <p:sldId id="378" r:id="rId15"/>
    <p:sldId id="379" r:id="rId16"/>
    <p:sldId id="411" r:id="rId17"/>
    <p:sldId id="412" r:id="rId18"/>
    <p:sldId id="414" r:id="rId19"/>
    <p:sldId id="416" r:id="rId20"/>
    <p:sldId id="436" r:id="rId21"/>
    <p:sldId id="332" r:id="rId22"/>
    <p:sldId id="304" r:id="rId23"/>
    <p:sldId id="345" r:id="rId24"/>
    <p:sldId id="446" r:id="rId25"/>
    <p:sldId id="451" r:id="rId26"/>
    <p:sldId id="452" r:id="rId27"/>
    <p:sldId id="453" r:id="rId2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925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B" initials="CM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5613" autoAdjust="0"/>
  </p:normalViewPr>
  <p:slideViewPr>
    <p:cSldViewPr snapToGrid="0" showGuides="1">
      <p:cViewPr varScale="1">
        <p:scale>
          <a:sx n="73" d="100"/>
          <a:sy n="73" d="100"/>
        </p:scale>
        <p:origin x="-1386" y="-102"/>
      </p:cViewPr>
      <p:guideLst>
        <p:guide orient="horz" pos="4224"/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1st line cetuximab + FOLFIRI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1">
                  <c:v>2nd line therapy with oxaliplatin</c:v>
                </c:pt>
                <c:pt idx="2">
                  <c:v>Any 2nd line therapy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23.9</c:v>
                </c:pt>
                <c:pt idx="1">
                  <c:v>16.899999999999999</c:v>
                </c:pt>
                <c:pt idx="2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1st line bevacizumab + FOLFIRI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1">
                  <c:v>2nd line therapy with oxaliplatin</c:v>
                </c:pt>
                <c:pt idx="2">
                  <c:v>Any 2nd line therapy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16.100000000000001</c:v>
                </c:pt>
                <c:pt idx="1">
                  <c:v>13.2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overlap val="-25"/>
        <c:axId val="149582208"/>
        <c:axId val="149583744"/>
      </c:barChart>
      <c:catAx>
        <c:axId val="149582208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12700">
            <a:solidFill>
              <a:schemeClr val="bg1"/>
            </a:solidFill>
          </a:ln>
        </c:spPr>
        <c:crossAx val="149583744"/>
        <c:crosses val="autoZero"/>
        <c:auto val="1"/>
        <c:lblAlgn val="ctr"/>
        <c:lblOffset val="100"/>
      </c:catAx>
      <c:valAx>
        <c:axId val="14958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Median </a:t>
                </a:r>
                <a:r>
                  <a:rPr lang="en-GB" dirty="0" smtClean="0"/>
                  <a:t>duration (weeks)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53038605854459164"/>
              <c:y val="0.90518764673704055"/>
            </c:manualLayout>
          </c:layout>
        </c:title>
        <c:numFmt formatCode="General" sourceLinked="1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149582208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55505967173238069"/>
          <c:y val="0"/>
          <c:w val="0.4399245600391387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After progressing to metastatic (stage IV) before choice of 3rd line systemic anti-cancer therapy</c:v>
                </c:pt>
              </c:strCache>
            </c:strRef>
          </c:tx>
          <c:spPr>
            <a:solidFill>
              <a:srgbClr val="6994FF"/>
            </a:solidFill>
            <a:ln cmpd="sng">
              <a:noFill/>
            </a:ln>
          </c:spPr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progressing to metastatic (stage IV) before choice of 2nd line systemic anti-cancer therapy</c:v>
                </c:pt>
              </c:strCache>
            </c:strRef>
          </c:tx>
          <c:spPr>
            <a:solidFill>
              <a:srgbClr val="1D5EFF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progressing to metastatic (stage IV) before choice of 1st line systemic anti-cancer therapy</c:v>
                </c:pt>
              </c:strCache>
            </c:strRef>
          </c:tx>
          <c:spPr>
            <a:solidFill>
              <a:srgbClr val="003FDE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primary surgery</c:v>
                </c:pt>
              </c:strCache>
            </c:strRef>
          </c:tx>
          <c:spPr>
            <a:solidFill>
              <a:srgbClr val="0030A8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NET: After surgery + before 1st line</c:v>
                </c:pt>
              </c:strCache>
            </c:strRef>
          </c:tx>
          <c:spPr>
            <a:solidFill>
              <a:srgbClr val="001F6C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0.72000000000000064</c:v>
                </c:pt>
              </c:numCache>
            </c:numRef>
          </c:val>
        </c:ser>
        <c:gapWidth val="145"/>
        <c:overlap val="-79"/>
        <c:axId val="192920960"/>
        <c:axId val="192926848"/>
      </c:barChart>
      <c:catAx>
        <c:axId val="192920960"/>
        <c:scaling>
          <c:orientation val="minMax"/>
        </c:scaling>
        <c:delete val="1"/>
        <c:axPos val="l"/>
        <c:numFmt formatCode="General" sourceLinked="1"/>
        <c:tickLblPos val="none"/>
        <c:crossAx val="192926848"/>
        <c:crosses val="autoZero"/>
        <c:auto val="1"/>
        <c:lblAlgn val="ctr"/>
        <c:lblOffset val="100"/>
      </c:catAx>
      <c:valAx>
        <c:axId val="192926848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929209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5.3062440645773992E-2"/>
          <c:w val="0.51621481628746901"/>
          <c:h val="0.89933831908831896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55505967173238069"/>
          <c:y val="0"/>
          <c:w val="0.4399245600391387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After progressing to metastatic (stage IV) before choice of 3rd line systemic anti-cancer therapy</c:v>
                </c:pt>
              </c:strCache>
            </c:strRef>
          </c:tx>
          <c:spPr>
            <a:solidFill>
              <a:srgbClr val="6994FF"/>
            </a:solidFill>
            <a:ln cmpd="sng">
              <a:noFill/>
            </a:ln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in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progressing to metastatic (stage IV) before choice of 2nd line systemic anti-cancer therapy</c:v>
                </c:pt>
              </c:strCache>
            </c:strRef>
          </c:tx>
          <c:spPr>
            <a:solidFill>
              <a:srgbClr val="1D5EFF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0.42000000000000032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progressing to metastatic (stage IV) before choice of 1st line systemic anti-cancer therapy</c:v>
                </c:pt>
              </c:strCache>
            </c:strRef>
          </c:tx>
          <c:spPr>
            <a:solidFill>
              <a:srgbClr val="003FDE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0.3800000000000005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primary surgery</c:v>
                </c:pt>
              </c:strCache>
            </c:strRef>
          </c:tx>
          <c:spPr>
            <a:solidFill>
              <a:srgbClr val="0030A8"/>
            </a:solidFill>
          </c:spPr>
          <c:dLbls>
            <c:dLbl>
              <c:idx val="0"/>
              <c:layout>
                <c:manualLayout>
                  <c:x val="-9.9562524241945827E-3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NET: After surgery + before 1st line</c:v>
                </c:pt>
              </c:strCache>
            </c:strRef>
          </c:tx>
          <c:spPr>
            <a:solidFill>
              <a:srgbClr val="001F6C"/>
            </a:solidFill>
          </c:spPr>
          <c:dLbls>
            <c:txPr>
              <a:bodyPr/>
              <a:lstStyle/>
              <a:p>
                <a:pPr algn="ctr">
                  <a:defRPr lang="en-GB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0.48000000000000032</c:v>
                </c:pt>
              </c:numCache>
            </c:numRef>
          </c:val>
        </c:ser>
        <c:gapWidth val="145"/>
        <c:overlap val="-79"/>
        <c:axId val="119760384"/>
        <c:axId val="119761920"/>
      </c:barChart>
      <c:catAx>
        <c:axId val="119760384"/>
        <c:scaling>
          <c:orientation val="minMax"/>
        </c:scaling>
        <c:delete val="1"/>
        <c:axPos val="l"/>
        <c:numFmt formatCode="General" sourceLinked="1"/>
        <c:tickLblPos val="none"/>
        <c:crossAx val="119761920"/>
        <c:crosses val="autoZero"/>
        <c:auto val="1"/>
        <c:lblAlgn val="ctr"/>
        <c:lblOffset val="100"/>
      </c:catAx>
      <c:valAx>
        <c:axId val="119761920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197603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5.3062440645773992E-2"/>
          <c:w val="0.51621481628746901"/>
          <c:h val="0.89933831908831896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en-GB" dirty="0" smtClean="0"/>
              <a:t>v1.1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B1D39C6-58A7-4F7B-A1C0-35D80FF0572E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73E265E-A73D-4CDD-8D83-1ADEFC9D3D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29784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en-GB" dirty="0" smtClean="0"/>
              <a:t>v1.1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F67EFE1-16B5-4B97-B725-456F1431E694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98FEB65-7976-4845-91A8-AC70AC916F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6688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/>
              <a:t>Right patient:</a:t>
            </a:r>
          </a:p>
          <a:p>
            <a:pPr marL="177691" indent="-177691" defTabSz="94768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Each patient should be treated as an individual; </a:t>
            </a:r>
            <a:r>
              <a:rPr lang="en-GB" b="0" dirty="0" smtClean="0"/>
              <a:t>mCRC is not one single disease</a:t>
            </a:r>
            <a:endParaRPr lang="en-US" dirty="0">
              <a:solidFill>
                <a:schemeClr val="bg1"/>
              </a:solidFill>
            </a:endParaRPr>
          </a:p>
          <a:p>
            <a:pPr marL="177691" indent="-177691" defTabSz="94768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Biomarker testing should influence treatment decisions in mCRC by </a:t>
            </a:r>
            <a:r>
              <a:rPr lang="en-GB" dirty="0">
                <a:solidFill>
                  <a:schemeClr val="bg1"/>
                </a:solidFill>
              </a:rPr>
              <a:t>identifying patients who are most likely to benefit from a specific treatment</a:t>
            </a:r>
            <a:endParaRPr lang="en-GB" dirty="0"/>
          </a:p>
          <a:p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42EBF8-1A24-45D1-8251-F967B0120316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dirty="0" smtClean="0"/>
              <a:t>v1.1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EB65-7976-4845-91A8-AC70AC916F6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269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en-GB" b="0" dirty="0" smtClean="0"/>
              <a:t>PQ110 When was the KRAS test done on this patient?</a:t>
            </a:r>
          </a:p>
          <a:p>
            <a:pPr defTabSz="947684">
              <a:defRPr/>
            </a:pPr>
            <a:r>
              <a:rPr lang="en-GB" dirty="0" smtClean="0"/>
              <a:t>Base: mCRC 1</a:t>
            </a:r>
            <a:r>
              <a:rPr lang="en-GB" baseline="30000" dirty="0" smtClean="0"/>
              <a:t>st</a:t>
            </a:r>
            <a:r>
              <a:rPr lang="en-GB" dirty="0" smtClean="0"/>
              <a:t> line physicians (n=162)</a:t>
            </a:r>
          </a:p>
          <a:p>
            <a:pPr defTabSz="947684">
              <a:defRPr/>
            </a:pPr>
            <a:endParaRPr lang="en-GB" b="0" baseline="0" dirty="0" smtClean="0"/>
          </a:p>
          <a:p>
            <a:pPr defTabSz="947684">
              <a:defRPr/>
            </a:pPr>
            <a:r>
              <a:rPr lang="en-GB" dirty="0" smtClean="0"/>
              <a:t>PQ110 When was the NRAS test done on this patient?</a:t>
            </a:r>
            <a:r>
              <a:rPr lang="en-GB" b="0" dirty="0" smtClean="0"/>
              <a:t> </a:t>
            </a:r>
          </a:p>
          <a:p>
            <a:pPr defTabSz="947684">
              <a:defRPr/>
            </a:pPr>
            <a:r>
              <a:rPr lang="en-GB" dirty="0" smtClean="0"/>
              <a:t>Base: mCRC 1</a:t>
            </a:r>
            <a:r>
              <a:rPr lang="en-GB" baseline="30000" dirty="0" smtClean="0"/>
              <a:t>st</a:t>
            </a:r>
            <a:r>
              <a:rPr lang="en-GB" dirty="0" smtClean="0"/>
              <a:t> line physicians (n=50)</a:t>
            </a:r>
          </a:p>
          <a:p>
            <a:pPr defTabSz="947684"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EE354-5D75-4102-8E4E-D5407AC37BD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SI034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BAC8-738C-40CC-B391-1AEDD3DFE1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39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684" fontAlgn="base">
              <a:spcBef>
                <a:spcPct val="3000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127" charset="-128"/>
              <a:cs typeface="ＭＳ Ｐゴシック" pitchFamily="127" charset="-128"/>
            </a:endParaRPr>
          </a:p>
          <a:p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284C3-51E5-477A-8C14-2D704967868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v1.1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43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6D5795-70CD-481C-833E-9A9E2176660B}" type="slidenum">
              <a:rPr lang="en-GB">
                <a:solidFill>
                  <a:prstClr val="black"/>
                </a:solidFill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prstClr val="black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v1.1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13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3681" y="9723222"/>
            <a:ext cx="3075632" cy="5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80" tIns="49892" rIns="99780" bIns="49892" anchor="b"/>
          <a:lstStyle>
            <a:lvl1pPr defTabSz="8937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93763" eaLnBrk="0" hangingPunct="0"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93763" eaLnBrk="0" hangingPunct="0"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93763" eaLnBrk="0" hangingPunct="0"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93763" eaLnBrk="0" hangingPunct="0"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C8295CC-F8AF-F540-985D-FF53194F4EF4}" type="slidenum">
              <a:rPr lang="en-US" sz="1300" b="0">
                <a:solidFill>
                  <a:srgbClr val="000000"/>
                </a:solidFill>
                <a:latin typeface="Lucida Sans" charset="0"/>
                <a:cs typeface="ＭＳ Ｐゴシック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300" b="0" dirty="0">
              <a:solidFill>
                <a:srgbClr val="000000"/>
              </a:solidFill>
              <a:latin typeface="Lucida Sans" charset="0"/>
              <a:cs typeface="ＭＳ Ｐゴシック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045" y="4860785"/>
            <a:ext cx="5203223" cy="460757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780" tIns="49892" rIns="99780" bIns="49892"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280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6E5C-9BAB-43F8-ABB2-A8D36E4F353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5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6E5C-9BAB-43F8-ABB2-A8D36E4F353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1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EB65-7976-4845-91A8-AC70AC916F6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F364C1-C6C5-4CAB-AF95-64C0C96977CD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v1.1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278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Right time:</a:t>
            </a:r>
          </a:p>
          <a:p>
            <a:pPr marL="177691" indent="-177691" defTabSz="94768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45A96"/>
                </a:solidFill>
              </a:rPr>
              <a:t>Determining RAS status </a:t>
            </a:r>
            <a:r>
              <a:rPr lang="en-US" u="sng" dirty="0">
                <a:solidFill>
                  <a:srgbClr val="145A96"/>
                </a:solidFill>
              </a:rPr>
              <a:t>at diagnosis</a:t>
            </a:r>
            <a:r>
              <a:rPr lang="en-US" dirty="0">
                <a:solidFill>
                  <a:srgbClr val="145A96"/>
                </a:solidFill>
              </a:rPr>
              <a:t> is crucial to selecting the optimal 1st line treatment for individual patients with mCRC and planning the course of treatment</a:t>
            </a:r>
          </a:p>
          <a:p>
            <a:pPr marL="177691" indent="-177691" defTabSz="947684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Treatment is most effective in 1st line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1–9</a:t>
            </a:r>
          </a:p>
          <a:p>
            <a:pPr marL="769993" lvl="1" indent="-296151">
              <a:spcAft>
                <a:spcPts val="622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PFS and ORR decrease across the treatment continuum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1–9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151" indent="-296151">
              <a:spcAft>
                <a:spcPts val="622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proportion of patients receiving therapy diminishes with subsequent lines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10,11</a:t>
            </a:r>
          </a:p>
          <a:p>
            <a:pPr marL="769993" lvl="1" indent="-296151">
              <a:spcAft>
                <a:spcPts val="622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Only ~50% of patients receive 2nd line therapy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10,11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en-GB" b="0" dirty="0" smtClean="0"/>
              <a:t>Testing for RAS (and other future biomarker) status at</a:t>
            </a:r>
            <a:r>
              <a:rPr lang="en-GB" b="0" baseline="0" dirty="0" smtClean="0"/>
              <a:t> diagnosis gives patients the opportunity to receive the best treatment for them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EB65-7976-4845-91A8-AC70AC916F6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DB0006-4334-4398-8FDF-309BF708A05B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v1.1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448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Right choice:</a:t>
            </a:r>
          </a:p>
          <a:p>
            <a:pPr marL="177691" indent="-177691" defTabSz="947684"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rgbClr val="145A96"/>
                </a:solidFill>
              </a:rPr>
              <a:t>A wealth of data show</a:t>
            </a:r>
            <a:r>
              <a:rPr lang="en-US" b="0" baseline="0" dirty="0" smtClean="0">
                <a:solidFill>
                  <a:srgbClr val="145A96"/>
                </a:solidFill>
              </a:rPr>
              <a:t> that i</a:t>
            </a:r>
            <a:r>
              <a:rPr lang="en-US" b="0" dirty="0" smtClean="0">
                <a:solidFill>
                  <a:srgbClr val="145A96"/>
                </a:solidFill>
              </a:rPr>
              <a:t>mproving the selection of patients extends the OS benefit with anti-EGFR therapy + chemotherapy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en-GB" b="0" baseline="0" dirty="0" smtClean="0"/>
              <a:t>Data show treating patients with RAS wt mCRC with cetuximab + CT will give them the best chance of achieving the longest OS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EB65-7976-4845-91A8-AC70AC916F6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368F4F-700B-4617-8699-88BFC23CE3F8}" type="datetime1">
              <a:rPr lang="en-GB" smtClean="0"/>
              <a:pPr/>
              <a:t>14/08/2014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v1.1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95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114" y="1662188"/>
            <a:ext cx="8356600" cy="1470025"/>
          </a:xfrm>
        </p:spPr>
        <p:txBody>
          <a:bodyPr>
            <a:normAutofit/>
          </a:bodyPr>
          <a:lstStyle>
            <a:lvl1pPr algn="ctr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2114" y="3200397"/>
            <a:ext cx="8356599" cy="22699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114" y="5474202"/>
            <a:ext cx="8356600" cy="365125"/>
          </a:xfrm>
          <a:prstGeom prst="rect">
            <a:avLst/>
          </a:prstGeom>
        </p:spPr>
        <p:txBody>
          <a:bodyPr/>
          <a:lstStyle>
            <a:lvl1pPr algn="ctr">
              <a:defRPr sz="1500" i="1">
                <a:solidFill>
                  <a:schemeClr val="bg1"/>
                </a:solidFill>
              </a:defRPr>
            </a:lvl1pPr>
          </a:lstStyle>
          <a:p>
            <a:fld id="{2B271D2D-71C0-40EE-AB7A-3BA17A0F5355}" type="datetime2">
              <a:rPr lang="en-GB" smtClean="0">
                <a:solidFill>
                  <a:prstClr val="white"/>
                </a:solidFill>
              </a:rPr>
              <a:pPr/>
              <a:t>Thursday, 14 August 2014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platzhalter 12"/>
          <p:cNvSpPr txBox="1">
            <a:spLocks/>
          </p:cNvSpPr>
          <p:nvPr userDrawn="1"/>
        </p:nvSpPr>
        <p:spPr bwMode="auto">
          <a:xfrm>
            <a:off x="2574994" y="6453102"/>
            <a:ext cx="5746750" cy="378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defRPr lang="en-AU" sz="1000" baseline="0" smtClean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16" charset="2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"/>
                <a:ea typeface="+mn-ea"/>
                <a:cs typeface="+mn-cs"/>
              </a:rPr>
              <a:t>Company Confidential Information-Not for Further Distribution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131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680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91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2284414"/>
            <a:ext cx="2748214" cy="418782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76951" y="1941513"/>
            <a:ext cx="2851897" cy="342900"/>
          </a:xfrm>
        </p:spPr>
        <p:txBody>
          <a:bodyPr>
            <a:noAutofit/>
          </a:bodyPr>
          <a:lstStyle>
            <a:lvl1pPr marL="0" indent="0">
              <a:buNone/>
              <a:defRPr lang="en-GB" sz="15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938340"/>
            <a:ext cx="5599254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9475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4" y="1938340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07099" y="1926962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9570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76951" y="1941514"/>
            <a:ext cx="2884169" cy="282493"/>
          </a:xfrm>
        </p:spPr>
        <p:txBody>
          <a:bodyPr>
            <a:noAutofit/>
          </a:bodyPr>
          <a:lstStyle>
            <a:lvl1pPr marL="0" indent="0">
              <a:buNone/>
              <a:defRPr lang="en-GB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4pPr marL="10287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4" y="1938340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058209" y="2366965"/>
            <a:ext cx="2894723" cy="1768309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921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, Bodycopy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51" y="3723725"/>
            <a:ext cx="2850482" cy="234367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>
                <a:solidFill>
                  <a:schemeClr val="bg1"/>
                </a:solidFill>
              </a:defRPr>
            </a:lvl1pPr>
            <a:lvl2pPr marL="135731" indent="-135731">
              <a:spcBef>
                <a:spcPts val="900"/>
              </a:spcBef>
              <a:defRPr sz="900"/>
            </a:lvl2pPr>
            <a:lvl3pPr marL="203597" indent="-135731">
              <a:spcBef>
                <a:spcPts val="900"/>
              </a:spcBef>
              <a:defRPr sz="750"/>
            </a:lvl3pPr>
            <a:lvl4pPr marL="270272" indent="-134541">
              <a:spcBef>
                <a:spcPts val="900"/>
              </a:spcBef>
              <a:buSzPct val="70000"/>
              <a:buFont typeface="Wingdings" pitchFamily="2" charset="2"/>
              <a:buChar char="§"/>
              <a:defRPr sz="600"/>
            </a:lvl4pPr>
            <a:lvl5pPr marL="333375" indent="-129779">
              <a:spcBef>
                <a:spcPts val="900"/>
              </a:spcBef>
              <a:buSzPct val="70000"/>
              <a:buFont typeface="Wingdings" pitchFamily="2" charset="2"/>
              <a:buChar char="§"/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76951" y="1941513"/>
            <a:ext cx="2862263" cy="34290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92114" y="1938340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058209" y="2366965"/>
            <a:ext cx="2894723" cy="129063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20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20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05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71462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2" y="1940983"/>
            <a:ext cx="5262730" cy="4533900"/>
          </a:xfrm>
        </p:spPr>
        <p:txBody>
          <a:bodyPr/>
          <a:lstStyle>
            <a:lvl1pPr>
              <a:spcBef>
                <a:spcPts val="450"/>
              </a:spcBef>
              <a:defRPr sz="1500"/>
            </a:lvl1pPr>
            <a:lvl2pPr marL="135731" indent="-135731">
              <a:spcBef>
                <a:spcPts val="450"/>
              </a:spcBef>
              <a:defRPr sz="1350"/>
            </a:lvl2pPr>
            <a:lvl3pPr marL="203597" indent="-135731">
              <a:spcBef>
                <a:spcPts val="450"/>
              </a:spcBef>
              <a:defRPr sz="1200"/>
            </a:lvl3pPr>
            <a:lvl4pPr marL="270272" indent="-134541">
              <a:spcBef>
                <a:spcPts val="450"/>
              </a:spcBef>
              <a:buSzPct val="70000"/>
              <a:buFont typeface="Wingdings" pitchFamily="2" charset="2"/>
              <a:buChar char="§"/>
              <a:defRPr sz="1200"/>
            </a:lvl4pPr>
            <a:lvl5pPr marL="333375" indent="-129779">
              <a:spcBef>
                <a:spcPts val="450"/>
              </a:spcBef>
              <a:buSzPct val="70000"/>
              <a:buFont typeface="Wingdings" pitchFamily="2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3" y="1940983"/>
            <a:ext cx="2748214" cy="4533900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 sz="135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955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20D271-A304-48F4-A46C-0016C4A1E21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54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0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4013" y="6477000"/>
            <a:ext cx="28956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486276" y="6475415"/>
            <a:ext cx="428307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28791921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887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412875"/>
            <a:ext cx="8356600" cy="5043488"/>
          </a:xfrm>
        </p:spPr>
        <p:txBody>
          <a:bodyPr/>
          <a:lstStyle>
            <a:lvl1pPr marL="201216" indent="-201216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●"/>
              <a:defRPr sz="150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defRPr sz="1350"/>
            </a:lvl2pPr>
            <a:lvl3pPr marL="472679" indent="-202406">
              <a:spcBef>
                <a:spcPts val="900"/>
              </a:spcBef>
              <a:def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540000" indent="-202406">
              <a:spcBef>
                <a:spcPts val="9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050"/>
            </a:lvl4pPr>
            <a:lvl5pPr marL="472679" indent="-202406">
              <a:spcBef>
                <a:spcPts val="9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175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900"/>
              </a:spcBef>
              <a:buClr>
                <a:schemeClr val="accent3"/>
              </a:buClr>
              <a:buFont typeface="Arial" pitchFamily="34" charset="0"/>
              <a:buNone/>
              <a:defRPr sz="135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472679" indent="-202406">
              <a:spcBef>
                <a:spcPts val="900"/>
              </a:spcBef>
              <a:buClr>
                <a:schemeClr val="bg1"/>
              </a:buClr>
              <a:buFont typeface="Wingdings" pitchFamily="2" charset="2"/>
              <a:buChar char="Ø"/>
              <a:defRPr sz="1200">
                <a:solidFill>
                  <a:schemeClr val="bg1"/>
                </a:solidFill>
              </a:defRPr>
            </a:lvl3pPr>
            <a:lvl4pPr marL="135731" indent="0">
              <a:spcBef>
                <a:spcPts val="900"/>
              </a:spcBef>
              <a:buSzPct val="70000"/>
              <a:buFont typeface="Wingdings" pitchFamily="2" charset="2"/>
              <a:buNone/>
              <a:tabLst/>
              <a:defRPr sz="600"/>
            </a:lvl4pPr>
            <a:lvl5pPr marL="203597" indent="0">
              <a:spcBef>
                <a:spcPts val="900"/>
              </a:spcBef>
              <a:buSzPct val="70000"/>
              <a:buFont typeface="Wingdings" pitchFamily="2" charset="2"/>
              <a:buNone/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platzhalter 12"/>
          <p:cNvSpPr txBox="1">
            <a:spLocks/>
          </p:cNvSpPr>
          <p:nvPr userDrawn="1"/>
        </p:nvSpPr>
        <p:spPr bwMode="auto">
          <a:xfrm>
            <a:off x="2574994" y="6453102"/>
            <a:ext cx="5746750" cy="378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defRPr lang="en-AU" sz="1000" baseline="0" smtClean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16" charset="2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"/>
                <a:ea typeface="+mn-ea"/>
                <a:cs typeface="+mn-cs"/>
              </a:rPr>
              <a:t>Company Confidential Information-Not for Further Distribution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47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4334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412875"/>
            <a:ext cx="8356600" cy="5043488"/>
          </a:xfrm>
        </p:spPr>
        <p:txBody>
          <a:bodyPr/>
          <a:lstStyle>
            <a:lvl1pPr marL="201216" indent="-201216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●"/>
              <a:defRPr sz="150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defRPr sz="1350"/>
            </a:lvl2pPr>
            <a:lvl3pPr marL="472679" indent="-202406">
              <a:spcBef>
                <a:spcPts val="900"/>
              </a:spcBef>
              <a:def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540000" indent="-202406">
              <a:spcBef>
                <a:spcPts val="9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050"/>
            </a:lvl4pPr>
            <a:lvl5pPr marL="472679" indent="-202406">
              <a:spcBef>
                <a:spcPts val="9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3125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276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412875"/>
            <a:ext cx="8356600" cy="5043488"/>
          </a:xfrm>
        </p:spPr>
        <p:txBody>
          <a:bodyPr/>
          <a:lstStyle>
            <a:lvl1pPr marL="201216" indent="-201216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●"/>
              <a:defRPr sz="150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defRPr sz="1350"/>
            </a:lvl2pPr>
            <a:lvl3pPr marL="472679" indent="-202406">
              <a:spcBef>
                <a:spcPts val="900"/>
              </a:spcBef>
              <a:def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540000" indent="-202406">
              <a:spcBef>
                <a:spcPts val="9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050"/>
            </a:lvl4pPr>
            <a:lvl5pPr marL="472679" indent="-202406">
              <a:spcBef>
                <a:spcPts val="9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053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2461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2" y="6477000"/>
            <a:ext cx="3671713" cy="288032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39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5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5729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495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is where all footnotes and references go.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95513" cy="365125"/>
          </a:xfrm>
          <a:prstGeom prst="rect">
            <a:avLst/>
          </a:prstGeom>
        </p:spPr>
        <p:txBody>
          <a:bodyPr/>
          <a:lstStyle/>
          <a:p>
            <a:fld id="{D10525A3-7FCB-4FFF-AA62-8714E16C2415}" type="slidenum">
              <a:rPr lang="en-GB">
                <a:solidFill>
                  <a:srgbClr val="145A96"/>
                </a:solidFill>
              </a:rPr>
              <a:pPr/>
              <a:t>‹#›</a:t>
            </a:fld>
            <a:endParaRPr lang="en-GB" dirty="0">
              <a:solidFill>
                <a:srgbClr val="145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06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5729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55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1216" indent="-201216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●"/>
              <a:defRPr sz="135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 marL="472679" indent="-202406">
              <a:spcBef>
                <a:spcPts val="900"/>
              </a:spcBef>
              <a:buClr>
                <a:schemeClr val="bg1"/>
              </a:buClr>
              <a:buFont typeface="Wingdings" pitchFamily="2" charset="2"/>
              <a:buChar char="§"/>
              <a:defRPr sz="1200"/>
            </a:lvl3pPr>
            <a:lvl4pPr marL="270272" indent="-134541">
              <a:spcBef>
                <a:spcPts val="900"/>
              </a:spcBef>
              <a:buSzPct val="70000"/>
              <a:buFont typeface="Wingdings" pitchFamily="2" charset="2"/>
              <a:buChar char="§"/>
              <a:tabLst/>
              <a:defRPr sz="600"/>
            </a:lvl4pPr>
            <a:lvl5pPr marL="333375" indent="-129779">
              <a:spcBef>
                <a:spcPts val="900"/>
              </a:spcBef>
              <a:buSzPct val="70000"/>
              <a:buFont typeface="Wingdings" pitchFamily="2" charset="2"/>
              <a:buChar char="§"/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6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2284413"/>
            <a:ext cx="5246687" cy="4189412"/>
          </a:xfrm>
        </p:spPr>
        <p:txBody>
          <a:bodyPr/>
          <a:lstStyle>
            <a:lvl1pPr>
              <a:buClr>
                <a:schemeClr val="bg1"/>
              </a:buClr>
              <a:defRPr sz="180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80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2284413"/>
            <a:ext cx="2748214" cy="41878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is where all footnotes and references go.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95513" cy="365125"/>
          </a:xfrm>
          <a:prstGeom prst="rect">
            <a:avLst/>
          </a:prstGeom>
        </p:spPr>
        <p:txBody>
          <a:bodyPr/>
          <a:lstStyle/>
          <a:p>
            <a:fld id="{D10525A3-7FCB-4FFF-AA62-8714E16C2415}" type="slidenum">
              <a:rPr lang="en-GB">
                <a:solidFill>
                  <a:srgbClr val="145A96"/>
                </a:solidFill>
              </a:rPr>
              <a:pPr/>
              <a:t>‹#›</a:t>
            </a:fld>
            <a:endParaRPr lang="en-GB" dirty="0">
              <a:solidFill>
                <a:srgbClr val="145A9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113" y="1881187"/>
            <a:ext cx="5246687" cy="4032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266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E9B11B-1D39-4B02-8B09-7907E45525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1938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5729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7475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113" y="1662186"/>
            <a:ext cx="8356600" cy="147002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r-FR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13" y="3200395"/>
            <a:ext cx="8356599" cy="22699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113" y="5473700"/>
            <a:ext cx="8356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i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E3395-1FC9-4830-B950-3C637D13F50D}" type="datetime2">
              <a:rPr lang="en-GB">
                <a:solidFill>
                  <a:prstClr val="white"/>
                </a:solidFill>
              </a:rPr>
              <a:pPr>
                <a:defRPr/>
              </a:pPr>
              <a:t>Thursday, 14 August 2014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platzhalter 12"/>
          <p:cNvSpPr txBox="1">
            <a:spLocks/>
          </p:cNvSpPr>
          <p:nvPr userDrawn="1"/>
        </p:nvSpPr>
        <p:spPr bwMode="auto">
          <a:xfrm>
            <a:off x="2574994" y="6453102"/>
            <a:ext cx="5746750" cy="378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defRPr lang="en-AU" sz="1000" baseline="0" smtClean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16" charset="2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"/>
                <a:ea typeface="+mn-ea"/>
                <a:cs typeface="+mn-cs"/>
              </a:rPr>
              <a:t>Company Confidential Information-Not for Further Distribution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324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12875"/>
            <a:ext cx="8356600" cy="5043488"/>
          </a:xfr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defRPr sz="1800"/>
            </a:lvl2pPr>
            <a:lvl3pPr marL="630238" indent="-269875">
              <a:spcBef>
                <a:spcPts val="1200"/>
              </a:spcBef>
              <a:defRPr lang="en-GB" sz="16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720000" indent="-269875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400"/>
            </a:lvl4pPr>
            <a:lvl5pPr marL="630238" indent="-269875">
              <a:spcBef>
                <a:spcPts val="12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916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844824"/>
            <a:ext cx="8356600" cy="4568205"/>
          </a:xfrm>
        </p:spPr>
        <p:txBody>
          <a:bodyPr/>
          <a:lstStyle>
            <a:lvl1pPr marL="285750" indent="-285750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61963" indent="-285750">
              <a:spcBef>
                <a:spcPts val="1200"/>
              </a:spcBef>
              <a:buFont typeface="Arial" pitchFamily="34" charset="0"/>
              <a:buChar char="●"/>
              <a:defRPr sz="1800">
                <a:solidFill>
                  <a:schemeClr val="bg1"/>
                </a:solidFill>
              </a:defRPr>
            </a:lvl2pPr>
            <a:lvl3pPr marL="646113" marR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34" charset="0"/>
              <a:buChar char="●"/>
              <a:tabLst/>
              <a:defRPr sz="1600">
                <a:solidFill>
                  <a:schemeClr val="bg1"/>
                </a:solidFill>
              </a:defRPr>
            </a:lvl3pPr>
            <a:lvl4pPr marL="360363" indent="-179388">
              <a:spcBef>
                <a:spcPts val="1200"/>
              </a:spcBef>
              <a:buSzPct val="70000"/>
              <a:buFont typeface="Wingdings" pitchFamily="2" charset="2"/>
              <a:buChar char="§"/>
              <a:tabLst/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  <a:lvl5pPr marL="444500" indent="-173038">
              <a:spcBef>
                <a:spcPts val="1200"/>
              </a:spcBef>
              <a:buSzPct val="70000"/>
              <a:buFont typeface="Wingdings" pitchFamily="2" charset="2"/>
              <a:buChar char="§"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20000" marR="0" lvl="3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412875"/>
            <a:ext cx="8362950" cy="4319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288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10113" y="1445937"/>
            <a:ext cx="4157662" cy="4700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412876"/>
            <a:ext cx="4035425" cy="501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630238" marR="0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tabLst/>
              <a:defRPr sz="1600"/>
            </a:lvl3pPr>
            <a:lvl4pPr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20000" marR="0" lvl="3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473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5729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67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188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844825"/>
            <a:ext cx="5246687" cy="46085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630238" marR="0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tabLst/>
              <a:defRPr sz="1600"/>
            </a:lvl3pPr>
            <a:lvl4pPr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20000" marR="0" lvl="3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1412875"/>
            <a:ext cx="2748214" cy="4752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113" y="1412776"/>
            <a:ext cx="5246687" cy="4395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007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236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2284413"/>
            <a:ext cx="8356600" cy="4128616"/>
          </a:xfrm>
        </p:spPr>
        <p:txBody>
          <a:bodyPr/>
          <a:lstStyle>
            <a:lvl1pPr marL="0" indent="0">
              <a:spcBef>
                <a:spcPts val="900"/>
              </a:spcBef>
              <a:buClr>
                <a:schemeClr val="accent3"/>
              </a:buClr>
              <a:buFont typeface="Arial" pitchFamily="34" charset="0"/>
              <a:buNone/>
              <a:defRPr sz="135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472679" indent="-202406">
              <a:spcBef>
                <a:spcPts val="900"/>
              </a:spcBef>
              <a:buClr>
                <a:schemeClr val="bg1"/>
              </a:buClr>
              <a:buFont typeface="Wingdings" pitchFamily="2" charset="2"/>
              <a:buChar char="Ø"/>
              <a:defRPr sz="1200">
                <a:solidFill>
                  <a:schemeClr val="bg1"/>
                </a:solidFill>
              </a:defRPr>
            </a:lvl3pPr>
            <a:lvl4pPr marL="270272" indent="-134541">
              <a:spcBef>
                <a:spcPts val="900"/>
              </a:spcBef>
              <a:buSzPct val="70000"/>
              <a:buFont typeface="Wingdings" pitchFamily="2" charset="2"/>
              <a:buChar char="§"/>
              <a:tabLst/>
              <a:defRPr sz="600">
                <a:solidFill>
                  <a:schemeClr val="bg1"/>
                </a:solidFill>
              </a:defRPr>
            </a:lvl4pPr>
            <a:lvl5pPr marL="333375" indent="-129779">
              <a:spcBef>
                <a:spcPts val="900"/>
              </a:spcBef>
              <a:buSzPct val="70000"/>
              <a:buFont typeface="Wingdings" pitchFamily="2" charset="2"/>
              <a:buChar char="§"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881187"/>
            <a:ext cx="8362950" cy="403226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630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412875"/>
            <a:ext cx="4041775" cy="4995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630238" marR="0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tabLst/>
              <a:defRPr sz="1600"/>
            </a:lvl3pPr>
            <a:lvl4pPr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20000" marR="0" lvl="3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45050"/>
            <a:ext cx="4169192" cy="4720254"/>
          </a:xfrm>
        </p:spPr>
        <p:txBody>
          <a:bodyPr/>
          <a:lstStyle>
            <a:lvl1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269875">
              <a:buClr>
                <a:schemeClr val="accent3"/>
              </a:buClr>
              <a:buFont typeface="Arial" pitchFamily="34" charset="0"/>
              <a:buChar char="●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0238" indent="-269875">
              <a:buClr>
                <a:schemeClr val="accent3"/>
              </a:buClr>
              <a:buFont typeface="Arial" pitchFamily="34" charset="0"/>
              <a:buChar char="●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09575" indent="-228600">
              <a:buClr>
                <a:schemeClr val="accent3"/>
              </a:buClr>
              <a:buFont typeface="Arial" pitchFamily="34" charset="0"/>
              <a:buChar char="●"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0062" indent="-228600">
              <a:buClr>
                <a:schemeClr val="accent3"/>
              </a:buClr>
              <a:buFont typeface="Arial" pitchFamily="34" charset="0"/>
              <a:buChar char="●"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560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92113" y="2351088"/>
            <a:ext cx="5102225" cy="3386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76950" y="2284413"/>
            <a:ext cx="2863850" cy="3545946"/>
          </a:xfrm>
        </p:spPr>
        <p:txBody>
          <a:bodyPr/>
          <a:lstStyle>
            <a:lvl1pPr marL="268288" indent="-268288">
              <a:buFont typeface="Arial" pitchFamily="34" charset="0"/>
              <a:buChar char="●"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2113" y="1881188"/>
            <a:ext cx="5102225" cy="4032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92113" y="2284413"/>
            <a:ext cx="5102225" cy="354965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3662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Bodycopy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2113" y="2351088"/>
            <a:ext cx="5102225" cy="3386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76950" y="2284413"/>
            <a:ext cx="2852738" cy="1347258"/>
          </a:xfrm>
        </p:spPr>
        <p:txBody>
          <a:bodyPr/>
          <a:lstStyle>
            <a:lvl1pPr marL="268288" indent="-268288">
              <a:buFont typeface="Arial" pitchFamily="34" charset="0"/>
              <a:buChar char="●"/>
              <a:defRPr sz="20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50" y="3823618"/>
            <a:ext cx="2850482" cy="234367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180975" indent="-180975">
              <a:spcBef>
                <a:spcPts val="1200"/>
              </a:spcBef>
              <a:defRPr sz="1200"/>
            </a:lvl2pPr>
            <a:lvl3pPr marL="271463" indent="-180975">
              <a:spcBef>
                <a:spcPts val="1200"/>
              </a:spcBef>
              <a:defRPr sz="1000"/>
            </a:lvl3pPr>
            <a:lvl4pPr marL="360363" indent="-179388">
              <a:spcBef>
                <a:spcPts val="1200"/>
              </a:spcBef>
              <a:buSzPct val="70000"/>
              <a:buFont typeface="Wingdings" pitchFamily="2" charset="2"/>
              <a:buChar char="§"/>
              <a:defRPr sz="800"/>
            </a:lvl4pPr>
            <a:lvl5pPr marL="444500" indent="-173038">
              <a:spcBef>
                <a:spcPts val="1200"/>
              </a:spcBef>
              <a:buSzPct val="70000"/>
              <a:buFont typeface="Wingdings" pitchFamily="2" charset="2"/>
              <a:buChar char="§"/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92113" y="1881188"/>
            <a:ext cx="5102225" cy="4032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92113" y="2284413"/>
            <a:ext cx="5102225" cy="36591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3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00196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6182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412876"/>
            <a:ext cx="5246687" cy="50404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630238" marR="0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tabLst/>
              <a:defRPr sz="1600"/>
            </a:lvl3pPr>
            <a:lvl4pPr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20000" marR="0" lvl="3" indent="-269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1761455"/>
            <a:ext cx="2748214" cy="41878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76950" y="1412776"/>
            <a:ext cx="2851897" cy="342900"/>
          </a:xfrm>
        </p:spPr>
        <p:txBody>
          <a:bodyPr>
            <a:noAutofit/>
          </a:bodyPr>
          <a:lstStyle>
            <a:lvl1pPr marL="0" indent="0">
              <a:buNone/>
              <a:defRPr lang="en-GB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9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76950" y="1412776"/>
            <a:ext cx="2884169" cy="282493"/>
          </a:xfrm>
        </p:spPr>
        <p:txBody>
          <a:bodyPr>
            <a:noAutofit/>
          </a:bodyPr>
          <a:lstStyle>
            <a:lvl1pPr marL="0" indent="0">
              <a:buNone/>
              <a:defRPr lang="en-GB" sz="2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73775" y="1700808"/>
            <a:ext cx="2867025" cy="35459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3" y="1412876"/>
            <a:ext cx="5122862" cy="4758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517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, Bodycopy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76950" y="2284413"/>
            <a:ext cx="2852738" cy="13472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50" y="3723725"/>
            <a:ext cx="2850482" cy="234367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180975" indent="-180975">
              <a:spcBef>
                <a:spcPts val="1200"/>
              </a:spcBef>
              <a:defRPr sz="1200"/>
            </a:lvl2pPr>
            <a:lvl3pPr marL="271463" indent="-180975">
              <a:spcBef>
                <a:spcPts val="1200"/>
              </a:spcBef>
              <a:defRPr sz="1000"/>
            </a:lvl3pPr>
            <a:lvl4pPr marL="360363" indent="-179388">
              <a:spcBef>
                <a:spcPts val="1200"/>
              </a:spcBef>
              <a:buSzPct val="70000"/>
              <a:buFont typeface="Wingdings" pitchFamily="2" charset="2"/>
              <a:buChar char="§"/>
              <a:defRPr sz="800"/>
            </a:lvl4pPr>
            <a:lvl5pPr marL="444500" indent="-173038">
              <a:spcBef>
                <a:spcPts val="1200"/>
              </a:spcBef>
              <a:buSzPct val="70000"/>
              <a:buFont typeface="Wingdings" pitchFamily="2" charset="2"/>
              <a:buChar char="§"/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76950" y="1941513"/>
            <a:ext cx="2862263" cy="3429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92113" y="1941512"/>
            <a:ext cx="4665600" cy="3682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293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2" y="1412875"/>
            <a:ext cx="5262730" cy="5062008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 marL="180975" indent="-180975">
              <a:spcBef>
                <a:spcPts val="600"/>
              </a:spcBef>
              <a:defRPr sz="1800"/>
            </a:lvl2pPr>
            <a:lvl3pPr marL="271463" indent="-180975">
              <a:spcBef>
                <a:spcPts val="600"/>
              </a:spcBef>
              <a:defRPr sz="1600"/>
            </a:lvl3pPr>
            <a:lvl4pPr marL="360363" indent="-179388">
              <a:spcBef>
                <a:spcPts val="600"/>
              </a:spcBef>
              <a:buSzPct val="70000"/>
              <a:buFont typeface="Wingdings" pitchFamily="2" charset="2"/>
              <a:buChar char="§"/>
              <a:defRPr sz="1600"/>
            </a:lvl4pPr>
            <a:lvl5pPr marL="444500" indent="-173038">
              <a:spcBef>
                <a:spcPts val="600"/>
              </a:spcBef>
              <a:buSzPct val="70000"/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3" y="1412875"/>
            <a:ext cx="2748214" cy="506200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6424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864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12875"/>
            <a:ext cx="8356600" cy="5043488"/>
          </a:xfr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defRPr sz="1800"/>
            </a:lvl2pPr>
            <a:lvl3pPr marL="630238" indent="-269875">
              <a:spcBef>
                <a:spcPts val="1200"/>
              </a:spcBef>
              <a:defRPr lang="en-GB" sz="16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720000" indent="-269875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400"/>
            </a:lvl4pPr>
            <a:lvl5pPr marL="630238" indent="-269875">
              <a:spcBef>
                <a:spcPts val="12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1" y="6477000"/>
            <a:ext cx="3671713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0419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525344"/>
            <a:ext cx="3887862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425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8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102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4" y="2284413"/>
            <a:ext cx="5246687" cy="4189412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2284413"/>
            <a:ext cx="2748214" cy="418782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114" y="1881188"/>
            <a:ext cx="5246687" cy="40322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4175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8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98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8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750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12875"/>
            <a:ext cx="8356600" cy="5043488"/>
          </a:xfr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defRPr sz="1800"/>
            </a:lvl2pPr>
            <a:lvl3pPr marL="630238" indent="-269875">
              <a:spcBef>
                <a:spcPts val="1200"/>
              </a:spcBef>
              <a:defRPr lang="en-GB" sz="16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720000" indent="-269875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400"/>
            </a:lvl4pPr>
            <a:lvl5pPr marL="630238" indent="-269875">
              <a:spcBef>
                <a:spcPts val="12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671713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57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477000"/>
            <a:ext cx="2854076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671713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285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1" y="6477000"/>
            <a:ext cx="3671713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05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12875"/>
            <a:ext cx="8356600" cy="5043488"/>
          </a:xfr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defRPr sz="1800"/>
            </a:lvl2pPr>
            <a:lvl3pPr marL="630238" indent="-269875">
              <a:spcBef>
                <a:spcPts val="1200"/>
              </a:spcBef>
              <a:defRPr lang="en-GB" sz="16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720000" indent="-269875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400"/>
            </a:lvl4pPr>
            <a:lvl5pPr marL="630238" indent="-269875">
              <a:spcBef>
                <a:spcPts val="12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76751" y="6477000"/>
            <a:ext cx="3671713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500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t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Clr>
                <a:schemeClr val="accent3"/>
              </a:buClr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630238" indent="-269875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Ø"/>
              <a:defRPr sz="1600">
                <a:solidFill>
                  <a:schemeClr val="bg1"/>
                </a:solidFill>
              </a:defRPr>
            </a:lvl3pPr>
            <a:lvl4pPr marL="180975" indent="0">
              <a:spcBef>
                <a:spcPts val="1200"/>
              </a:spcBef>
              <a:buSzPct val="70000"/>
              <a:buFont typeface="Wingdings" pitchFamily="2" charset="2"/>
              <a:buNone/>
              <a:tabLst/>
              <a:defRPr sz="800"/>
            </a:lvl4pPr>
            <a:lvl5pPr marL="271462" indent="0">
              <a:spcBef>
                <a:spcPts val="1200"/>
              </a:spcBef>
              <a:buSzPct val="70000"/>
              <a:buFont typeface="Wingdings" pitchFamily="2" charset="2"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57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1" y="6477000"/>
            <a:ext cx="3815729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239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3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ostics Mast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61350" y="6621463"/>
            <a:ext cx="487363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B04719-1BC1-A940-90D0-321AB371F8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0685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10114" y="1938338"/>
            <a:ext cx="4157662" cy="4208462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4" y="1938340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44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114" y="1938340"/>
            <a:ext cx="4035425" cy="4491037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07097" y="1926966"/>
            <a:ext cx="4027470" cy="4255471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47182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2114" y="2351314"/>
            <a:ext cx="5102225" cy="33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2114" y="1881188"/>
            <a:ext cx="5102225" cy="40322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92114" y="2284413"/>
            <a:ext cx="5102225" cy="3549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58226" y="2309102"/>
            <a:ext cx="2908353" cy="3532140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50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Bodycopy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2114" y="2351314"/>
            <a:ext cx="5102225" cy="33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51" y="3823618"/>
            <a:ext cx="2850482" cy="234367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>
                <a:solidFill>
                  <a:schemeClr val="bg1"/>
                </a:solidFill>
              </a:defRPr>
            </a:lvl1pPr>
            <a:lvl2pPr marL="135731" indent="-135731">
              <a:spcBef>
                <a:spcPts val="900"/>
              </a:spcBef>
              <a:defRPr sz="900"/>
            </a:lvl2pPr>
            <a:lvl3pPr marL="203597" indent="-135731">
              <a:spcBef>
                <a:spcPts val="900"/>
              </a:spcBef>
              <a:defRPr sz="750"/>
            </a:lvl3pPr>
            <a:lvl4pPr marL="270272" indent="-134541">
              <a:spcBef>
                <a:spcPts val="900"/>
              </a:spcBef>
              <a:buSzPct val="70000"/>
              <a:buFont typeface="Wingdings" pitchFamily="2" charset="2"/>
              <a:buChar char="§"/>
              <a:defRPr sz="600"/>
            </a:lvl4pPr>
            <a:lvl5pPr marL="333375" indent="-129779">
              <a:spcBef>
                <a:spcPts val="900"/>
              </a:spcBef>
              <a:buSzPct val="70000"/>
              <a:buFont typeface="Wingdings" pitchFamily="2" charset="2"/>
              <a:buChar char="§"/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92114" y="1881188"/>
            <a:ext cx="5102225" cy="40322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92114" y="2284415"/>
            <a:ext cx="5102225" cy="3659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58226" y="2309102"/>
            <a:ext cx="2908353" cy="1457682"/>
          </a:xfrm>
        </p:spPr>
        <p:txBody>
          <a:bodyPr/>
          <a:lstStyle>
            <a:lvl1pPr>
              <a:buClr>
                <a:schemeClr val="bg1"/>
              </a:buClr>
              <a:defRPr sz="1350"/>
            </a:lvl1pPr>
            <a:lvl2pPr>
              <a:buClr>
                <a:schemeClr val="bg1"/>
              </a:buClr>
              <a:buFont typeface="Wingdings" pitchFamily="2" charset="2"/>
              <a:buChar char="Ø"/>
              <a:defRPr sz="1350"/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4579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114" y="-1"/>
            <a:ext cx="8356600" cy="112606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14" y="1940985"/>
            <a:ext cx="8356600" cy="45159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13" y="6451602"/>
            <a:ext cx="5609544" cy="2219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This is where all footnotes and references go.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492877"/>
            <a:ext cx="219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D10525A3-7FCB-4FFF-AA62-8714E16C241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platzhalter 12"/>
          <p:cNvSpPr txBox="1">
            <a:spLocks/>
          </p:cNvSpPr>
          <p:nvPr userDrawn="1"/>
        </p:nvSpPr>
        <p:spPr bwMode="auto">
          <a:xfrm>
            <a:off x="2574994" y="6453102"/>
            <a:ext cx="5746750" cy="378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defRPr lang="en-AU" sz="1000" baseline="0" smtClean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16" charset="2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"/>
                <a:ea typeface="+mn-ea"/>
                <a:cs typeface="+mn-cs"/>
              </a:rPr>
              <a:t>Company Confidential Information-Not for Further Distribution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5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15" r:id="rId26"/>
    <p:sldLayoutId id="2147483724" r:id="rId2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1216" indent="-201216" algn="l" defTabSz="685800" rtl="0" eaLnBrk="1" latinLnBrk="0" hangingPunct="1">
        <a:spcBef>
          <a:spcPts val="900"/>
        </a:spcBef>
        <a:buClr>
          <a:schemeClr val="accent3"/>
        </a:buClr>
        <a:buFont typeface="Arial" pitchFamily="34" charset="0"/>
        <a:buChar char="●"/>
        <a:defRPr sz="1350" kern="1200">
          <a:solidFill>
            <a:schemeClr val="bg1"/>
          </a:solidFill>
          <a:latin typeface="+mn-lt"/>
          <a:ea typeface="+mn-ea"/>
          <a:cs typeface="+mn-cs"/>
        </a:defRPr>
      </a:lvl1pPr>
      <a:lvl2pPr marL="334566" indent="-202406" algn="l" defTabSz="685800" rtl="0" eaLnBrk="1" latinLnBrk="0" hangingPunct="1">
        <a:spcBef>
          <a:spcPts val="900"/>
        </a:spcBef>
        <a:buClr>
          <a:schemeClr val="accent3"/>
        </a:buClr>
        <a:buFont typeface="Arial" pitchFamily="34" charset="0"/>
        <a:buChar char="●"/>
        <a:tabLst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472679" indent="-202406" algn="l" defTabSz="685800" rtl="0" eaLnBrk="1" latinLnBrk="0" hangingPunct="1">
        <a:spcBef>
          <a:spcPts val="900"/>
        </a:spcBef>
        <a:buClr>
          <a:schemeClr val="accent3"/>
        </a:buClr>
        <a:buSzPct val="100000"/>
        <a:buFont typeface="Arial" pitchFamily="34" charset="0"/>
        <a:buChar char="●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788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788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2113" y="0"/>
            <a:ext cx="8356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2113" y="1387736"/>
            <a:ext cx="8356600" cy="50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13" y="6451600"/>
            <a:ext cx="5610225" cy="222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This is where all footnotes and references go.</a:t>
            </a:r>
          </a:p>
        </p:txBody>
      </p:sp>
    </p:spTree>
    <p:extLst>
      <p:ext uri="{BB962C8B-B14F-4D97-AF65-F5344CB8AC3E}">
        <p14:creationId xmlns:p14="http://schemas.microsoft.com/office/powerpoint/2010/main" xmlns="" val="7935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51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268288" indent="-268288" algn="l" rtl="0" fontAlgn="base">
        <a:spcBef>
          <a:spcPts val="1200"/>
        </a:spcBef>
        <a:spcAft>
          <a:spcPct val="0"/>
        </a:spcAft>
        <a:buClr>
          <a:srgbClr val="E69A30"/>
        </a:buClr>
        <a:buFont typeface="Arial" pitchFamily="127" charset="0"/>
        <a:buChar char="●"/>
        <a:defRPr sz="2000" kern="1200">
          <a:solidFill>
            <a:schemeClr val="bg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446088" indent="-269875" algn="l" rtl="0" fontAlgn="base">
        <a:spcBef>
          <a:spcPts val="1200"/>
        </a:spcBef>
        <a:spcAft>
          <a:spcPct val="0"/>
        </a:spcAft>
        <a:buClr>
          <a:srgbClr val="E69A30"/>
        </a:buClr>
        <a:buFont typeface="Arial" pitchFamily="127" charset="0"/>
        <a:buChar char="●"/>
        <a:defRPr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2pPr>
      <a:lvl3pPr marL="630238" indent="-269875" algn="l" rtl="0" fontAlgn="base">
        <a:spcBef>
          <a:spcPts val="1200"/>
        </a:spcBef>
        <a:spcAft>
          <a:spcPct val="0"/>
        </a:spcAft>
        <a:buClr>
          <a:srgbClr val="E69A30"/>
        </a:buClr>
        <a:buSzPct val="100000"/>
        <a:buFont typeface="Arial" pitchFamily="127" charset="0"/>
        <a:buChar char="●"/>
        <a:defRPr sz="16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10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10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2113" y="0"/>
            <a:ext cx="8356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2113" y="1387736"/>
            <a:ext cx="8356600" cy="50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477000"/>
            <a:ext cx="299809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6275" y="6475413"/>
            <a:ext cx="44069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5421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69" r:id="rId25"/>
    <p:sldLayoutId id="2147483789" r:id="rId26"/>
    <p:sldLayoutId id="2147483790" r:id="rId2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268288" indent="-268288" algn="l" rtl="0" fontAlgn="base">
        <a:spcBef>
          <a:spcPts val="1200"/>
        </a:spcBef>
        <a:spcAft>
          <a:spcPct val="0"/>
        </a:spcAft>
        <a:buClr>
          <a:srgbClr val="E69A30"/>
        </a:buClr>
        <a:buFont typeface="Arial" pitchFamily="127" charset="0"/>
        <a:buChar char="●"/>
        <a:defRPr sz="2000" kern="1200">
          <a:solidFill>
            <a:schemeClr val="bg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446088" indent="-269875" algn="l" rtl="0" fontAlgn="base">
        <a:spcBef>
          <a:spcPts val="1200"/>
        </a:spcBef>
        <a:spcAft>
          <a:spcPct val="0"/>
        </a:spcAft>
        <a:buClr>
          <a:srgbClr val="E69A30"/>
        </a:buClr>
        <a:buFont typeface="Arial" pitchFamily="127" charset="0"/>
        <a:buChar char="●"/>
        <a:defRPr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2pPr>
      <a:lvl3pPr marL="630238" indent="-269875" algn="l" rtl="0" fontAlgn="base">
        <a:spcBef>
          <a:spcPts val="1200"/>
        </a:spcBef>
        <a:spcAft>
          <a:spcPct val="0"/>
        </a:spcAft>
        <a:buClr>
          <a:srgbClr val="E69A30"/>
        </a:buClr>
        <a:buSzPct val="100000"/>
        <a:buFont typeface="Arial" pitchFamily="127" charset="0"/>
        <a:buChar char="●"/>
        <a:defRPr sz="16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10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1000" kern="1200">
          <a:solidFill>
            <a:schemeClr val="bg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NA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l="48333" r="8333"/>
          <a:stretch>
            <a:fillRect/>
          </a:stretch>
        </p:blipFill>
        <p:spPr>
          <a:xfrm>
            <a:off x="-142706" y="2103879"/>
            <a:ext cx="9446822" cy="3237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113" y="148558"/>
            <a:ext cx="8356600" cy="1470025"/>
          </a:xfrm>
        </p:spPr>
        <p:txBody>
          <a:bodyPr/>
          <a:lstStyle/>
          <a:p>
            <a:r>
              <a:rPr lang="en-US" dirty="0" smtClean="0"/>
              <a:t>2014: A new twist in the biomarker story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806" y="3057520"/>
            <a:ext cx="1808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KRAS</a:t>
            </a:r>
            <a:br>
              <a:rPr lang="en-US" sz="4000" b="1" dirty="0" smtClean="0">
                <a:solidFill>
                  <a:prstClr val="white"/>
                </a:solidFill>
              </a:rPr>
            </a:br>
            <a:r>
              <a:rPr lang="en-US" sz="4000" b="1" dirty="0" smtClean="0">
                <a:solidFill>
                  <a:prstClr val="white"/>
                </a:solidFill>
              </a:rPr>
              <a:t>exon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4303" y="3345552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RAS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58659" y="5040305"/>
            <a:ext cx="8356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  <a:t>A new label for Erbitux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53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47714" y="5515816"/>
            <a:ext cx="51361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tabLst>
                <a:tab pos="627063" algn="l"/>
              </a:tabLst>
            </a:pPr>
            <a:r>
              <a:rPr lang="en-US" sz="1000" b="1" dirty="0" smtClean="0">
                <a:solidFill>
                  <a:srgbClr val="FFFFFF"/>
                </a:solidFill>
              </a:rPr>
              <a:t>C225: cetuximab (anti-EGFR mAb)</a:t>
            </a:r>
          </a:p>
          <a:p>
            <a:pPr>
              <a:spcBef>
                <a:spcPts val="200"/>
              </a:spcBef>
              <a:tabLst>
                <a:tab pos="627063" algn="l"/>
              </a:tabLst>
            </a:pPr>
            <a:r>
              <a:rPr lang="en-US" sz="1000" b="1" dirty="0" smtClean="0">
                <a:solidFill>
                  <a:srgbClr val="FFFFFF"/>
                </a:solidFill>
              </a:rPr>
              <a:t>ZD1839: oral anti-EGFR tyrosine kinase inhibitor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tumor biology</a:t>
            </a:r>
            <a:endParaRPr lang="en-US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114304" y="6531993"/>
            <a:ext cx="3816424" cy="288032"/>
          </a:xfrm>
        </p:spPr>
        <p:txBody>
          <a:bodyPr/>
          <a:lstStyle/>
          <a:p>
            <a:r>
              <a:rPr lang="en-US" sz="1000" dirty="0" smtClean="0"/>
              <a:t>Ciardiello F, et al. Clin Cancer Res 2004;10:784–793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53818" y="1922836"/>
            <a:ext cx="5636363" cy="3634481"/>
            <a:chOff x="939178" y="1911177"/>
            <a:chExt cx="6755444" cy="4356097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2" cstate="print"/>
            <a:srcRect l="5482" t="14973" r="27630" b="8350"/>
            <a:stretch/>
          </p:blipFill>
          <p:spPr>
            <a:xfrm>
              <a:off x="939178" y="1911177"/>
              <a:ext cx="6755444" cy="4356097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3739996" y="4820228"/>
              <a:ext cx="2137799" cy="481116"/>
            </a:xfrm>
            <a:prstGeom prst="rect">
              <a:avLst/>
            </a:prstGeom>
            <a:noFill/>
            <a:ln w="28575" cmpd="sng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062488" y="4898776"/>
              <a:ext cx="328922" cy="44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*</a:t>
              </a:r>
              <a:endParaRPr lang="en-US" dirty="0">
                <a:solidFill>
                  <a:srgbClr val="CC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1469" y="1424290"/>
            <a:ext cx="8501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Upregulation of VEGF as resistance to anti-EGFR agents occurs </a:t>
            </a:r>
            <a:endParaRPr lang="en-US" sz="2000" dirty="0">
              <a:solidFill>
                <a:srgbClr val="145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02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FIRE-3: independent </a:t>
            </a:r>
            <a:r>
              <a:rPr lang="en-AU" sz="2400" dirty="0" smtClean="0"/>
              <a:t>radiological </a:t>
            </a:r>
            <a:r>
              <a:rPr lang="en-US" sz="2400" dirty="0" smtClean="0"/>
              <a:t>read</a:t>
            </a:r>
            <a:endParaRPr lang="en-US" sz="2400" dirty="0"/>
          </a:p>
        </p:txBody>
      </p:sp>
      <p:sp>
        <p:nvSpPr>
          <p:cNvPr id="75" name="AutoShape 41"/>
          <p:cNvSpPr>
            <a:spLocks noChangeAspect="1" noChangeArrowheads="1" noTextEdit="1"/>
          </p:cNvSpPr>
          <p:nvPr/>
        </p:nvSpPr>
        <p:spPr bwMode="auto">
          <a:xfrm>
            <a:off x="2014162" y="1512468"/>
            <a:ext cx="673455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2014162" y="1520402"/>
            <a:ext cx="6734551" cy="50611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2790457" y="1677564"/>
            <a:ext cx="5958254" cy="453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78" name="Freeform 45"/>
          <p:cNvSpPr>
            <a:spLocks noEditPoints="1"/>
          </p:cNvSpPr>
          <p:nvPr/>
        </p:nvSpPr>
        <p:spPr bwMode="auto">
          <a:xfrm>
            <a:off x="2783133" y="1669627"/>
            <a:ext cx="5950927" cy="3970338"/>
          </a:xfrm>
          <a:custGeom>
            <a:avLst/>
            <a:gdLst/>
            <a:ahLst/>
            <a:cxnLst>
              <a:cxn ang="0">
                <a:pos x="0" y="2496"/>
              </a:cxn>
              <a:cxn ang="0">
                <a:pos x="4061" y="2496"/>
              </a:cxn>
              <a:cxn ang="0">
                <a:pos x="4061" y="2501"/>
              </a:cxn>
              <a:cxn ang="0">
                <a:pos x="0" y="2501"/>
              </a:cxn>
              <a:cxn ang="0">
                <a:pos x="0" y="2496"/>
              </a:cxn>
              <a:cxn ang="0">
                <a:pos x="0" y="2141"/>
              </a:cxn>
              <a:cxn ang="0">
                <a:pos x="4061" y="2141"/>
              </a:cxn>
              <a:cxn ang="0">
                <a:pos x="4061" y="2146"/>
              </a:cxn>
              <a:cxn ang="0">
                <a:pos x="0" y="2146"/>
              </a:cxn>
              <a:cxn ang="0">
                <a:pos x="0" y="2141"/>
              </a:cxn>
              <a:cxn ang="0">
                <a:pos x="0" y="1786"/>
              </a:cxn>
              <a:cxn ang="0">
                <a:pos x="4061" y="1786"/>
              </a:cxn>
              <a:cxn ang="0">
                <a:pos x="4061" y="1791"/>
              </a:cxn>
              <a:cxn ang="0">
                <a:pos x="0" y="1791"/>
              </a:cxn>
              <a:cxn ang="0">
                <a:pos x="0" y="1786"/>
              </a:cxn>
              <a:cxn ang="0">
                <a:pos x="0" y="1425"/>
              </a:cxn>
              <a:cxn ang="0">
                <a:pos x="4061" y="1425"/>
              </a:cxn>
              <a:cxn ang="0">
                <a:pos x="4061" y="1430"/>
              </a:cxn>
              <a:cxn ang="0">
                <a:pos x="0" y="1430"/>
              </a:cxn>
              <a:cxn ang="0">
                <a:pos x="0" y="1425"/>
              </a:cxn>
              <a:cxn ang="0">
                <a:pos x="0" y="1070"/>
              </a:cxn>
              <a:cxn ang="0">
                <a:pos x="4061" y="1070"/>
              </a:cxn>
              <a:cxn ang="0">
                <a:pos x="4061" y="1075"/>
              </a:cxn>
              <a:cxn ang="0">
                <a:pos x="0" y="1075"/>
              </a:cxn>
              <a:cxn ang="0">
                <a:pos x="0" y="1070"/>
              </a:cxn>
              <a:cxn ang="0">
                <a:pos x="0" y="715"/>
              </a:cxn>
              <a:cxn ang="0">
                <a:pos x="4061" y="715"/>
              </a:cxn>
              <a:cxn ang="0">
                <a:pos x="4061" y="720"/>
              </a:cxn>
              <a:cxn ang="0">
                <a:pos x="0" y="720"/>
              </a:cxn>
              <a:cxn ang="0">
                <a:pos x="0" y="715"/>
              </a:cxn>
              <a:cxn ang="0">
                <a:pos x="0" y="355"/>
              </a:cxn>
              <a:cxn ang="0">
                <a:pos x="4061" y="355"/>
              </a:cxn>
              <a:cxn ang="0">
                <a:pos x="4061" y="360"/>
              </a:cxn>
              <a:cxn ang="0">
                <a:pos x="0" y="360"/>
              </a:cxn>
              <a:cxn ang="0">
                <a:pos x="0" y="355"/>
              </a:cxn>
              <a:cxn ang="0">
                <a:pos x="0" y="0"/>
              </a:cxn>
              <a:cxn ang="0">
                <a:pos x="4061" y="0"/>
              </a:cxn>
              <a:cxn ang="0">
                <a:pos x="4061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4061" h="2501">
                <a:moveTo>
                  <a:pt x="0" y="2496"/>
                </a:moveTo>
                <a:lnTo>
                  <a:pt x="4061" y="2496"/>
                </a:lnTo>
                <a:lnTo>
                  <a:pt x="4061" y="2501"/>
                </a:lnTo>
                <a:lnTo>
                  <a:pt x="0" y="2501"/>
                </a:lnTo>
                <a:lnTo>
                  <a:pt x="0" y="2496"/>
                </a:lnTo>
                <a:close/>
                <a:moveTo>
                  <a:pt x="0" y="2141"/>
                </a:moveTo>
                <a:lnTo>
                  <a:pt x="4061" y="2141"/>
                </a:lnTo>
                <a:lnTo>
                  <a:pt x="4061" y="2146"/>
                </a:lnTo>
                <a:lnTo>
                  <a:pt x="0" y="2146"/>
                </a:lnTo>
                <a:lnTo>
                  <a:pt x="0" y="2141"/>
                </a:lnTo>
                <a:close/>
                <a:moveTo>
                  <a:pt x="0" y="1786"/>
                </a:moveTo>
                <a:lnTo>
                  <a:pt x="4061" y="1786"/>
                </a:lnTo>
                <a:lnTo>
                  <a:pt x="4061" y="1791"/>
                </a:lnTo>
                <a:lnTo>
                  <a:pt x="0" y="1791"/>
                </a:lnTo>
                <a:lnTo>
                  <a:pt x="0" y="1786"/>
                </a:lnTo>
                <a:close/>
                <a:moveTo>
                  <a:pt x="0" y="1425"/>
                </a:moveTo>
                <a:lnTo>
                  <a:pt x="4061" y="1425"/>
                </a:lnTo>
                <a:lnTo>
                  <a:pt x="4061" y="1430"/>
                </a:lnTo>
                <a:lnTo>
                  <a:pt x="0" y="1430"/>
                </a:lnTo>
                <a:lnTo>
                  <a:pt x="0" y="1425"/>
                </a:lnTo>
                <a:close/>
                <a:moveTo>
                  <a:pt x="0" y="1070"/>
                </a:moveTo>
                <a:lnTo>
                  <a:pt x="4061" y="1070"/>
                </a:lnTo>
                <a:lnTo>
                  <a:pt x="4061" y="1075"/>
                </a:lnTo>
                <a:lnTo>
                  <a:pt x="0" y="1075"/>
                </a:lnTo>
                <a:lnTo>
                  <a:pt x="0" y="1070"/>
                </a:lnTo>
                <a:close/>
                <a:moveTo>
                  <a:pt x="0" y="715"/>
                </a:moveTo>
                <a:lnTo>
                  <a:pt x="4061" y="715"/>
                </a:lnTo>
                <a:lnTo>
                  <a:pt x="4061" y="720"/>
                </a:lnTo>
                <a:lnTo>
                  <a:pt x="0" y="720"/>
                </a:lnTo>
                <a:lnTo>
                  <a:pt x="0" y="715"/>
                </a:lnTo>
                <a:close/>
                <a:moveTo>
                  <a:pt x="0" y="355"/>
                </a:moveTo>
                <a:lnTo>
                  <a:pt x="4061" y="355"/>
                </a:lnTo>
                <a:lnTo>
                  <a:pt x="4061" y="360"/>
                </a:lnTo>
                <a:lnTo>
                  <a:pt x="0" y="360"/>
                </a:lnTo>
                <a:lnTo>
                  <a:pt x="0" y="355"/>
                </a:lnTo>
                <a:close/>
                <a:moveTo>
                  <a:pt x="0" y="0"/>
                </a:moveTo>
                <a:lnTo>
                  <a:pt x="4061" y="0"/>
                </a:lnTo>
                <a:lnTo>
                  <a:pt x="4061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2783133" y="1669627"/>
            <a:ext cx="7327" cy="4533900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145A96"/>
              </a:solidFill>
            </a:endParaRPr>
          </a:p>
        </p:txBody>
      </p:sp>
      <p:sp>
        <p:nvSpPr>
          <p:cNvPr id="80" name="Freeform 49"/>
          <p:cNvSpPr>
            <a:spLocks noEditPoints="1"/>
          </p:cNvSpPr>
          <p:nvPr/>
        </p:nvSpPr>
        <p:spPr bwMode="auto">
          <a:xfrm>
            <a:off x="2711326" y="1669627"/>
            <a:ext cx="71804" cy="4541838"/>
          </a:xfrm>
          <a:custGeom>
            <a:avLst/>
            <a:gdLst/>
            <a:ahLst/>
            <a:cxnLst>
              <a:cxn ang="0">
                <a:pos x="0" y="2856"/>
              </a:cxn>
              <a:cxn ang="0">
                <a:pos x="49" y="2856"/>
              </a:cxn>
              <a:cxn ang="0">
                <a:pos x="49" y="2861"/>
              </a:cxn>
              <a:cxn ang="0">
                <a:pos x="0" y="2861"/>
              </a:cxn>
              <a:cxn ang="0">
                <a:pos x="0" y="2856"/>
              </a:cxn>
              <a:cxn ang="0">
                <a:pos x="0" y="2496"/>
              </a:cxn>
              <a:cxn ang="0">
                <a:pos x="49" y="2496"/>
              </a:cxn>
              <a:cxn ang="0">
                <a:pos x="49" y="2501"/>
              </a:cxn>
              <a:cxn ang="0">
                <a:pos x="0" y="2501"/>
              </a:cxn>
              <a:cxn ang="0">
                <a:pos x="0" y="2496"/>
              </a:cxn>
              <a:cxn ang="0">
                <a:pos x="0" y="2141"/>
              </a:cxn>
              <a:cxn ang="0">
                <a:pos x="49" y="2141"/>
              </a:cxn>
              <a:cxn ang="0">
                <a:pos x="49" y="2146"/>
              </a:cxn>
              <a:cxn ang="0">
                <a:pos x="0" y="2146"/>
              </a:cxn>
              <a:cxn ang="0">
                <a:pos x="0" y="2141"/>
              </a:cxn>
              <a:cxn ang="0">
                <a:pos x="0" y="1786"/>
              </a:cxn>
              <a:cxn ang="0">
                <a:pos x="49" y="1786"/>
              </a:cxn>
              <a:cxn ang="0">
                <a:pos x="49" y="1791"/>
              </a:cxn>
              <a:cxn ang="0">
                <a:pos x="0" y="1791"/>
              </a:cxn>
              <a:cxn ang="0">
                <a:pos x="0" y="1786"/>
              </a:cxn>
              <a:cxn ang="0">
                <a:pos x="0" y="1425"/>
              </a:cxn>
              <a:cxn ang="0">
                <a:pos x="49" y="1425"/>
              </a:cxn>
              <a:cxn ang="0">
                <a:pos x="49" y="1430"/>
              </a:cxn>
              <a:cxn ang="0">
                <a:pos x="0" y="1430"/>
              </a:cxn>
              <a:cxn ang="0">
                <a:pos x="0" y="1425"/>
              </a:cxn>
              <a:cxn ang="0">
                <a:pos x="0" y="1070"/>
              </a:cxn>
              <a:cxn ang="0">
                <a:pos x="49" y="1070"/>
              </a:cxn>
              <a:cxn ang="0">
                <a:pos x="49" y="1075"/>
              </a:cxn>
              <a:cxn ang="0">
                <a:pos x="0" y="1075"/>
              </a:cxn>
              <a:cxn ang="0">
                <a:pos x="0" y="1070"/>
              </a:cxn>
              <a:cxn ang="0">
                <a:pos x="0" y="715"/>
              </a:cxn>
              <a:cxn ang="0">
                <a:pos x="49" y="715"/>
              </a:cxn>
              <a:cxn ang="0">
                <a:pos x="49" y="720"/>
              </a:cxn>
              <a:cxn ang="0">
                <a:pos x="0" y="720"/>
              </a:cxn>
              <a:cxn ang="0">
                <a:pos x="0" y="715"/>
              </a:cxn>
              <a:cxn ang="0">
                <a:pos x="0" y="355"/>
              </a:cxn>
              <a:cxn ang="0">
                <a:pos x="49" y="355"/>
              </a:cxn>
              <a:cxn ang="0">
                <a:pos x="49" y="360"/>
              </a:cxn>
              <a:cxn ang="0">
                <a:pos x="0" y="360"/>
              </a:cxn>
              <a:cxn ang="0">
                <a:pos x="0" y="355"/>
              </a:cxn>
              <a:cxn ang="0">
                <a:pos x="0" y="0"/>
              </a:cxn>
              <a:cxn ang="0">
                <a:pos x="49" y="0"/>
              </a:cxn>
              <a:cxn ang="0">
                <a:pos x="49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49" h="2861">
                <a:moveTo>
                  <a:pt x="0" y="2856"/>
                </a:moveTo>
                <a:lnTo>
                  <a:pt x="49" y="2856"/>
                </a:lnTo>
                <a:lnTo>
                  <a:pt x="49" y="2861"/>
                </a:lnTo>
                <a:lnTo>
                  <a:pt x="0" y="2861"/>
                </a:lnTo>
                <a:lnTo>
                  <a:pt x="0" y="2856"/>
                </a:lnTo>
                <a:close/>
                <a:moveTo>
                  <a:pt x="0" y="2496"/>
                </a:moveTo>
                <a:lnTo>
                  <a:pt x="49" y="2496"/>
                </a:lnTo>
                <a:lnTo>
                  <a:pt x="49" y="2501"/>
                </a:lnTo>
                <a:lnTo>
                  <a:pt x="0" y="2501"/>
                </a:lnTo>
                <a:lnTo>
                  <a:pt x="0" y="2496"/>
                </a:lnTo>
                <a:close/>
                <a:moveTo>
                  <a:pt x="0" y="2141"/>
                </a:moveTo>
                <a:lnTo>
                  <a:pt x="49" y="2141"/>
                </a:lnTo>
                <a:lnTo>
                  <a:pt x="49" y="2146"/>
                </a:lnTo>
                <a:lnTo>
                  <a:pt x="0" y="2146"/>
                </a:lnTo>
                <a:lnTo>
                  <a:pt x="0" y="2141"/>
                </a:lnTo>
                <a:close/>
                <a:moveTo>
                  <a:pt x="0" y="1786"/>
                </a:moveTo>
                <a:lnTo>
                  <a:pt x="49" y="1786"/>
                </a:lnTo>
                <a:lnTo>
                  <a:pt x="49" y="1791"/>
                </a:lnTo>
                <a:lnTo>
                  <a:pt x="0" y="1791"/>
                </a:lnTo>
                <a:lnTo>
                  <a:pt x="0" y="1786"/>
                </a:lnTo>
                <a:close/>
                <a:moveTo>
                  <a:pt x="0" y="1425"/>
                </a:moveTo>
                <a:lnTo>
                  <a:pt x="49" y="1425"/>
                </a:lnTo>
                <a:lnTo>
                  <a:pt x="49" y="1430"/>
                </a:lnTo>
                <a:lnTo>
                  <a:pt x="0" y="1430"/>
                </a:lnTo>
                <a:lnTo>
                  <a:pt x="0" y="1425"/>
                </a:lnTo>
                <a:close/>
                <a:moveTo>
                  <a:pt x="0" y="1070"/>
                </a:moveTo>
                <a:lnTo>
                  <a:pt x="49" y="1070"/>
                </a:lnTo>
                <a:lnTo>
                  <a:pt x="49" y="1075"/>
                </a:lnTo>
                <a:lnTo>
                  <a:pt x="0" y="1075"/>
                </a:lnTo>
                <a:lnTo>
                  <a:pt x="0" y="1070"/>
                </a:lnTo>
                <a:close/>
                <a:moveTo>
                  <a:pt x="0" y="715"/>
                </a:moveTo>
                <a:lnTo>
                  <a:pt x="49" y="715"/>
                </a:lnTo>
                <a:lnTo>
                  <a:pt x="49" y="720"/>
                </a:lnTo>
                <a:lnTo>
                  <a:pt x="0" y="720"/>
                </a:lnTo>
                <a:lnTo>
                  <a:pt x="0" y="715"/>
                </a:lnTo>
                <a:close/>
                <a:moveTo>
                  <a:pt x="0" y="355"/>
                </a:moveTo>
                <a:lnTo>
                  <a:pt x="49" y="355"/>
                </a:lnTo>
                <a:lnTo>
                  <a:pt x="49" y="360"/>
                </a:lnTo>
                <a:lnTo>
                  <a:pt x="0" y="360"/>
                </a:lnTo>
                <a:lnTo>
                  <a:pt x="0" y="355"/>
                </a:lnTo>
                <a:close/>
                <a:moveTo>
                  <a:pt x="0" y="0"/>
                </a:moveTo>
                <a:lnTo>
                  <a:pt x="49" y="0"/>
                </a:lnTo>
                <a:lnTo>
                  <a:pt x="49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145A96"/>
              </a:solidFill>
            </a:endParaRPr>
          </a:p>
        </p:txBody>
      </p:sp>
      <p:sp>
        <p:nvSpPr>
          <p:cNvPr id="81" name="Rectangle 50"/>
          <p:cNvSpPr>
            <a:spLocks noChangeArrowheads="1"/>
          </p:cNvSpPr>
          <p:nvPr/>
        </p:nvSpPr>
        <p:spPr bwMode="auto">
          <a:xfrm>
            <a:off x="2783133" y="6203527"/>
            <a:ext cx="5950927" cy="7938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82" name="Freeform 51"/>
          <p:cNvSpPr>
            <a:spLocks noEditPoints="1"/>
          </p:cNvSpPr>
          <p:nvPr/>
        </p:nvSpPr>
        <p:spPr bwMode="auto">
          <a:xfrm>
            <a:off x="2783131" y="6203531"/>
            <a:ext cx="5958254" cy="79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50"/>
              </a:cxn>
              <a:cxn ang="0">
                <a:pos x="0" y="50"/>
              </a:cxn>
              <a:cxn ang="0">
                <a:pos x="0" y="0"/>
              </a:cxn>
              <a:cxn ang="0">
                <a:pos x="5" y="0"/>
              </a:cxn>
              <a:cxn ang="0">
                <a:pos x="1362" y="0"/>
              </a:cxn>
              <a:cxn ang="0">
                <a:pos x="1362" y="50"/>
              </a:cxn>
              <a:cxn ang="0">
                <a:pos x="1357" y="50"/>
              </a:cxn>
              <a:cxn ang="0">
                <a:pos x="1357" y="0"/>
              </a:cxn>
              <a:cxn ang="0">
                <a:pos x="1362" y="0"/>
              </a:cxn>
              <a:cxn ang="0">
                <a:pos x="2714" y="0"/>
              </a:cxn>
              <a:cxn ang="0">
                <a:pos x="2714" y="50"/>
              </a:cxn>
              <a:cxn ang="0">
                <a:pos x="2709" y="50"/>
              </a:cxn>
              <a:cxn ang="0">
                <a:pos x="2709" y="0"/>
              </a:cxn>
              <a:cxn ang="0">
                <a:pos x="2714" y="0"/>
              </a:cxn>
              <a:cxn ang="0">
                <a:pos x="4066" y="0"/>
              </a:cxn>
              <a:cxn ang="0">
                <a:pos x="4066" y="50"/>
              </a:cxn>
              <a:cxn ang="0">
                <a:pos x="4061" y="50"/>
              </a:cxn>
              <a:cxn ang="0">
                <a:pos x="4061" y="0"/>
              </a:cxn>
              <a:cxn ang="0">
                <a:pos x="4066" y="0"/>
              </a:cxn>
            </a:cxnLst>
            <a:rect l="0" t="0" r="r" b="b"/>
            <a:pathLst>
              <a:path w="4066" h="50">
                <a:moveTo>
                  <a:pt x="5" y="0"/>
                </a:moveTo>
                <a:lnTo>
                  <a:pt x="5" y="50"/>
                </a:lnTo>
                <a:lnTo>
                  <a:pt x="0" y="50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1362" y="0"/>
                </a:moveTo>
                <a:lnTo>
                  <a:pt x="1362" y="50"/>
                </a:lnTo>
                <a:lnTo>
                  <a:pt x="1357" y="50"/>
                </a:lnTo>
                <a:lnTo>
                  <a:pt x="1357" y="0"/>
                </a:lnTo>
                <a:lnTo>
                  <a:pt x="1362" y="0"/>
                </a:lnTo>
                <a:close/>
                <a:moveTo>
                  <a:pt x="2714" y="0"/>
                </a:moveTo>
                <a:lnTo>
                  <a:pt x="2714" y="50"/>
                </a:lnTo>
                <a:lnTo>
                  <a:pt x="2709" y="50"/>
                </a:lnTo>
                <a:lnTo>
                  <a:pt x="2709" y="0"/>
                </a:lnTo>
                <a:lnTo>
                  <a:pt x="2714" y="0"/>
                </a:lnTo>
                <a:close/>
                <a:moveTo>
                  <a:pt x="4066" y="0"/>
                </a:moveTo>
                <a:lnTo>
                  <a:pt x="4066" y="50"/>
                </a:lnTo>
                <a:lnTo>
                  <a:pt x="4061" y="50"/>
                </a:lnTo>
                <a:lnTo>
                  <a:pt x="4061" y="0"/>
                </a:lnTo>
                <a:lnTo>
                  <a:pt x="4066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83" name="Rectangle 52"/>
          <p:cNvSpPr>
            <a:spLocks noChangeArrowheads="1"/>
          </p:cNvSpPr>
          <p:nvPr/>
        </p:nvSpPr>
        <p:spPr bwMode="auto">
          <a:xfrm>
            <a:off x="2405851" y="6100399"/>
            <a:ext cx="2196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4" name="Rectangle 53"/>
          <p:cNvSpPr>
            <a:spLocks noChangeArrowheads="1"/>
          </p:cNvSpPr>
          <p:nvPr/>
        </p:nvSpPr>
        <p:spPr bwMode="auto">
          <a:xfrm>
            <a:off x="2314480" y="5526623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5" name="Rectangle 54"/>
          <p:cNvSpPr>
            <a:spLocks noChangeArrowheads="1"/>
          </p:cNvSpPr>
          <p:nvPr/>
        </p:nvSpPr>
        <p:spPr bwMode="auto">
          <a:xfrm>
            <a:off x="2314480" y="4955123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6" name="Rectangle 55"/>
          <p:cNvSpPr>
            <a:spLocks noChangeArrowheads="1"/>
          </p:cNvSpPr>
          <p:nvPr/>
        </p:nvSpPr>
        <p:spPr bwMode="auto">
          <a:xfrm>
            <a:off x="2314480" y="4400187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2314480" y="3836624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8" name="Rectangle 57"/>
          <p:cNvSpPr>
            <a:spLocks noChangeArrowheads="1"/>
          </p:cNvSpPr>
          <p:nvPr/>
        </p:nvSpPr>
        <p:spPr bwMode="auto">
          <a:xfrm>
            <a:off x="2314480" y="3273750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89" name="Rectangle 58"/>
          <p:cNvSpPr>
            <a:spLocks noChangeArrowheads="1"/>
          </p:cNvSpPr>
          <p:nvPr/>
        </p:nvSpPr>
        <p:spPr bwMode="auto">
          <a:xfrm>
            <a:off x="2314480" y="2708600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60%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90" name="Rectangle 59"/>
          <p:cNvSpPr>
            <a:spLocks noChangeArrowheads="1"/>
          </p:cNvSpPr>
          <p:nvPr/>
        </p:nvSpPr>
        <p:spPr bwMode="auto">
          <a:xfrm>
            <a:off x="2314480" y="2136412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70%</a:t>
            </a:r>
            <a:endParaRPr lang="en-US" sz="1400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92" name="Rectangle 61"/>
          <p:cNvSpPr>
            <a:spLocks noChangeArrowheads="1"/>
          </p:cNvSpPr>
          <p:nvPr/>
        </p:nvSpPr>
        <p:spPr bwMode="auto">
          <a:xfrm>
            <a:off x="3578836" y="6273744"/>
            <a:ext cx="44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ORR</a:t>
            </a:r>
            <a:endParaRPr lang="en-US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93" name="Rectangle 62"/>
          <p:cNvSpPr>
            <a:spLocks noChangeArrowheads="1"/>
          </p:cNvSpPr>
          <p:nvPr/>
        </p:nvSpPr>
        <p:spPr bwMode="auto">
          <a:xfrm>
            <a:off x="5589341" y="6273744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ETS</a:t>
            </a:r>
            <a:endParaRPr lang="en-US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94" name="Rectangle 63"/>
          <p:cNvSpPr>
            <a:spLocks noChangeArrowheads="1"/>
          </p:cNvSpPr>
          <p:nvPr/>
        </p:nvSpPr>
        <p:spPr bwMode="auto">
          <a:xfrm>
            <a:off x="7555888" y="6273744"/>
            <a:ext cx="431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DpR</a:t>
            </a:r>
            <a:endParaRPr lang="en-US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97" name="Rectangle 64"/>
          <p:cNvSpPr>
            <a:spLocks noChangeArrowheads="1"/>
          </p:cNvSpPr>
          <p:nvPr/>
        </p:nvSpPr>
        <p:spPr bwMode="auto">
          <a:xfrm>
            <a:off x="6976594" y="1771227"/>
            <a:ext cx="1705710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105" name="Freeform 65"/>
          <p:cNvSpPr>
            <a:spLocks noEditPoints="1"/>
          </p:cNvSpPr>
          <p:nvPr/>
        </p:nvSpPr>
        <p:spPr bwMode="auto">
          <a:xfrm>
            <a:off x="6976594" y="1771227"/>
            <a:ext cx="1705710" cy="80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026" y="0"/>
              </a:cxn>
              <a:cxn ang="0">
                <a:pos x="1031" y="0"/>
              </a:cxn>
              <a:cxn ang="0">
                <a:pos x="1031" y="503"/>
              </a:cxn>
              <a:cxn ang="0">
                <a:pos x="1026" y="508"/>
              </a:cxn>
              <a:cxn ang="0">
                <a:pos x="0" y="508"/>
              </a:cxn>
              <a:cxn ang="0">
                <a:pos x="0" y="503"/>
              </a:cxn>
              <a:cxn ang="0">
                <a:pos x="0" y="0"/>
              </a:cxn>
              <a:cxn ang="0">
                <a:pos x="5" y="503"/>
              </a:cxn>
              <a:cxn ang="0">
                <a:pos x="0" y="503"/>
              </a:cxn>
              <a:cxn ang="0">
                <a:pos x="1026" y="503"/>
              </a:cxn>
              <a:cxn ang="0">
                <a:pos x="1026" y="503"/>
              </a:cxn>
              <a:cxn ang="0">
                <a:pos x="1026" y="0"/>
              </a:cxn>
              <a:cxn ang="0">
                <a:pos x="1026" y="5"/>
              </a:cxn>
              <a:cxn ang="0">
                <a:pos x="0" y="5"/>
              </a:cxn>
              <a:cxn ang="0">
                <a:pos x="5" y="0"/>
              </a:cxn>
              <a:cxn ang="0">
                <a:pos x="5" y="503"/>
              </a:cxn>
            </a:cxnLst>
            <a:rect l="0" t="0" r="r" b="b"/>
            <a:pathLst>
              <a:path w="1031" h="508">
                <a:moveTo>
                  <a:pt x="0" y="0"/>
                </a:moveTo>
                <a:lnTo>
                  <a:pt x="0" y="0"/>
                </a:lnTo>
                <a:lnTo>
                  <a:pt x="1026" y="0"/>
                </a:lnTo>
                <a:lnTo>
                  <a:pt x="1031" y="0"/>
                </a:lnTo>
                <a:lnTo>
                  <a:pt x="1031" y="503"/>
                </a:lnTo>
                <a:lnTo>
                  <a:pt x="1026" y="508"/>
                </a:lnTo>
                <a:lnTo>
                  <a:pt x="0" y="508"/>
                </a:lnTo>
                <a:lnTo>
                  <a:pt x="0" y="503"/>
                </a:lnTo>
                <a:lnTo>
                  <a:pt x="0" y="0"/>
                </a:lnTo>
                <a:close/>
                <a:moveTo>
                  <a:pt x="5" y="503"/>
                </a:moveTo>
                <a:lnTo>
                  <a:pt x="0" y="503"/>
                </a:lnTo>
                <a:lnTo>
                  <a:pt x="1026" y="503"/>
                </a:lnTo>
                <a:lnTo>
                  <a:pt x="1026" y="503"/>
                </a:lnTo>
                <a:lnTo>
                  <a:pt x="1026" y="0"/>
                </a:lnTo>
                <a:lnTo>
                  <a:pt x="1026" y="5"/>
                </a:lnTo>
                <a:lnTo>
                  <a:pt x="0" y="5"/>
                </a:lnTo>
                <a:lnTo>
                  <a:pt x="5" y="0"/>
                </a:lnTo>
                <a:lnTo>
                  <a:pt x="5" y="50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113" name="Rectangle 66"/>
          <p:cNvSpPr>
            <a:spLocks noChangeArrowheads="1"/>
          </p:cNvSpPr>
          <p:nvPr/>
        </p:nvSpPr>
        <p:spPr bwMode="auto">
          <a:xfrm>
            <a:off x="7127528" y="1920452"/>
            <a:ext cx="114156" cy="1095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114" name="Rectangle 67"/>
          <p:cNvSpPr>
            <a:spLocks noChangeArrowheads="1"/>
          </p:cNvSpPr>
          <p:nvPr/>
        </p:nvSpPr>
        <p:spPr bwMode="auto">
          <a:xfrm>
            <a:off x="7272602" y="1850602"/>
            <a:ext cx="13669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Cetux + FOLFIRI</a:t>
            </a:r>
            <a:endParaRPr lang="en-US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115" name="Rectangle 68"/>
          <p:cNvSpPr>
            <a:spLocks noChangeArrowheads="1"/>
          </p:cNvSpPr>
          <p:nvPr/>
        </p:nvSpPr>
        <p:spPr bwMode="auto">
          <a:xfrm>
            <a:off x="7127528" y="2318914"/>
            <a:ext cx="114156" cy="109538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45A96"/>
              </a:solidFill>
            </a:endParaRPr>
          </a:p>
        </p:txBody>
      </p:sp>
      <p:sp>
        <p:nvSpPr>
          <p:cNvPr id="118" name="Rectangle 69"/>
          <p:cNvSpPr>
            <a:spLocks noChangeArrowheads="1"/>
          </p:cNvSpPr>
          <p:nvPr/>
        </p:nvSpPr>
        <p:spPr bwMode="auto">
          <a:xfrm>
            <a:off x="7272601" y="2249064"/>
            <a:ext cx="12860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Beva + FOLFIRI</a:t>
            </a:r>
            <a:endParaRPr lang="en-US">
              <a:solidFill>
                <a:srgbClr val="145A96"/>
              </a:solidFill>
              <a:cs typeface="Arial" pitchFamily="34" charset="0"/>
            </a:endParaRPr>
          </a:p>
        </p:txBody>
      </p:sp>
      <p:pic>
        <p:nvPicPr>
          <p:cNvPr id="124" name="Picture 72"/>
          <p:cNvPicPr>
            <a:picLocks noChangeAspect="1" noChangeArrowheads="1"/>
          </p:cNvPicPr>
          <p:nvPr/>
        </p:nvPicPr>
        <p:blipFill>
          <a:blip r:embed="rId2" cstate="print"/>
          <a:srcRect r="87423"/>
          <a:stretch>
            <a:fillRect/>
          </a:stretch>
        </p:blipFill>
        <p:spPr bwMode="auto">
          <a:xfrm>
            <a:off x="3781059" y="3172989"/>
            <a:ext cx="576271" cy="30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72"/>
          <p:cNvPicPr>
            <a:picLocks noChangeAspect="1" noChangeArrowheads="1"/>
          </p:cNvPicPr>
          <p:nvPr/>
        </p:nvPicPr>
        <p:blipFill>
          <a:blip r:embed="rId2" cstate="print"/>
          <a:srcRect l="43281" r="43879"/>
          <a:stretch>
            <a:fillRect/>
          </a:stretch>
        </p:blipFill>
        <p:spPr bwMode="auto">
          <a:xfrm>
            <a:off x="5758263" y="3168672"/>
            <a:ext cx="588285" cy="30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72"/>
          <p:cNvPicPr>
            <a:picLocks noChangeAspect="1" noChangeArrowheads="1"/>
          </p:cNvPicPr>
          <p:nvPr/>
        </p:nvPicPr>
        <p:blipFill>
          <a:blip r:embed="rId2" cstate="print"/>
          <a:srcRect l="86824"/>
          <a:stretch>
            <a:fillRect/>
          </a:stretch>
        </p:blipFill>
        <p:spPr bwMode="auto">
          <a:xfrm>
            <a:off x="7710455" y="3168672"/>
            <a:ext cx="603688" cy="30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TextBox 133"/>
          <p:cNvSpPr txBox="1"/>
          <p:nvPr/>
        </p:nvSpPr>
        <p:spPr>
          <a:xfrm>
            <a:off x="3750827" y="4671883"/>
            <a:ext cx="603050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54.5*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50387" y="4680845"/>
            <a:ext cx="603050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48.3*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23449" y="5279606"/>
            <a:ext cx="603050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32.1*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133"/>
          <p:cNvGrpSpPr/>
          <p:nvPr/>
        </p:nvGrpSpPr>
        <p:grpSpPr>
          <a:xfrm>
            <a:off x="3211838" y="2390356"/>
            <a:ext cx="1067830" cy="3824141"/>
            <a:chOff x="1598821" y="2506663"/>
            <a:chExt cx="1156817" cy="3824141"/>
          </a:xfrm>
        </p:grpSpPr>
        <p:pic>
          <p:nvPicPr>
            <p:cNvPr id="138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r="87464"/>
            <a:stretch>
              <a:fillRect/>
            </a:stretch>
          </p:blipFill>
          <p:spPr bwMode="auto">
            <a:xfrm>
              <a:off x="1598821" y="2506663"/>
              <a:ext cx="616653" cy="382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9" name="TextBox 138"/>
            <p:cNvSpPr txBox="1"/>
            <p:nvPr/>
          </p:nvSpPr>
          <p:spPr>
            <a:xfrm>
              <a:off x="1610156" y="4257512"/>
              <a:ext cx="653305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r>
                <a:rPr lang="en-US" sz="1400" dirty="0" smtClean="0">
                  <a:solidFill>
                    <a:srgbClr val="145A96"/>
                  </a:solidFill>
                </a:rPr>
                <a:t>66.8*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02637" y="5858374"/>
              <a:ext cx="1053001" cy="3664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90000" bIns="90000" rtlCol="0">
              <a:spAutoFit/>
            </a:bodyPr>
            <a:lstStyle/>
            <a:p>
              <a:r>
                <a:rPr lang="en-US" sz="1200" dirty="0">
                  <a:solidFill>
                    <a:srgbClr val="145A96"/>
                  </a:solidFill>
                </a:rPr>
                <a:t>p = </a:t>
              </a:r>
              <a:r>
                <a:rPr lang="en-US" sz="1200" dirty="0" smtClean="0">
                  <a:solidFill>
                    <a:srgbClr val="145A96"/>
                  </a:solidFill>
                </a:rPr>
                <a:t>0.0076*</a:t>
              </a:r>
              <a:endParaRPr lang="en-US" sz="1200" dirty="0">
                <a:solidFill>
                  <a:srgbClr val="145A96"/>
                </a:solidFill>
              </a:endParaRPr>
            </a:p>
          </p:txBody>
        </p:sp>
      </p:grpSp>
      <p:grpSp>
        <p:nvGrpSpPr>
          <p:cNvPr id="4" name="Group 138"/>
          <p:cNvGrpSpPr/>
          <p:nvPr/>
        </p:nvGrpSpPr>
        <p:grpSpPr>
          <a:xfrm>
            <a:off x="7179285" y="2915488"/>
            <a:ext cx="1608553" cy="1697210"/>
            <a:chOff x="5896887" y="3031799"/>
            <a:chExt cx="1742598" cy="1697210"/>
          </a:xfrm>
        </p:grpSpPr>
        <p:pic>
          <p:nvPicPr>
            <p:cNvPr id="162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r="87464"/>
            <a:stretch>
              <a:fillRect/>
            </a:stretch>
          </p:blipFill>
          <p:spPr bwMode="auto">
            <a:xfrm>
              <a:off x="5896887" y="3615841"/>
              <a:ext cx="616653" cy="16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" name="Picture 72"/>
            <p:cNvPicPr>
              <a:picLocks noChangeAspect="1" noChangeArrowheads="1"/>
            </p:cNvPicPr>
            <p:nvPr/>
          </p:nvPicPr>
          <p:blipFill>
            <a:blip r:embed="rId2" cstate="print"/>
            <a:srcRect r="87423"/>
            <a:stretch>
              <a:fillRect/>
            </a:stretch>
          </p:blipFill>
          <p:spPr bwMode="auto">
            <a:xfrm>
              <a:off x="6492878" y="4494276"/>
              <a:ext cx="624294" cy="64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64" name="TextBox 163"/>
            <p:cNvSpPr txBox="1"/>
            <p:nvPr/>
          </p:nvSpPr>
          <p:spPr>
            <a:xfrm>
              <a:off x="7062591" y="4331808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45A96"/>
                  </a:solidFill>
                </a:rPr>
                <a:t>33.0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38173" y="3495349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45A96"/>
                  </a:solidFill>
                </a:rPr>
                <a:t>48.2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74352" y="3031799"/>
              <a:ext cx="1130865" cy="397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90000" bIns="90000" rtlCol="0">
              <a:spAutoFit/>
            </a:bodyPr>
            <a:lstStyle/>
            <a:p>
              <a:r>
                <a:rPr lang="en-US" sz="1400" b="1" dirty="0">
                  <a:solidFill>
                    <a:srgbClr val="145A96"/>
                  </a:solidFill>
                </a:rPr>
                <a:t>p = </a:t>
              </a:r>
              <a:r>
                <a:rPr lang="en-US" sz="1400" b="1" dirty="0" smtClean="0">
                  <a:solidFill>
                    <a:srgbClr val="145A96"/>
                  </a:solidFill>
                </a:rPr>
                <a:t>0.0005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</p:grpSp>
      <p:grpSp>
        <p:nvGrpSpPr>
          <p:cNvPr id="5" name="Group 135"/>
          <p:cNvGrpSpPr/>
          <p:nvPr/>
        </p:nvGrpSpPr>
        <p:grpSpPr>
          <a:xfrm>
            <a:off x="5061576" y="2393245"/>
            <a:ext cx="1256595" cy="3824141"/>
            <a:chOff x="3602701" y="2509552"/>
            <a:chExt cx="1361312" cy="3824141"/>
          </a:xfrm>
        </p:grpSpPr>
        <p:pic>
          <p:nvPicPr>
            <p:cNvPr id="142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l="40139" r="43807"/>
            <a:stretch>
              <a:fillRect/>
            </a:stretch>
          </p:blipFill>
          <p:spPr bwMode="auto">
            <a:xfrm>
              <a:off x="3602701" y="2509552"/>
              <a:ext cx="789709" cy="382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" name="TextBox 142"/>
            <p:cNvSpPr txBox="1"/>
            <p:nvPr/>
          </p:nvSpPr>
          <p:spPr>
            <a:xfrm>
              <a:off x="3754578" y="4265677"/>
              <a:ext cx="653305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45A96"/>
                  </a:solidFill>
                </a:rPr>
                <a:t>62.2*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86121" y="5858374"/>
              <a:ext cx="1077892" cy="3664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90000" bIns="90000" rtlCol="0">
              <a:spAutoFit/>
            </a:bodyPr>
            <a:lstStyle/>
            <a:p>
              <a:r>
                <a:rPr lang="en-US" sz="1200" dirty="0">
                  <a:solidFill>
                    <a:srgbClr val="145A96"/>
                  </a:solidFill>
                </a:rPr>
                <a:t>p = </a:t>
              </a:r>
              <a:r>
                <a:rPr lang="en-US" sz="1200" dirty="0" smtClean="0">
                  <a:solidFill>
                    <a:srgbClr val="145A96"/>
                  </a:solidFill>
                </a:rPr>
                <a:t>0.0036*</a:t>
              </a:r>
              <a:endParaRPr lang="en-US" sz="1200" dirty="0">
                <a:solidFill>
                  <a:srgbClr val="145A96"/>
                </a:solidFill>
              </a:endParaRPr>
            </a:p>
          </p:txBody>
        </p:sp>
      </p:grpSp>
      <p:grpSp>
        <p:nvGrpSpPr>
          <p:cNvPr id="6" name="Group 134"/>
          <p:cNvGrpSpPr/>
          <p:nvPr/>
        </p:nvGrpSpPr>
        <p:grpSpPr>
          <a:xfrm>
            <a:off x="3211839" y="1572630"/>
            <a:ext cx="1657526" cy="1740063"/>
            <a:chOff x="1598821" y="1688937"/>
            <a:chExt cx="1795652" cy="1740063"/>
          </a:xfrm>
        </p:grpSpPr>
        <p:pic>
          <p:nvPicPr>
            <p:cNvPr id="150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r="87464"/>
            <a:stretch>
              <a:fillRect/>
            </a:stretch>
          </p:blipFill>
          <p:spPr bwMode="auto">
            <a:xfrm>
              <a:off x="1598821" y="2178050"/>
              <a:ext cx="616653" cy="317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1" name="Picture 72"/>
            <p:cNvPicPr>
              <a:picLocks noChangeAspect="1" noChangeArrowheads="1"/>
            </p:cNvPicPr>
            <p:nvPr/>
          </p:nvPicPr>
          <p:blipFill>
            <a:blip r:embed="rId2" cstate="print"/>
            <a:srcRect r="87423"/>
            <a:stretch>
              <a:fillRect/>
            </a:stretch>
          </p:blipFill>
          <p:spPr bwMode="auto">
            <a:xfrm>
              <a:off x="2215474" y="3186684"/>
              <a:ext cx="624294" cy="9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" name="TextBox 151"/>
            <p:cNvSpPr txBox="1"/>
            <p:nvPr/>
          </p:nvSpPr>
          <p:spPr>
            <a:xfrm>
              <a:off x="1642363" y="2146301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r>
                <a:rPr lang="en-US" sz="1400" b="1" dirty="0" smtClean="0">
                  <a:solidFill>
                    <a:srgbClr val="145A96"/>
                  </a:solidFill>
                </a:rPr>
                <a:t>71.4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817579" y="3031799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45A96"/>
                  </a:solidFill>
                </a:rPr>
                <a:t>56.5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702636" y="1688937"/>
              <a:ext cx="1023196" cy="397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90000" bIns="90000" rtlCol="0">
              <a:spAutoFit/>
            </a:bodyPr>
            <a:lstStyle/>
            <a:p>
              <a:r>
                <a:rPr lang="en-US" sz="1400" b="1" dirty="0">
                  <a:solidFill>
                    <a:srgbClr val="145A96"/>
                  </a:solidFill>
                </a:rPr>
                <a:t>p = </a:t>
              </a:r>
              <a:r>
                <a:rPr lang="en-US" sz="1400" b="1" dirty="0" smtClean="0">
                  <a:solidFill>
                    <a:srgbClr val="145A96"/>
                  </a:solidFill>
                </a:rPr>
                <a:t>0.015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</p:grpSp>
      <p:grpSp>
        <p:nvGrpSpPr>
          <p:cNvPr id="7" name="Group 136"/>
          <p:cNvGrpSpPr/>
          <p:nvPr/>
        </p:nvGrpSpPr>
        <p:grpSpPr>
          <a:xfrm>
            <a:off x="5215124" y="1763364"/>
            <a:ext cx="1652253" cy="1975105"/>
            <a:chOff x="3769044" y="1879671"/>
            <a:chExt cx="1789940" cy="1975105"/>
          </a:xfrm>
        </p:grpSpPr>
        <p:pic>
          <p:nvPicPr>
            <p:cNvPr id="156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r="87464"/>
            <a:stretch>
              <a:fillRect/>
            </a:stretch>
          </p:blipFill>
          <p:spPr bwMode="auto">
            <a:xfrm>
              <a:off x="3769044" y="2377851"/>
              <a:ext cx="616653" cy="317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7" name="TextBox 156"/>
            <p:cNvSpPr txBox="1"/>
            <p:nvPr/>
          </p:nvSpPr>
          <p:spPr>
            <a:xfrm>
              <a:off x="3782023" y="2311719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45A96"/>
                  </a:solidFill>
                </a:rPr>
                <a:t>67.2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982090" y="3457575"/>
              <a:ext cx="57689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45A96"/>
                  </a:solidFill>
                </a:rPr>
                <a:t>47.9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H="1">
              <a:off x="4385697" y="3640138"/>
              <a:ext cx="6090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3886120" y="1879671"/>
              <a:ext cx="1130865" cy="397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90000" bIns="90000" rtlCol="0">
              <a:spAutoFit/>
            </a:bodyPr>
            <a:lstStyle/>
            <a:p>
              <a:r>
                <a:rPr lang="en-US" sz="1400" b="1" dirty="0">
                  <a:solidFill>
                    <a:srgbClr val="145A96"/>
                  </a:solidFill>
                </a:rPr>
                <a:t>p = </a:t>
              </a:r>
              <a:r>
                <a:rPr lang="en-US" sz="1400" b="1" dirty="0" smtClean="0">
                  <a:solidFill>
                    <a:srgbClr val="145A96"/>
                  </a:solidFill>
                </a:rPr>
                <a:t>0.0013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489862" y="2157510"/>
            <a:ext cx="1494320" cy="551090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RAS wt (N=266)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*KRAS </a:t>
            </a:r>
            <a:r>
              <a:rPr lang="en-US" sz="1200" b="1" dirty="0">
                <a:solidFill>
                  <a:schemeClr val="bg1"/>
                </a:solidFill>
              </a:rPr>
              <a:t>wt (</a:t>
            </a:r>
            <a:r>
              <a:rPr lang="en-US" sz="1200" b="1" dirty="0" smtClean="0">
                <a:solidFill>
                  <a:schemeClr val="bg1"/>
                </a:solidFill>
              </a:rPr>
              <a:t>N=459)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137"/>
          <p:cNvGrpSpPr/>
          <p:nvPr/>
        </p:nvGrpSpPr>
        <p:grpSpPr>
          <a:xfrm>
            <a:off x="7174832" y="2385460"/>
            <a:ext cx="1080486" cy="3824141"/>
            <a:chOff x="5892064" y="2501767"/>
            <a:chExt cx="1170527" cy="3824141"/>
          </a:xfrm>
        </p:grpSpPr>
        <p:pic>
          <p:nvPicPr>
            <p:cNvPr id="173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 l="87175"/>
            <a:stretch>
              <a:fillRect/>
            </a:stretch>
          </p:blipFill>
          <p:spPr bwMode="auto">
            <a:xfrm>
              <a:off x="5896887" y="2501767"/>
              <a:ext cx="630854" cy="382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" name="TextBox 173"/>
            <p:cNvSpPr txBox="1"/>
            <p:nvPr/>
          </p:nvSpPr>
          <p:spPr>
            <a:xfrm>
              <a:off x="5892064" y="4864438"/>
              <a:ext cx="653304" cy="397201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45A96"/>
                  </a:solidFill>
                </a:rPr>
                <a:t>43.8*</a:t>
              </a:r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006424" y="5858374"/>
              <a:ext cx="1056167" cy="3664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90000" bIns="90000" rtlCol="0">
              <a:spAutoFit/>
            </a:bodyPr>
            <a:lstStyle/>
            <a:p>
              <a:r>
                <a:rPr lang="en-US" sz="1200" dirty="0">
                  <a:solidFill>
                    <a:srgbClr val="145A96"/>
                  </a:solidFill>
                </a:rPr>
                <a:t>p = </a:t>
              </a:r>
              <a:r>
                <a:rPr lang="en-US" sz="1200" dirty="0" smtClean="0">
                  <a:solidFill>
                    <a:srgbClr val="145A96"/>
                  </a:solidFill>
                </a:rPr>
                <a:t>0.0004*</a:t>
              </a:r>
              <a:endParaRPr lang="en-US" sz="1200" dirty="0">
                <a:solidFill>
                  <a:srgbClr val="145A96"/>
                </a:solidFill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220635" y="6186187"/>
            <a:ext cx="1587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ORR: objective response rate</a:t>
            </a:r>
          </a:p>
          <a:p>
            <a:r>
              <a:rPr lang="en-AU" sz="800" dirty="0" smtClean="0">
                <a:solidFill>
                  <a:schemeClr val="bg1"/>
                </a:solidFill>
              </a:rPr>
              <a:t>ETS: early </a:t>
            </a:r>
            <a:r>
              <a:rPr lang="en-AU" sz="800" dirty="0" err="1" smtClean="0">
                <a:solidFill>
                  <a:schemeClr val="bg1"/>
                </a:solidFill>
              </a:rPr>
              <a:t>tumor</a:t>
            </a:r>
            <a:r>
              <a:rPr lang="en-AU" sz="800" dirty="0" smtClean="0">
                <a:solidFill>
                  <a:schemeClr val="bg1"/>
                </a:solidFill>
              </a:rPr>
              <a:t> shrinkage</a:t>
            </a:r>
          </a:p>
          <a:p>
            <a:r>
              <a:rPr lang="en-AU" sz="800" dirty="0" err="1" smtClean="0">
                <a:solidFill>
                  <a:schemeClr val="bg1"/>
                </a:solidFill>
              </a:rPr>
              <a:t>DpR</a:t>
            </a:r>
            <a:r>
              <a:rPr lang="en-AU" sz="800" dirty="0" smtClean="0">
                <a:solidFill>
                  <a:schemeClr val="bg1"/>
                </a:solidFill>
              </a:rPr>
              <a:t>: depth of response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873309" y="6579333"/>
            <a:ext cx="2962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Heinemann et al., oral presentation, WCGC 2014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5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Anti-EGFR therapies are now indicated for: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atients with EGFR-expressing RAS </a:t>
            </a:r>
            <a:r>
              <a:rPr lang="en-US" dirty="0" err="1" smtClean="0"/>
              <a:t>wt</a:t>
            </a:r>
            <a:r>
              <a:rPr lang="en-US" dirty="0" smtClean="0"/>
              <a:t> </a:t>
            </a:r>
            <a:r>
              <a:rPr lang="en-US" dirty="0" err="1" smtClean="0"/>
              <a:t>mCRC</a:t>
            </a:r>
            <a:r>
              <a:rPr lang="en-US" dirty="0" smtClean="0"/>
              <a:t> (</a:t>
            </a:r>
            <a:r>
              <a:rPr lang="en-US" dirty="0" err="1" smtClean="0"/>
              <a:t>cetuximab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Patients with RAS </a:t>
            </a:r>
            <a:r>
              <a:rPr lang="en-US" dirty="0" err="1" smtClean="0"/>
              <a:t>wt</a:t>
            </a:r>
            <a:r>
              <a:rPr lang="en-US" dirty="0" smtClean="0"/>
              <a:t> </a:t>
            </a:r>
            <a:r>
              <a:rPr lang="en-US" dirty="0" err="1" smtClean="0"/>
              <a:t>mCRC</a:t>
            </a:r>
            <a:r>
              <a:rPr lang="en-US" dirty="0" smtClean="0"/>
              <a:t> (</a:t>
            </a:r>
            <a:r>
              <a:rPr lang="en-US" dirty="0" err="1" smtClean="0"/>
              <a:t>panitumumab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are contraindicated </a:t>
            </a:r>
          </a:p>
          <a:p>
            <a:pPr lvl="1"/>
            <a:r>
              <a:rPr lang="en-US" dirty="0" smtClean="0"/>
              <a:t>In combination with oxaliplatin-based chemotherapies for patients with RAS (KRAS or NRAS exons 2, 3, 4) mt tumors or in whom RAS tumor status is unknown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RAS data on clinical practice today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 smtClean="0"/>
              <a:t>1. </a:t>
            </a:r>
            <a:r>
              <a:rPr lang="en-US" sz="1000" dirty="0" err="1" smtClean="0"/>
              <a:t>Cetuximab</a:t>
            </a:r>
            <a:r>
              <a:rPr lang="en-US" sz="1000" dirty="0" smtClean="0"/>
              <a:t> </a:t>
            </a:r>
            <a:r>
              <a:rPr lang="en-GB" sz="1000" dirty="0" err="1" smtClean="0"/>
              <a:t>SmPC</a:t>
            </a:r>
            <a:r>
              <a:rPr lang="en-GB" sz="1000" dirty="0"/>
              <a:t>, </a:t>
            </a:r>
            <a:r>
              <a:rPr lang="en-GB" sz="1000" dirty="0" smtClean="0"/>
              <a:t>January 2014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2. </a:t>
            </a:r>
            <a:r>
              <a:rPr lang="en-US" sz="1000" dirty="0" err="1" smtClean="0"/>
              <a:t>Panitumumab</a:t>
            </a:r>
            <a:r>
              <a:rPr lang="en-US" sz="1000" dirty="0" smtClean="0"/>
              <a:t> </a:t>
            </a:r>
            <a:r>
              <a:rPr lang="en-US" sz="1000" dirty="0" err="1" smtClean="0"/>
              <a:t>SmPC</a:t>
            </a:r>
            <a:r>
              <a:rPr lang="en-US" sz="1000" dirty="0" smtClean="0"/>
              <a:t>, March2014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67944" y="4293096"/>
            <a:ext cx="864096" cy="72008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516938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Evidence of RAS wt status is required before initiating 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treatment with anti-EGFR therapy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1,2</a:t>
            </a:r>
            <a:endParaRPr lang="en-US" sz="20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5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considerations for RAS testing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1520" y="1412875"/>
            <a:ext cx="84971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RAS testing should be performed in </a:t>
            </a:r>
            <a:r>
              <a:rPr lang="en-US" sz="2400" b="1" dirty="0" smtClean="0">
                <a:solidFill>
                  <a:prstClr val="white"/>
                </a:solidFill>
              </a:rPr>
              <a:t>ALL </a:t>
            </a:r>
            <a:r>
              <a:rPr lang="en-US" sz="2400" dirty="0" smtClean="0">
                <a:solidFill>
                  <a:prstClr val="white"/>
                </a:solidFill>
              </a:rPr>
              <a:t>patients,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before selecting 1st line therapy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7584" y="2420888"/>
            <a:ext cx="7220532" cy="4032208"/>
            <a:chOff x="827584" y="2565144"/>
            <a:chExt cx="7220532" cy="4032208"/>
          </a:xfrm>
        </p:grpSpPr>
        <p:grpSp>
          <p:nvGrpSpPr>
            <p:cNvPr id="48" name="Group 47"/>
            <p:cNvGrpSpPr/>
            <p:nvPr/>
          </p:nvGrpSpPr>
          <p:grpSpPr>
            <a:xfrm>
              <a:off x="3447850" y="2565144"/>
              <a:ext cx="1980000" cy="2160000"/>
              <a:chOff x="3610536" y="1493692"/>
              <a:chExt cx="1980000" cy="2160000"/>
            </a:xfrm>
          </p:grpSpPr>
          <p:sp>
            <p:nvSpPr>
              <p:cNvPr id="5" name="Rectangle 8"/>
              <p:cNvSpPr/>
              <p:nvPr/>
            </p:nvSpPr>
            <p:spPr>
              <a:xfrm>
                <a:off x="3610536" y="1493692"/>
                <a:ext cx="1980000" cy="2160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tIns="72000" anchor="t"/>
              <a:lstStyle/>
              <a:p>
                <a:pPr algn="ctr">
                  <a:defRPr/>
                </a:pP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923928" y="2252391"/>
                <a:ext cx="1384759" cy="1278708"/>
                <a:chOff x="2101146" y="1916113"/>
                <a:chExt cx="1667893" cy="154474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124075" y="1916113"/>
                  <a:ext cx="1511821" cy="14784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/>
              </p:blipFill>
              <p:spPr bwMode="auto">
                <a:xfrm>
                  <a:off x="2101146" y="1955694"/>
                  <a:ext cx="1667893" cy="1505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3610536" y="1530520"/>
                <a:ext cx="198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kern="0" dirty="0" smtClean="0">
                    <a:solidFill>
                      <a:srgbClr val="F37121"/>
                    </a:solidFill>
                    <a:ea typeface="ＭＳ Ｐゴシック" pitchFamily="34" charset="-128"/>
                  </a:rPr>
                  <a:t>QUALITY…</a:t>
                </a:r>
              </a:p>
              <a:p>
                <a:pPr algn="ctr"/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>obtain high-quality tumor tissue</a:t>
                </a: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27584" y="2565144"/>
              <a:ext cx="1980000" cy="2160000"/>
              <a:chOff x="712696" y="1493691"/>
              <a:chExt cx="1980000" cy="2160000"/>
            </a:xfrm>
          </p:grpSpPr>
          <p:sp>
            <p:nvSpPr>
              <p:cNvPr id="4" name="Rectangle 8"/>
              <p:cNvSpPr/>
              <p:nvPr/>
            </p:nvSpPr>
            <p:spPr>
              <a:xfrm>
                <a:off x="712696" y="1493691"/>
                <a:ext cx="1980000" cy="2160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tIns="72000" anchor="t"/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srgbClr val="F37121"/>
                    </a:solidFill>
                    <a:ea typeface="ＭＳ Ｐゴシック" pitchFamily="34" charset="-128"/>
                  </a:rPr>
                  <a:t>TIMING…</a:t>
                </a:r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/>
                </a:r>
                <a:b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</a:br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>request at diagnosis </a:t>
                </a: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26" name="Picture 2" descr="P:\Working docs\forms%20clipart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165" y="2224523"/>
                <a:ext cx="1219473" cy="119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6068116" y="2565144"/>
              <a:ext cx="1980000" cy="2160000"/>
              <a:chOff x="6588223" y="1484784"/>
              <a:chExt cx="1980000" cy="2160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88223" y="1484784"/>
                <a:ext cx="1980000" cy="2160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tIns="72000" anchor="t"/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srgbClr val="F37121"/>
                    </a:solidFill>
                    <a:ea typeface="ＭＳ Ｐゴシック" pitchFamily="34" charset="-128"/>
                  </a:rPr>
                  <a:t>COLLABORATE…</a:t>
                </a:r>
              </a:p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>with skilled pathologists</a:t>
                </a: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39946" y="2212979"/>
                <a:ext cx="1304461" cy="130446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4771560" y="4437352"/>
              <a:ext cx="1980000" cy="2160000"/>
              <a:chOff x="712695" y="3717032"/>
              <a:chExt cx="1879289" cy="219585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12695" y="3717032"/>
                <a:ext cx="1879289" cy="2195857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tIns="72000" anchor="t"/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srgbClr val="F37121"/>
                    </a:solidFill>
                    <a:ea typeface="ＭＳ Ｐゴシック" pitchFamily="34" charset="-128"/>
                  </a:rPr>
                  <a:t>PERSONALIZE…</a:t>
                </a:r>
              </a:p>
              <a:p>
                <a:pPr algn="ctr">
                  <a:defRPr/>
                </a:pPr>
                <a:r>
                  <a:rPr lang="en-US" sz="1400" b="1" kern="0" dirty="0">
                    <a:solidFill>
                      <a:srgbClr val="145A96"/>
                    </a:solidFill>
                    <a:ea typeface="ＭＳ Ｐゴシック" pitchFamily="34" charset="-128"/>
                  </a:rPr>
                  <a:t>m</a:t>
                </a:r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>ake informed treatment decisions</a:t>
                </a: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1050875" y="4520095"/>
                <a:ext cx="1165595" cy="1234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051720" y="4437352"/>
              <a:ext cx="1980000" cy="2160000"/>
              <a:chOff x="6508377" y="1309169"/>
              <a:chExt cx="1828800" cy="2063035"/>
            </a:xfrm>
          </p:grpSpPr>
          <p:sp>
            <p:nvSpPr>
              <p:cNvPr id="6" name="Rectangle 8"/>
              <p:cNvSpPr/>
              <p:nvPr/>
            </p:nvSpPr>
            <p:spPr>
              <a:xfrm>
                <a:off x="6508377" y="1309169"/>
                <a:ext cx="1828800" cy="2063035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tIns="72000" anchor="t"/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srgbClr val="F37121"/>
                    </a:solidFill>
                    <a:ea typeface="ＭＳ Ｐゴシック" pitchFamily="34" charset="-128"/>
                  </a:rPr>
                  <a:t>RELIABILITY…</a:t>
                </a:r>
                <a:endParaRPr lang="en-US" sz="1400" b="1" kern="0" dirty="0" smtClean="0">
                  <a:solidFill>
                    <a:srgbClr val="F37121"/>
                  </a:solidFill>
                  <a:ea typeface="ＭＳ Ｐゴシック" pitchFamily="34" charset="-128"/>
                </a:endParaRPr>
              </a:p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rgbClr val="145A96"/>
                    </a:solidFill>
                    <a:ea typeface="ＭＳ Ｐゴシック" pitchFamily="34" charset="-128"/>
                  </a:rPr>
                  <a:t>use validated techniques</a:t>
                </a:r>
                <a:endParaRPr lang="en-US" sz="1400" b="1" kern="0" dirty="0">
                  <a:solidFill>
                    <a:srgbClr val="145A96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35" name="Picture 2" descr="R:\MerckSerono\Erbitux\Ongoing projects\GI\22031209 - Phase I RAS toolkit\Resources\eppendorf_opened__carlos_01_svg_h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6919" y="2060848"/>
                <a:ext cx="691460" cy="1158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05547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9" idx="3"/>
            <a:endCxn id="21" idx="1"/>
          </p:cNvCxnSpPr>
          <p:nvPr/>
        </p:nvCxnSpPr>
        <p:spPr bwMode="auto">
          <a:xfrm>
            <a:off x="7469355" y="2043283"/>
            <a:ext cx="116114" cy="50712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3"/>
          </p:cNvCxnSpPr>
          <p:nvPr/>
        </p:nvCxnSpPr>
        <p:spPr bwMode="auto">
          <a:xfrm flipV="1">
            <a:off x="7469355" y="2589090"/>
            <a:ext cx="116114" cy="4734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7"/>
            <a:endCxn id="9" idx="1"/>
          </p:cNvCxnSpPr>
          <p:nvPr/>
        </p:nvCxnSpPr>
        <p:spPr bwMode="auto">
          <a:xfrm flipV="1">
            <a:off x="3506585" y="2043283"/>
            <a:ext cx="290976" cy="8381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580331" y="3060897"/>
            <a:ext cx="217230" cy="3266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5"/>
            <a:endCxn id="10" idx="1"/>
          </p:cNvCxnSpPr>
          <p:nvPr/>
        </p:nvCxnSpPr>
        <p:spPr bwMode="auto">
          <a:xfrm>
            <a:off x="3506585" y="3243589"/>
            <a:ext cx="290976" cy="818545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CALGB 80405: Randomized</a:t>
            </a:r>
            <a:r>
              <a:rPr lang="en-US" dirty="0"/>
              <a:t>, open-label, multicenter (North America</a:t>
            </a:r>
            <a:r>
              <a:rPr lang="en-US" dirty="0" smtClean="0"/>
              <a:t>), </a:t>
            </a:r>
            <a:r>
              <a:rPr lang="en-US" dirty="0"/>
              <a:t>Phase III </a:t>
            </a:r>
            <a:r>
              <a:rPr lang="en-US" dirty="0" smtClean="0"/>
              <a:t>IST*</a:t>
            </a:r>
            <a:endParaRPr lang="en-US" altLang="en-US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7023" y="5922485"/>
            <a:ext cx="4909719" cy="902715"/>
          </a:xfrm>
        </p:spPr>
        <p:txBody>
          <a:bodyPr/>
          <a:lstStyle/>
          <a:p>
            <a:r>
              <a:rPr lang="en-US" sz="1000" kern="0" dirty="0" smtClean="0">
                <a:solidFill>
                  <a:prstClr val="white"/>
                </a:solidFill>
              </a:rPr>
              <a:t>*Supported by a cooperative group with funding from BMS/Genentech; *</a:t>
            </a:r>
            <a:r>
              <a:rPr lang="en-US" sz="1000" dirty="0" smtClean="0">
                <a:solidFill>
                  <a:prstClr val="white"/>
                </a:solidFill>
              </a:rPr>
              <a:t>*patients with KRAS exon 2 mCRC randomized to arms A and B; </a:t>
            </a:r>
            <a:r>
              <a:rPr lang="en-US" sz="1000" baseline="30000" dirty="0" smtClean="0">
                <a:solidFill>
                  <a:prstClr val="white"/>
                </a:solidFill>
              </a:rPr>
              <a:t>†</a:t>
            </a:r>
            <a:r>
              <a:rPr lang="en-US" sz="1000" dirty="0" smtClean="0">
                <a:solidFill>
                  <a:prstClr val="white"/>
                </a:solidFill>
              </a:rPr>
              <a:t>investigator’s choice of chemotherapy; </a:t>
            </a:r>
            <a:r>
              <a:rPr lang="en-GB" sz="1000" dirty="0" err="1" smtClean="0">
                <a:solidFill>
                  <a:prstClr val="white"/>
                </a:solidFill>
              </a:rPr>
              <a:t>cetuximab</a:t>
            </a:r>
            <a:r>
              <a:rPr lang="en-GB" sz="1000" dirty="0" smtClean="0">
                <a:solidFill>
                  <a:prstClr val="white"/>
                </a:solidFill>
              </a:rPr>
              <a:t> </a:t>
            </a:r>
            <a:r>
              <a:rPr lang="en-GB" sz="1000" dirty="0">
                <a:solidFill>
                  <a:prstClr val="white"/>
                </a:solidFill>
              </a:rPr>
              <a:t>is not indicated for the treatment of patients with </a:t>
            </a:r>
            <a:r>
              <a:rPr lang="en-GB" sz="1000" dirty="0" err="1">
                <a:solidFill>
                  <a:prstClr val="white"/>
                </a:solidFill>
              </a:rPr>
              <a:t>mCRC</a:t>
            </a:r>
            <a:r>
              <a:rPr lang="en-GB" sz="1000" dirty="0">
                <a:solidFill>
                  <a:prstClr val="white"/>
                </a:solidFill>
              </a:rPr>
              <a:t> whose </a:t>
            </a:r>
            <a:r>
              <a:rPr lang="en-GB" sz="1000" dirty="0" err="1">
                <a:solidFill>
                  <a:prstClr val="white"/>
                </a:solidFill>
              </a:rPr>
              <a:t>tumors</a:t>
            </a:r>
            <a:r>
              <a:rPr lang="en-GB" sz="1000" dirty="0">
                <a:solidFill>
                  <a:prstClr val="white"/>
                </a:solidFill>
              </a:rPr>
              <a:t> have RAS mutations or for whom RAS </a:t>
            </a:r>
            <a:r>
              <a:rPr lang="en-GB" sz="1000" dirty="0" err="1">
                <a:solidFill>
                  <a:prstClr val="white"/>
                </a:solidFill>
              </a:rPr>
              <a:t>tumor</a:t>
            </a:r>
            <a:r>
              <a:rPr lang="en-GB" sz="1000" dirty="0">
                <a:solidFill>
                  <a:prstClr val="white"/>
                </a:solidFill>
              </a:rPr>
              <a:t> status is unknown.</a:t>
            </a:r>
            <a:endParaRPr lang="en-US" sz="10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64887" y="6543102"/>
            <a:ext cx="3815729" cy="288032"/>
          </a:xfrm>
        </p:spPr>
        <p:txBody>
          <a:bodyPr/>
          <a:lstStyle/>
          <a:p>
            <a:r>
              <a:rPr lang="en-US" sz="1000" dirty="0" smtClean="0"/>
              <a:t>Venook AP, et al. ASCO 2014 (Abstract No. 126013)</a:t>
            </a:r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297455" y="2148129"/>
            <a:ext cx="2561859" cy="182880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0" rIns="0" bIns="0" numCol="1" spcCol="1270" anchor="ctr" anchorCtr="0">
            <a:noAutofit/>
          </a:bodyPr>
          <a:lstStyle/>
          <a:p>
            <a:pPr marL="0" lvl="1" algn="ctr" defTabSz="1822450">
              <a:spcBef>
                <a:spcPct val="0"/>
              </a:spcBef>
            </a:pPr>
            <a:r>
              <a:rPr lang="en-US" sz="1600" b="1" dirty="0" smtClean="0">
                <a:solidFill>
                  <a:prstClr val="white"/>
                </a:solidFill>
              </a:rPr>
              <a:t>Patients with untreated KRAS exon 2 wt locally advanced (unresectable) or mCRC, ECOG PS 0–1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(N=1137**)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76762" y="2806474"/>
            <a:ext cx="503569" cy="5121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R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7561" y="2609182"/>
            <a:ext cx="3671794" cy="906696"/>
          </a:xfrm>
          <a:prstGeom prst="roundRect">
            <a:avLst/>
          </a:prstGeom>
          <a:solidFill>
            <a:srgbClr val="F182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0" lvl="1" algn="ctr" defTabSz="1822450">
              <a:spcBef>
                <a:spcPct val="0"/>
              </a:spcBef>
            </a:pPr>
            <a:r>
              <a:rPr lang="en-US" sz="1600" b="1" u="sng" dirty="0" smtClean="0">
                <a:solidFill>
                  <a:prstClr val="white"/>
                </a:solidFill>
              </a:rPr>
              <a:t>Experimental arm B</a:t>
            </a:r>
            <a:br>
              <a:rPr lang="en-US" sz="1600" b="1" u="sng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Cetuximab +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mFOLFOX6 or FOLFIRI</a:t>
            </a:r>
            <a:r>
              <a:rPr lang="en-US" sz="1600" b="1" baseline="30000" dirty="0" smtClean="0">
                <a:solidFill>
                  <a:prstClr val="white"/>
                </a:solidFill>
              </a:rPr>
              <a:t>†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97561" y="1589935"/>
            <a:ext cx="3671794" cy="90669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anchor="ctr" anchorCtr="0">
            <a:noAutofit/>
          </a:bodyPr>
          <a:lstStyle/>
          <a:p>
            <a:pPr marL="0" lvl="1" algn="ctr" defTabSz="1822450">
              <a:spcBef>
                <a:spcPct val="0"/>
              </a:spcBef>
            </a:pPr>
            <a:r>
              <a:rPr lang="en-US" sz="1600" b="1" u="sng" dirty="0" smtClean="0">
                <a:solidFill>
                  <a:prstClr val="white"/>
                </a:solidFill>
              </a:rPr>
              <a:t>Comparator arm A</a:t>
            </a:r>
            <a:br>
              <a:rPr lang="en-US" sz="1600" b="1" u="sng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Bevacizumab +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mFOLFOX6 or FOLFIRI</a:t>
            </a:r>
            <a:r>
              <a:rPr lang="en-US" sz="1600" b="1" baseline="30000" dirty="0" smtClean="0">
                <a:solidFill>
                  <a:prstClr val="white"/>
                </a:solidFill>
              </a:rPr>
              <a:t>†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97561" y="3610190"/>
            <a:ext cx="3671794" cy="90388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anchor="ctr" anchorCtr="0">
            <a:noAutofit/>
          </a:bodyPr>
          <a:lstStyle/>
          <a:p>
            <a:pPr marL="0" lvl="1" algn="ctr" defTabSz="1822450">
              <a:spcBef>
                <a:spcPct val="0"/>
              </a:spcBef>
            </a:pPr>
            <a:r>
              <a:rPr lang="en-US" sz="1600" b="1" u="sng" dirty="0" smtClean="0">
                <a:solidFill>
                  <a:prstClr val="white"/>
                </a:solidFill>
              </a:rPr>
              <a:t>Arm C</a:t>
            </a:r>
            <a:br>
              <a:rPr lang="en-US" sz="1600" b="1" u="sng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Bevacizumab + cetuximab +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mFOLFOX6 or FOLFIRI</a:t>
            </a:r>
            <a:r>
              <a:rPr lang="en-US" sz="1600" b="1" baseline="30000" dirty="0" smtClean="0">
                <a:solidFill>
                  <a:prstClr val="white"/>
                </a:solidFill>
              </a:rPr>
              <a:t>†</a:t>
            </a:r>
            <a:endParaRPr lang="en-US" sz="1600" b="1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59314" y="3060278"/>
            <a:ext cx="217448" cy="4505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797561" y="3655114"/>
            <a:ext cx="3532154" cy="85896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69354" y="3761430"/>
            <a:ext cx="148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Arm C closed to accrual as of </a:t>
            </a:r>
            <a:r>
              <a:rPr lang="en-US" sz="1200" b="1" dirty="0" smtClean="0">
                <a:solidFill>
                  <a:prstClr val="white"/>
                </a:solidFill>
              </a:rPr>
              <a:t>09/10/2009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85469" y="1938971"/>
            <a:ext cx="1404295" cy="122287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0" rIns="0" bIns="0" numCol="1" spcCol="127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Continue treatment until PD, unacceptable toxicity or curative surgery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846" y="4432018"/>
            <a:ext cx="8412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Primary endpoint: </a:t>
            </a:r>
            <a:r>
              <a:rPr lang="en-US" dirty="0" smtClean="0">
                <a:solidFill>
                  <a:prstClr val="white"/>
                </a:solidFill>
              </a:rPr>
              <a:t>OS</a:t>
            </a:r>
          </a:p>
          <a:p>
            <a:r>
              <a:rPr lang="en-US" altLang="en-US" b="1" dirty="0" smtClean="0">
                <a:solidFill>
                  <a:prstClr val="white"/>
                </a:solidFill>
              </a:rPr>
              <a:t>Secondary endpoints: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Response, PFS, time to treatment failure, duration of response, toxicity,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60-day survival, eligibility for surgery post-treatment, quality of life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44137" y="1691072"/>
            <a:ext cx="5768963" cy="3633819"/>
            <a:chOff x="1344137" y="1691072"/>
            <a:chExt cx="5768963" cy="3633819"/>
          </a:xfrm>
        </p:grpSpPr>
        <p:sp>
          <p:nvSpPr>
            <p:cNvPr id="13" name="TextBox 12"/>
            <p:cNvSpPr txBox="1"/>
            <p:nvPr/>
          </p:nvSpPr>
          <p:spPr>
            <a:xfrm>
              <a:off x="6838666" y="50478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629780" y="50478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71304" y="50478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35082" y="50478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26196" y="497069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47233" y="497069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911526" y="488792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01272" y="488792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98914" y="481897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77109" y="481897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84767" y="478934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59121" y="475526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52030" y="469922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36564" y="459653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43651" y="457304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78689" y="454902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61799" y="454902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33027" y="454902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954392" y="446639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12783" y="445803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93756" y="44404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68799" y="44404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714019" y="441052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660013" y="436781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30456" y="4350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11429" y="4350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594539" y="4350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571291" y="429961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539651" y="429961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94442" y="429961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456138" y="429961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13736" y="428251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378512" y="428251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362381" y="427040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343288" y="422053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31635" y="419772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255318" y="418568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225079" y="41826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99004" y="416792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71978" y="41557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148406" y="41410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129596" y="412049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091743" y="41030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044866" y="404930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021691" y="402537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009996" y="40116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999536" y="398770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972314" y="396118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53524" y="392674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24781" y="390926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877443" y="382879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9466" y="382879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29250" y="382879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809785" y="37962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6238" y="37962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60104" y="37962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26615" y="37962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687797" y="377799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59310" y="376359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624099" y="373470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70820" y="368857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506375" y="365577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475342" y="364861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456694" y="363421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440408" y="362298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402427" y="359948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385228" y="357804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76371" y="356795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362046" y="35632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340713" y="35632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332060" y="35632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302987" y="353152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289224" y="350967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250726" y="347489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233725" y="345168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208923" y="343063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190242" y="341822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168909" y="34032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142704" y="338377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108697" y="334952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085073" y="333000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063519" y="331112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039489" y="329669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020493" y="327027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982217" y="3236948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963848" y="322155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940076" y="319440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923741" y="317113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909438" y="316054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891170" y="312748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872102" y="311166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850632" y="308107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825621" y="306107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804128" y="305094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784444" y="303201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760769" y="301605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34885" y="299415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704981" y="298181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675899" y="296766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651058" y="295241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627182" y="292130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607498" y="290709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235963" y="258604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217204" y="255945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911341" y="218866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761491" y="202806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730088" y="200742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7765" y="188956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536710" y="180521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592871" y="187011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350787" y="169107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68200"/>
                  </a:solidFill>
                </a:rPr>
                <a:t>+</a:t>
              </a:r>
              <a:endParaRPr lang="en-US" sz="1200" dirty="0">
                <a:solidFill>
                  <a:srgbClr val="F682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1344137" y="3606764"/>
              <a:ext cx="2058086" cy="12528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0644" y="1754981"/>
            <a:ext cx="5655469" cy="3429000"/>
            <a:chOff x="1340644" y="1754981"/>
            <a:chExt cx="5655469" cy="3429000"/>
          </a:xfrm>
        </p:grpSpPr>
        <p:sp>
          <p:nvSpPr>
            <p:cNvPr id="9" name="Freeform 8"/>
            <p:cNvSpPr/>
            <p:nvPr/>
          </p:nvSpPr>
          <p:spPr>
            <a:xfrm>
              <a:off x="4769644" y="4514850"/>
              <a:ext cx="2226469" cy="669131"/>
            </a:xfrm>
            <a:custGeom>
              <a:avLst/>
              <a:gdLst>
                <a:gd name="connsiteX0" fmla="*/ 2226469 w 2226469"/>
                <a:gd name="connsiteY0" fmla="*/ 669131 h 669131"/>
                <a:gd name="connsiteX1" fmla="*/ 1612106 w 2226469"/>
                <a:gd name="connsiteY1" fmla="*/ 669131 h 669131"/>
                <a:gd name="connsiteX2" fmla="*/ 1612106 w 2226469"/>
                <a:gd name="connsiteY2" fmla="*/ 600075 h 669131"/>
                <a:gd name="connsiteX3" fmla="*/ 1345406 w 2226469"/>
                <a:gd name="connsiteY3" fmla="*/ 600075 h 669131"/>
                <a:gd name="connsiteX4" fmla="*/ 1345406 w 2226469"/>
                <a:gd name="connsiteY4" fmla="*/ 557213 h 669131"/>
                <a:gd name="connsiteX5" fmla="*/ 1328737 w 2226469"/>
                <a:gd name="connsiteY5" fmla="*/ 550069 h 669131"/>
                <a:gd name="connsiteX6" fmla="*/ 1328737 w 2226469"/>
                <a:gd name="connsiteY6" fmla="*/ 514350 h 669131"/>
                <a:gd name="connsiteX7" fmla="*/ 1140619 w 2226469"/>
                <a:gd name="connsiteY7" fmla="*/ 514350 h 669131"/>
                <a:gd name="connsiteX8" fmla="*/ 1140619 w 2226469"/>
                <a:gd name="connsiteY8" fmla="*/ 478631 h 669131"/>
                <a:gd name="connsiteX9" fmla="*/ 1092994 w 2226469"/>
                <a:gd name="connsiteY9" fmla="*/ 478631 h 669131"/>
                <a:gd name="connsiteX10" fmla="*/ 1092994 w 2226469"/>
                <a:gd name="connsiteY10" fmla="*/ 445294 h 669131"/>
                <a:gd name="connsiteX11" fmla="*/ 992981 w 2226469"/>
                <a:gd name="connsiteY11" fmla="*/ 445294 h 669131"/>
                <a:gd name="connsiteX12" fmla="*/ 992981 w 2226469"/>
                <a:gd name="connsiteY12" fmla="*/ 414338 h 669131"/>
                <a:gd name="connsiteX13" fmla="*/ 942975 w 2226469"/>
                <a:gd name="connsiteY13" fmla="*/ 414338 h 669131"/>
                <a:gd name="connsiteX14" fmla="*/ 940594 w 2226469"/>
                <a:gd name="connsiteY14" fmla="*/ 390525 h 669131"/>
                <a:gd name="connsiteX15" fmla="*/ 921544 w 2226469"/>
                <a:gd name="connsiteY15" fmla="*/ 388144 h 669131"/>
                <a:gd name="connsiteX16" fmla="*/ 921544 w 2226469"/>
                <a:gd name="connsiteY16" fmla="*/ 359569 h 669131"/>
                <a:gd name="connsiteX17" fmla="*/ 900112 w 2226469"/>
                <a:gd name="connsiteY17" fmla="*/ 354806 h 669131"/>
                <a:gd name="connsiteX18" fmla="*/ 900112 w 2226469"/>
                <a:gd name="connsiteY18" fmla="*/ 330994 h 669131"/>
                <a:gd name="connsiteX19" fmla="*/ 800100 w 2226469"/>
                <a:gd name="connsiteY19" fmla="*/ 330994 h 669131"/>
                <a:gd name="connsiteX20" fmla="*/ 800100 w 2226469"/>
                <a:gd name="connsiteY20" fmla="*/ 304800 h 669131"/>
                <a:gd name="connsiteX21" fmla="*/ 738187 w 2226469"/>
                <a:gd name="connsiteY21" fmla="*/ 304800 h 669131"/>
                <a:gd name="connsiteX22" fmla="*/ 738187 w 2226469"/>
                <a:gd name="connsiteY22" fmla="*/ 278606 h 669131"/>
                <a:gd name="connsiteX23" fmla="*/ 657225 w 2226469"/>
                <a:gd name="connsiteY23" fmla="*/ 278606 h 669131"/>
                <a:gd name="connsiteX24" fmla="*/ 657225 w 2226469"/>
                <a:gd name="connsiteY24" fmla="*/ 254794 h 669131"/>
                <a:gd name="connsiteX25" fmla="*/ 638175 w 2226469"/>
                <a:gd name="connsiteY25" fmla="*/ 254794 h 669131"/>
                <a:gd name="connsiteX26" fmla="*/ 638175 w 2226469"/>
                <a:gd name="connsiteY26" fmla="*/ 226219 h 669131"/>
                <a:gd name="connsiteX27" fmla="*/ 542925 w 2226469"/>
                <a:gd name="connsiteY27" fmla="*/ 226219 h 669131"/>
                <a:gd name="connsiteX28" fmla="*/ 542925 w 2226469"/>
                <a:gd name="connsiteY28" fmla="*/ 204788 h 669131"/>
                <a:gd name="connsiteX29" fmla="*/ 457200 w 2226469"/>
                <a:gd name="connsiteY29" fmla="*/ 204788 h 669131"/>
                <a:gd name="connsiteX30" fmla="*/ 457200 w 2226469"/>
                <a:gd name="connsiteY30" fmla="*/ 180975 h 669131"/>
                <a:gd name="connsiteX31" fmla="*/ 390525 w 2226469"/>
                <a:gd name="connsiteY31" fmla="*/ 180975 h 669131"/>
                <a:gd name="connsiteX32" fmla="*/ 383381 w 2226469"/>
                <a:gd name="connsiteY32" fmla="*/ 157163 h 669131"/>
                <a:gd name="connsiteX33" fmla="*/ 376237 w 2226469"/>
                <a:gd name="connsiteY33" fmla="*/ 138113 h 669131"/>
                <a:gd name="connsiteX34" fmla="*/ 357187 w 2226469"/>
                <a:gd name="connsiteY34" fmla="*/ 126206 h 669131"/>
                <a:gd name="connsiteX35" fmla="*/ 342900 w 2226469"/>
                <a:gd name="connsiteY35" fmla="*/ 92869 h 669131"/>
                <a:gd name="connsiteX36" fmla="*/ 273844 w 2226469"/>
                <a:gd name="connsiteY36" fmla="*/ 92869 h 669131"/>
                <a:gd name="connsiteX37" fmla="*/ 273844 w 2226469"/>
                <a:gd name="connsiteY37" fmla="*/ 69056 h 669131"/>
                <a:gd name="connsiteX38" fmla="*/ 150019 w 2226469"/>
                <a:gd name="connsiteY38" fmla="*/ 69056 h 669131"/>
                <a:gd name="connsiteX39" fmla="*/ 138112 w 2226469"/>
                <a:gd name="connsiteY39" fmla="*/ 50006 h 669131"/>
                <a:gd name="connsiteX40" fmla="*/ 114300 w 2226469"/>
                <a:gd name="connsiteY40" fmla="*/ 33338 h 669131"/>
                <a:gd name="connsiteX41" fmla="*/ 69056 w 2226469"/>
                <a:gd name="connsiteY41" fmla="*/ 33338 h 669131"/>
                <a:gd name="connsiteX42" fmla="*/ 69056 w 2226469"/>
                <a:gd name="connsiteY42" fmla="*/ 0 h 669131"/>
                <a:gd name="connsiteX43" fmla="*/ 0 w 2226469"/>
                <a:gd name="connsiteY43" fmla="*/ 0 h 6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26469" h="669131">
                  <a:moveTo>
                    <a:pt x="2226469" y="669131"/>
                  </a:moveTo>
                  <a:lnTo>
                    <a:pt x="1612106" y="669131"/>
                  </a:lnTo>
                  <a:lnTo>
                    <a:pt x="1612106" y="600075"/>
                  </a:lnTo>
                  <a:lnTo>
                    <a:pt x="1345406" y="600075"/>
                  </a:lnTo>
                  <a:lnTo>
                    <a:pt x="1345406" y="557213"/>
                  </a:lnTo>
                  <a:lnTo>
                    <a:pt x="1328737" y="550069"/>
                  </a:lnTo>
                  <a:lnTo>
                    <a:pt x="1328737" y="514350"/>
                  </a:lnTo>
                  <a:lnTo>
                    <a:pt x="1140619" y="514350"/>
                  </a:lnTo>
                  <a:lnTo>
                    <a:pt x="1140619" y="478631"/>
                  </a:lnTo>
                  <a:lnTo>
                    <a:pt x="1092994" y="478631"/>
                  </a:lnTo>
                  <a:lnTo>
                    <a:pt x="1092994" y="445294"/>
                  </a:lnTo>
                  <a:lnTo>
                    <a:pt x="992981" y="445294"/>
                  </a:lnTo>
                  <a:lnTo>
                    <a:pt x="992981" y="414338"/>
                  </a:lnTo>
                  <a:lnTo>
                    <a:pt x="942975" y="414338"/>
                  </a:lnTo>
                  <a:lnTo>
                    <a:pt x="940594" y="390525"/>
                  </a:lnTo>
                  <a:lnTo>
                    <a:pt x="921544" y="388144"/>
                  </a:lnTo>
                  <a:lnTo>
                    <a:pt x="921544" y="359569"/>
                  </a:lnTo>
                  <a:lnTo>
                    <a:pt x="900112" y="354806"/>
                  </a:lnTo>
                  <a:lnTo>
                    <a:pt x="900112" y="330994"/>
                  </a:lnTo>
                  <a:lnTo>
                    <a:pt x="800100" y="330994"/>
                  </a:lnTo>
                  <a:lnTo>
                    <a:pt x="800100" y="304800"/>
                  </a:lnTo>
                  <a:lnTo>
                    <a:pt x="738187" y="304800"/>
                  </a:lnTo>
                  <a:lnTo>
                    <a:pt x="738187" y="278606"/>
                  </a:lnTo>
                  <a:lnTo>
                    <a:pt x="657225" y="278606"/>
                  </a:lnTo>
                  <a:lnTo>
                    <a:pt x="657225" y="254794"/>
                  </a:lnTo>
                  <a:lnTo>
                    <a:pt x="638175" y="254794"/>
                  </a:lnTo>
                  <a:lnTo>
                    <a:pt x="638175" y="226219"/>
                  </a:lnTo>
                  <a:lnTo>
                    <a:pt x="542925" y="226219"/>
                  </a:lnTo>
                  <a:lnTo>
                    <a:pt x="542925" y="204788"/>
                  </a:lnTo>
                  <a:lnTo>
                    <a:pt x="457200" y="204788"/>
                  </a:lnTo>
                  <a:lnTo>
                    <a:pt x="457200" y="180975"/>
                  </a:lnTo>
                  <a:lnTo>
                    <a:pt x="390525" y="180975"/>
                  </a:lnTo>
                  <a:lnTo>
                    <a:pt x="383381" y="157163"/>
                  </a:lnTo>
                  <a:lnTo>
                    <a:pt x="376237" y="138113"/>
                  </a:lnTo>
                  <a:lnTo>
                    <a:pt x="357187" y="126206"/>
                  </a:lnTo>
                  <a:lnTo>
                    <a:pt x="342900" y="92869"/>
                  </a:lnTo>
                  <a:lnTo>
                    <a:pt x="273844" y="92869"/>
                  </a:lnTo>
                  <a:lnTo>
                    <a:pt x="273844" y="69056"/>
                  </a:lnTo>
                  <a:lnTo>
                    <a:pt x="150019" y="69056"/>
                  </a:lnTo>
                  <a:lnTo>
                    <a:pt x="138112" y="50006"/>
                  </a:lnTo>
                  <a:lnTo>
                    <a:pt x="114300" y="33338"/>
                  </a:lnTo>
                  <a:lnTo>
                    <a:pt x="69056" y="33338"/>
                  </a:lnTo>
                  <a:lnTo>
                    <a:pt x="69056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68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345531" y="2697955"/>
              <a:ext cx="2424113" cy="1814513"/>
            </a:xfrm>
            <a:custGeom>
              <a:avLst/>
              <a:gdLst>
                <a:gd name="connsiteX0" fmla="*/ 2424113 w 2424113"/>
                <a:gd name="connsiteY0" fmla="*/ 1924050 h 1924050"/>
                <a:gd name="connsiteX1" fmla="*/ 2424113 w 2424113"/>
                <a:gd name="connsiteY1" fmla="*/ 1795463 h 1924050"/>
                <a:gd name="connsiteX2" fmla="*/ 2381250 w 2424113"/>
                <a:gd name="connsiteY2" fmla="*/ 1795463 h 1924050"/>
                <a:gd name="connsiteX3" fmla="*/ 2381250 w 2424113"/>
                <a:gd name="connsiteY3" fmla="*/ 1740694 h 1924050"/>
                <a:gd name="connsiteX4" fmla="*/ 2226469 w 2424113"/>
                <a:gd name="connsiteY4" fmla="*/ 1740694 h 1924050"/>
                <a:gd name="connsiteX5" fmla="*/ 2214563 w 2424113"/>
                <a:gd name="connsiteY5" fmla="*/ 1728788 h 1924050"/>
                <a:gd name="connsiteX6" fmla="*/ 2164557 w 2424113"/>
                <a:gd name="connsiteY6" fmla="*/ 1728788 h 1924050"/>
                <a:gd name="connsiteX7" fmla="*/ 2121694 w 2424113"/>
                <a:gd name="connsiteY7" fmla="*/ 1643063 h 1924050"/>
                <a:gd name="connsiteX8" fmla="*/ 2069307 w 2424113"/>
                <a:gd name="connsiteY8" fmla="*/ 1643063 h 1924050"/>
                <a:gd name="connsiteX9" fmla="*/ 2043113 w 2424113"/>
                <a:gd name="connsiteY9" fmla="*/ 1628775 h 1924050"/>
                <a:gd name="connsiteX10" fmla="*/ 1997869 w 2424113"/>
                <a:gd name="connsiteY10" fmla="*/ 1628775 h 1924050"/>
                <a:gd name="connsiteX11" fmla="*/ 1914525 w 2424113"/>
                <a:gd name="connsiteY11" fmla="*/ 1566863 h 1924050"/>
                <a:gd name="connsiteX12" fmla="*/ 1850232 w 2424113"/>
                <a:gd name="connsiteY12" fmla="*/ 1509713 h 1924050"/>
                <a:gd name="connsiteX13" fmla="*/ 1800225 w 2424113"/>
                <a:gd name="connsiteY13" fmla="*/ 1452563 h 1924050"/>
                <a:gd name="connsiteX14" fmla="*/ 1733550 w 2424113"/>
                <a:gd name="connsiteY14" fmla="*/ 1359694 h 1924050"/>
                <a:gd name="connsiteX15" fmla="*/ 1700213 w 2424113"/>
                <a:gd name="connsiteY15" fmla="*/ 1343025 h 1924050"/>
                <a:gd name="connsiteX16" fmla="*/ 1681163 w 2424113"/>
                <a:gd name="connsiteY16" fmla="*/ 1300163 h 1924050"/>
                <a:gd name="connsiteX17" fmla="*/ 1666875 w 2424113"/>
                <a:gd name="connsiteY17" fmla="*/ 1269207 h 1924050"/>
                <a:gd name="connsiteX18" fmla="*/ 1628775 w 2424113"/>
                <a:gd name="connsiteY18" fmla="*/ 1266825 h 1924050"/>
                <a:gd name="connsiteX19" fmla="*/ 1597819 w 2424113"/>
                <a:gd name="connsiteY19" fmla="*/ 1247775 h 1924050"/>
                <a:gd name="connsiteX20" fmla="*/ 1574007 w 2424113"/>
                <a:gd name="connsiteY20" fmla="*/ 1247775 h 1924050"/>
                <a:gd name="connsiteX21" fmla="*/ 1516857 w 2424113"/>
                <a:gd name="connsiteY21" fmla="*/ 1247775 h 1924050"/>
                <a:gd name="connsiteX22" fmla="*/ 1445419 w 2424113"/>
                <a:gd name="connsiteY22" fmla="*/ 1202532 h 1924050"/>
                <a:gd name="connsiteX23" fmla="*/ 1378744 w 2424113"/>
                <a:gd name="connsiteY23" fmla="*/ 1152525 h 1924050"/>
                <a:gd name="connsiteX24" fmla="*/ 1312069 w 2424113"/>
                <a:gd name="connsiteY24" fmla="*/ 1104900 h 1924050"/>
                <a:gd name="connsiteX25" fmla="*/ 1262063 w 2424113"/>
                <a:gd name="connsiteY25" fmla="*/ 1083469 h 1924050"/>
                <a:gd name="connsiteX26" fmla="*/ 1202532 w 2424113"/>
                <a:gd name="connsiteY26" fmla="*/ 1045369 h 1924050"/>
                <a:gd name="connsiteX27" fmla="*/ 1157288 w 2424113"/>
                <a:gd name="connsiteY27" fmla="*/ 1012032 h 1924050"/>
                <a:gd name="connsiteX28" fmla="*/ 1119188 w 2424113"/>
                <a:gd name="connsiteY28" fmla="*/ 1000125 h 1924050"/>
                <a:gd name="connsiteX29" fmla="*/ 1071563 w 2424113"/>
                <a:gd name="connsiteY29" fmla="*/ 957263 h 1924050"/>
                <a:gd name="connsiteX30" fmla="*/ 1042988 w 2424113"/>
                <a:gd name="connsiteY30" fmla="*/ 902494 h 1924050"/>
                <a:gd name="connsiteX31" fmla="*/ 985838 w 2424113"/>
                <a:gd name="connsiteY31" fmla="*/ 883444 h 1924050"/>
                <a:gd name="connsiteX32" fmla="*/ 954882 w 2424113"/>
                <a:gd name="connsiteY32" fmla="*/ 845344 h 1924050"/>
                <a:gd name="connsiteX33" fmla="*/ 923925 w 2424113"/>
                <a:gd name="connsiteY33" fmla="*/ 814388 h 1924050"/>
                <a:gd name="connsiteX34" fmla="*/ 881063 w 2424113"/>
                <a:gd name="connsiteY34" fmla="*/ 771525 h 1924050"/>
                <a:gd name="connsiteX35" fmla="*/ 819150 w 2424113"/>
                <a:gd name="connsiteY35" fmla="*/ 731044 h 1924050"/>
                <a:gd name="connsiteX36" fmla="*/ 776288 w 2424113"/>
                <a:gd name="connsiteY36" fmla="*/ 669132 h 1924050"/>
                <a:gd name="connsiteX37" fmla="*/ 728663 w 2424113"/>
                <a:gd name="connsiteY37" fmla="*/ 619125 h 1924050"/>
                <a:gd name="connsiteX38" fmla="*/ 681038 w 2424113"/>
                <a:gd name="connsiteY38" fmla="*/ 581025 h 1924050"/>
                <a:gd name="connsiteX39" fmla="*/ 626269 w 2424113"/>
                <a:gd name="connsiteY39" fmla="*/ 509588 h 1924050"/>
                <a:gd name="connsiteX40" fmla="*/ 557213 w 2424113"/>
                <a:gd name="connsiteY40" fmla="*/ 464344 h 1924050"/>
                <a:gd name="connsiteX41" fmla="*/ 452438 w 2424113"/>
                <a:gd name="connsiteY41" fmla="*/ 390525 h 1924050"/>
                <a:gd name="connsiteX42" fmla="*/ 378619 w 2424113"/>
                <a:gd name="connsiteY42" fmla="*/ 340519 h 1924050"/>
                <a:gd name="connsiteX43" fmla="*/ 323850 w 2424113"/>
                <a:gd name="connsiteY43" fmla="*/ 292894 h 1924050"/>
                <a:gd name="connsiteX44" fmla="*/ 292894 w 2424113"/>
                <a:gd name="connsiteY44" fmla="*/ 283369 h 1924050"/>
                <a:gd name="connsiteX45" fmla="*/ 269082 w 2424113"/>
                <a:gd name="connsiteY45" fmla="*/ 233363 h 1924050"/>
                <a:gd name="connsiteX46" fmla="*/ 245269 w 2424113"/>
                <a:gd name="connsiteY46" fmla="*/ 214313 h 1924050"/>
                <a:gd name="connsiteX47" fmla="*/ 185738 w 2424113"/>
                <a:gd name="connsiteY47" fmla="*/ 176213 h 1924050"/>
                <a:gd name="connsiteX48" fmla="*/ 161925 w 2424113"/>
                <a:gd name="connsiteY48" fmla="*/ 150019 h 1924050"/>
                <a:gd name="connsiteX49" fmla="*/ 133350 w 2424113"/>
                <a:gd name="connsiteY49" fmla="*/ 123825 h 1924050"/>
                <a:gd name="connsiteX50" fmla="*/ 80963 w 2424113"/>
                <a:gd name="connsiteY50" fmla="*/ 52388 h 1924050"/>
                <a:gd name="connsiteX51" fmla="*/ 0 w 2424113"/>
                <a:gd name="connsiteY51" fmla="*/ 0 h 1924050"/>
                <a:gd name="connsiteX0" fmla="*/ 2419351 w 2424113"/>
                <a:gd name="connsiteY0" fmla="*/ 1814513 h 1814513"/>
                <a:gd name="connsiteX1" fmla="*/ 2424113 w 2424113"/>
                <a:gd name="connsiteY1" fmla="*/ 1795463 h 1814513"/>
                <a:gd name="connsiteX2" fmla="*/ 2381250 w 2424113"/>
                <a:gd name="connsiteY2" fmla="*/ 1795463 h 1814513"/>
                <a:gd name="connsiteX3" fmla="*/ 2381250 w 2424113"/>
                <a:gd name="connsiteY3" fmla="*/ 1740694 h 1814513"/>
                <a:gd name="connsiteX4" fmla="*/ 2226469 w 2424113"/>
                <a:gd name="connsiteY4" fmla="*/ 1740694 h 1814513"/>
                <a:gd name="connsiteX5" fmla="*/ 2214563 w 2424113"/>
                <a:gd name="connsiteY5" fmla="*/ 1728788 h 1814513"/>
                <a:gd name="connsiteX6" fmla="*/ 2164557 w 2424113"/>
                <a:gd name="connsiteY6" fmla="*/ 1728788 h 1814513"/>
                <a:gd name="connsiteX7" fmla="*/ 2121694 w 2424113"/>
                <a:gd name="connsiteY7" fmla="*/ 1643063 h 1814513"/>
                <a:gd name="connsiteX8" fmla="*/ 2069307 w 2424113"/>
                <a:gd name="connsiteY8" fmla="*/ 1643063 h 1814513"/>
                <a:gd name="connsiteX9" fmla="*/ 2043113 w 2424113"/>
                <a:gd name="connsiteY9" fmla="*/ 1628775 h 1814513"/>
                <a:gd name="connsiteX10" fmla="*/ 1997869 w 2424113"/>
                <a:gd name="connsiteY10" fmla="*/ 1628775 h 1814513"/>
                <a:gd name="connsiteX11" fmla="*/ 1914525 w 2424113"/>
                <a:gd name="connsiteY11" fmla="*/ 1566863 h 1814513"/>
                <a:gd name="connsiteX12" fmla="*/ 1850232 w 2424113"/>
                <a:gd name="connsiteY12" fmla="*/ 1509713 h 1814513"/>
                <a:gd name="connsiteX13" fmla="*/ 1800225 w 2424113"/>
                <a:gd name="connsiteY13" fmla="*/ 1452563 h 1814513"/>
                <a:gd name="connsiteX14" fmla="*/ 1733550 w 2424113"/>
                <a:gd name="connsiteY14" fmla="*/ 1359694 h 1814513"/>
                <a:gd name="connsiteX15" fmla="*/ 1700213 w 2424113"/>
                <a:gd name="connsiteY15" fmla="*/ 1343025 h 1814513"/>
                <a:gd name="connsiteX16" fmla="*/ 1681163 w 2424113"/>
                <a:gd name="connsiteY16" fmla="*/ 1300163 h 1814513"/>
                <a:gd name="connsiteX17" fmla="*/ 1666875 w 2424113"/>
                <a:gd name="connsiteY17" fmla="*/ 1269207 h 1814513"/>
                <a:gd name="connsiteX18" fmla="*/ 1628775 w 2424113"/>
                <a:gd name="connsiteY18" fmla="*/ 1266825 h 1814513"/>
                <a:gd name="connsiteX19" fmla="*/ 1597819 w 2424113"/>
                <a:gd name="connsiteY19" fmla="*/ 1247775 h 1814513"/>
                <a:gd name="connsiteX20" fmla="*/ 1574007 w 2424113"/>
                <a:gd name="connsiteY20" fmla="*/ 1247775 h 1814513"/>
                <a:gd name="connsiteX21" fmla="*/ 1516857 w 2424113"/>
                <a:gd name="connsiteY21" fmla="*/ 1247775 h 1814513"/>
                <a:gd name="connsiteX22" fmla="*/ 1445419 w 2424113"/>
                <a:gd name="connsiteY22" fmla="*/ 1202532 h 1814513"/>
                <a:gd name="connsiteX23" fmla="*/ 1378744 w 2424113"/>
                <a:gd name="connsiteY23" fmla="*/ 1152525 h 1814513"/>
                <a:gd name="connsiteX24" fmla="*/ 1312069 w 2424113"/>
                <a:gd name="connsiteY24" fmla="*/ 1104900 h 1814513"/>
                <a:gd name="connsiteX25" fmla="*/ 1262063 w 2424113"/>
                <a:gd name="connsiteY25" fmla="*/ 1083469 h 1814513"/>
                <a:gd name="connsiteX26" fmla="*/ 1202532 w 2424113"/>
                <a:gd name="connsiteY26" fmla="*/ 1045369 h 1814513"/>
                <a:gd name="connsiteX27" fmla="*/ 1157288 w 2424113"/>
                <a:gd name="connsiteY27" fmla="*/ 1012032 h 1814513"/>
                <a:gd name="connsiteX28" fmla="*/ 1119188 w 2424113"/>
                <a:gd name="connsiteY28" fmla="*/ 1000125 h 1814513"/>
                <a:gd name="connsiteX29" fmla="*/ 1071563 w 2424113"/>
                <a:gd name="connsiteY29" fmla="*/ 957263 h 1814513"/>
                <a:gd name="connsiteX30" fmla="*/ 1042988 w 2424113"/>
                <a:gd name="connsiteY30" fmla="*/ 902494 h 1814513"/>
                <a:gd name="connsiteX31" fmla="*/ 985838 w 2424113"/>
                <a:gd name="connsiteY31" fmla="*/ 883444 h 1814513"/>
                <a:gd name="connsiteX32" fmla="*/ 954882 w 2424113"/>
                <a:gd name="connsiteY32" fmla="*/ 845344 h 1814513"/>
                <a:gd name="connsiteX33" fmla="*/ 923925 w 2424113"/>
                <a:gd name="connsiteY33" fmla="*/ 814388 h 1814513"/>
                <a:gd name="connsiteX34" fmla="*/ 881063 w 2424113"/>
                <a:gd name="connsiteY34" fmla="*/ 771525 h 1814513"/>
                <a:gd name="connsiteX35" fmla="*/ 819150 w 2424113"/>
                <a:gd name="connsiteY35" fmla="*/ 731044 h 1814513"/>
                <a:gd name="connsiteX36" fmla="*/ 776288 w 2424113"/>
                <a:gd name="connsiteY36" fmla="*/ 669132 h 1814513"/>
                <a:gd name="connsiteX37" fmla="*/ 728663 w 2424113"/>
                <a:gd name="connsiteY37" fmla="*/ 619125 h 1814513"/>
                <a:gd name="connsiteX38" fmla="*/ 681038 w 2424113"/>
                <a:gd name="connsiteY38" fmla="*/ 581025 h 1814513"/>
                <a:gd name="connsiteX39" fmla="*/ 626269 w 2424113"/>
                <a:gd name="connsiteY39" fmla="*/ 509588 h 1814513"/>
                <a:gd name="connsiteX40" fmla="*/ 557213 w 2424113"/>
                <a:gd name="connsiteY40" fmla="*/ 464344 h 1814513"/>
                <a:gd name="connsiteX41" fmla="*/ 452438 w 2424113"/>
                <a:gd name="connsiteY41" fmla="*/ 390525 h 1814513"/>
                <a:gd name="connsiteX42" fmla="*/ 378619 w 2424113"/>
                <a:gd name="connsiteY42" fmla="*/ 340519 h 1814513"/>
                <a:gd name="connsiteX43" fmla="*/ 323850 w 2424113"/>
                <a:gd name="connsiteY43" fmla="*/ 292894 h 1814513"/>
                <a:gd name="connsiteX44" fmla="*/ 292894 w 2424113"/>
                <a:gd name="connsiteY44" fmla="*/ 283369 h 1814513"/>
                <a:gd name="connsiteX45" fmla="*/ 269082 w 2424113"/>
                <a:gd name="connsiteY45" fmla="*/ 233363 h 1814513"/>
                <a:gd name="connsiteX46" fmla="*/ 245269 w 2424113"/>
                <a:gd name="connsiteY46" fmla="*/ 214313 h 1814513"/>
                <a:gd name="connsiteX47" fmla="*/ 185738 w 2424113"/>
                <a:gd name="connsiteY47" fmla="*/ 176213 h 1814513"/>
                <a:gd name="connsiteX48" fmla="*/ 161925 w 2424113"/>
                <a:gd name="connsiteY48" fmla="*/ 150019 h 1814513"/>
                <a:gd name="connsiteX49" fmla="*/ 133350 w 2424113"/>
                <a:gd name="connsiteY49" fmla="*/ 123825 h 1814513"/>
                <a:gd name="connsiteX50" fmla="*/ 80963 w 2424113"/>
                <a:gd name="connsiteY50" fmla="*/ 52388 h 1814513"/>
                <a:gd name="connsiteX51" fmla="*/ 0 w 2424113"/>
                <a:gd name="connsiteY51" fmla="*/ 0 h 181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24113" h="1814513">
                  <a:moveTo>
                    <a:pt x="2419351" y="1814513"/>
                  </a:moveTo>
                  <a:lnTo>
                    <a:pt x="2424113" y="1795463"/>
                  </a:lnTo>
                  <a:lnTo>
                    <a:pt x="2381250" y="1795463"/>
                  </a:lnTo>
                  <a:lnTo>
                    <a:pt x="2381250" y="1740694"/>
                  </a:lnTo>
                  <a:lnTo>
                    <a:pt x="2226469" y="1740694"/>
                  </a:lnTo>
                  <a:lnTo>
                    <a:pt x="2214563" y="1728788"/>
                  </a:lnTo>
                  <a:lnTo>
                    <a:pt x="2164557" y="1728788"/>
                  </a:lnTo>
                  <a:lnTo>
                    <a:pt x="2121694" y="1643063"/>
                  </a:lnTo>
                  <a:lnTo>
                    <a:pt x="2069307" y="1643063"/>
                  </a:lnTo>
                  <a:lnTo>
                    <a:pt x="2043113" y="1628775"/>
                  </a:lnTo>
                  <a:lnTo>
                    <a:pt x="1997869" y="1628775"/>
                  </a:lnTo>
                  <a:lnTo>
                    <a:pt x="1914525" y="1566863"/>
                  </a:lnTo>
                  <a:lnTo>
                    <a:pt x="1850232" y="1509713"/>
                  </a:lnTo>
                  <a:lnTo>
                    <a:pt x="1800225" y="1452563"/>
                  </a:lnTo>
                  <a:lnTo>
                    <a:pt x="1733550" y="1359694"/>
                  </a:lnTo>
                  <a:lnTo>
                    <a:pt x="1700213" y="1343025"/>
                  </a:lnTo>
                  <a:lnTo>
                    <a:pt x="1681163" y="1300163"/>
                  </a:lnTo>
                  <a:lnTo>
                    <a:pt x="1666875" y="1269207"/>
                  </a:lnTo>
                  <a:lnTo>
                    <a:pt x="1628775" y="1266825"/>
                  </a:lnTo>
                  <a:lnTo>
                    <a:pt x="1597819" y="1247775"/>
                  </a:lnTo>
                  <a:lnTo>
                    <a:pt x="1574007" y="1247775"/>
                  </a:lnTo>
                  <a:lnTo>
                    <a:pt x="1516857" y="1247775"/>
                  </a:lnTo>
                  <a:lnTo>
                    <a:pt x="1445419" y="1202532"/>
                  </a:lnTo>
                  <a:lnTo>
                    <a:pt x="1378744" y="1152525"/>
                  </a:lnTo>
                  <a:lnTo>
                    <a:pt x="1312069" y="1104900"/>
                  </a:lnTo>
                  <a:lnTo>
                    <a:pt x="1262063" y="1083469"/>
                  </a:lnTo>
                  <a:lnTo>
                    <a:pt x="1202532" y="1045369"/>
                  </a:lnTo>
                  <a:lnTo>
                    <a:pt x="1157288" y="1012032"/>
                  </a:lnTo>
                  <a:lnTo>
                    <a:pt x="1119188" y="1000125"/>
                  </a:lnTo>
                  <a:lnTo>
                    <a:pt x="1071563" y="957263"/>
                  </a:lnTo>
                  <a:lnTo>
                    <a:pt x="1042988" y="902494"/>
                  </a:lnTo>
                  <a:lnTo>
                    <a:pt x="985838" y="883444"/>
                  </a:lnTo>
                  <a:lnTo>
                    <a:pt x="954882" y="845344"/>
                  </a:lnTo>
                  <a:lnTo>
                    <a:pt x="923925" y="814388"/>
                  </a:lnTo>
                  <a:lnTo>
                    <a:pt x="881063" y="771525"/>
                  </a:lnTo>
                  <a:lnTo>
                    <a:pt x="819150" y="731044"/>
                  </a:lnTo>
                  <a:lnTo>
                    <a:pt x="776288" y="669132"/>
                  </a:lnTo>
                  <a:lnTo>
                    <a:pt x="728663" y="619125"/>
                  </a:lnTo>
                  <a:lnTo>
                    <a:pt x="681038" y="581025"/>
                  </a:lnTo>
                  <a:lnTo>
                    <a:pt x="626269" y="509588"/>
                  </a:lnTo>
                  <a:lnTo>
                    <a:pt x="557213" y="464344"/>
                  </a:lnTo>
                  <a:lnTo>
                    <a:pt x="452438" y="390525"/>
                  </a:lnTo>
                  <a:lnTo>
                    <a:pt x="378619" y="340519"/>
                  </a:lnTo>
                  <a:lnTo>
                    <a:pt x="323850" y="292894"/>
                  </a:lnTo>
                  <a:lnTo>
                    <a:pt x="292894" y="283369"/>
                  </a:lnTo>
                  <a:lnTo>
                    <a:pt x="269082" y="233363"/>
                  </a:lnTo>
                  <a:lnTo>
                    <a:pt x="245269" y="214313"/>
                  </a:lnTo>
                  <a:lnTo>
                    <a:pt x="185738" y="176213"/>
                  </a:lnTo>
                  <a:lnTo>
                    <a:pt x="161925" y="150019"/>
                  </a:lnTo>
                  <a:lnTo>
                    <a:pt x="133350" y="123825"/>
                  </a:lnTo>
                  <a:lnTo>
                    <a:pt x="80963" y="52388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68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40644" y="1754981"/>
              <a:ext cx="1007269" cy="945357"/>
            </a:xfrm>
            <a:custGeom>
              <a:avLst/>
              <a:gdLst>
                <a:gd name="connsiteX0" fmla="*/ 0 w 1007269"/>
                <a:gd name="connsiteY0" fmla="*/ 0 h 945357"/>
                <a:gd name="connsiteX1" fmla="*/ 61912 w 1007269"/>
                <a:gd name="connsiteY1" fmla="*/ 0 h 945357"/>
                <a:gd name="connsiteX2" fmla="*/ 73819 w 1007269"/>
                <a:gd name="connsiteY2" fmla="*/ 28575 h 945357"/>
                <a:gd name="connsiteX3" fmla="*/ 97631 w 1007269"/>
                <a:gd name="connsiteY3" fmla="*/ 40482 h 945357"/>
                <a:gd name="connsiteX4" fmla="*/ 169069 w 1007269"/>
                <a:gd name="connsiteY4" fmla="*/ 88107 h 945357"/>
                <a:gd name="connsiteX5" fmla="*/ 209550 w 1007269"/>
                <a:gd name="connsiteY5" fmla="*/ 109538 h 945357"/>
                <a:gd name="connsiteX6" fmla="*/ 271462 w 1007269"/>
                <a:gd name="connsiteY6" fmla="*/ 130969 h 945357"/>
                <a:gd name="connsiteX7" fmla="*/ 333375 w 1007269"/>
                <a:gd name="connsiteY7" fmla="*/ 180975 h 945357"/>
                <a:gd name="connsiteX8" fmla="*/ 392906 w 1007269"/>
                <a:gd name="connsiteY8" fmla="*/ 259557 h 945357"/>
                <a:gd name="connsiteX9" fmla="*/ 416719 w 1007269"/>
                <a:gd name="connsiteY9" fmla="*/ 280988 h 945357"/>
                <a:gd name="connsiteX10" fmla="*/ 438150 w 1007269"/>
                <a:gd name="connsiteY10" fmla="*/ 292894 h 945357"/>
                <a:gd name="connsiteX11" fmla="*/ 481012 w 1007269"/>
                <a:gd name="connsiteY11" fmla="*/ 357188 h 945357"/>
                <a:gd name="connsiteX12" fmla="*/ 542925 w 1007269"/>
                <a:gd name="connsiteY12" fmla="*/ 397669 h 945357"/>
                <a:gd name="connsiteX13" fmla="*/ 595312 w 1007269"/>
                <a:gd name="connsiteY13" fmla="*/ 452438 h 945357"/>
                <a:gd name="connsiteX14" fmla="*/ 623887 w 1007269"/>
                <a:gd name="connsiteY14" fmla="*/ 488157 h 945357"/>
                <a:gd name="connsiteX15" fmla="*/ 647700 w 1007269"/>
                <a:gd name="connsiteY15" fmla="*/ 488157 h 945357"/>
                <a:gd name="connsiteX16" fmla="*/ 657225 w 1007269"/>
                <a:gd name="connsiteY16" fmla="*/ 535782 h 945357"/>
                <a:gd name="connsiteX17" fmla="*/ 697706 w 1007269"/>
                <a:gd name="connsiteY17" fmla="*/ 552450 h 945357"/>
                <a:gd name="connsiteX18" fmla="*/ 723900 w 1007269"/>
                <a:gd name="connsiteY18" fmla="*/ 583407 h 945357"/>
                <a:gd name="connsiteX19" fmla="*/ 759619 w 1007269"/>
                <a:gd name="connsiteY19" fmla="*/ 654844 h 945357"/>
                <a:gd name="connsiteX20" fmla="*/ 776287 w 1007269"/>
                <a:gd name="connsiteY20" fmla="*/ 664369 h 945357"/>
                <a:gd name="connsiteX21" fmla="*/ 804862 w 1007269"/>
                <a:gd name="connsiteY21" fmla="*/ 740569 h 945357"/>
                <a:gd name="connsiteX22" fmla="*/ 838200 w 1007269"/>
                <a:gd name="connsiteY22" fmla="*/ 764382 h 945357"/>
                <a:gd name="connsiteX23" fmla="*/ 869156 w 1007269"/>
                <a:gd name="connsiteY23" fmla="*/ 814388 h 945357"/>
                <a:gd name="connsiteX24" fmla="*/ 897731 w 1007269"/>
                <a:gd name="connsiteY24" fmla="*/ 842963 h 945357"/>
                <a:gd name="connsiteX25" fmla="*/ 931069 w 1007269"/>
                <a:gd name="connsiteY25" fmla="*/ 876300 h 945357"/>
                <a:gd name="connsiteX26" fmla="*/ 954881 w 1007269"/>
                <a:gd name="connsiteY26" fmla="*/ 897732 h 945357"/>
                <a:gd name="connsiteX27" fmla="*/ 978694 w 1007269"/>
                <a:gd name="connsiteY27" fmla="*/ 923925 h 945357"/>
                <a:gd name="connsiteX28" fmla="*/ 1007269 w 1007269"/>
                <a:gd name="connsiteY28" fmla="*/ 945357 h 9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7269" h="945357">
                  <a:moveTo>
                    <a:pt x="0" y="0"/>
                  </a:moveTo>
                  <a:lnTo>
                    <a:pt x="61912" y="0"/>
                  </a:lnTo>
                  <a:lnTo>
                    <a:pt x="73819" y="28575"/>
                  </a:lnTo>
                  <a:lnTo>
                    <a:pt x="97631" y="40482"/>
                  </a:lnTo>
                  <a:lnTo>
                    <a:pt x="169069" y="88107"/>
                  </a:lnTo>
                  <a:lnTo>
                    <a:pt x="209550" y="109538"/>
                  </a:lnTo>
                  <a:lnTo>
                    <a:pt x="271462" y="130969"/>
                  </a:lnTo>
                  <a:lnTo>
                    <a:pt x="333375" y="180975"/>
                  </a:lnTo>
                  <a:lnTo>
                    <a:pt x="392906" y="259557"/>
                  </a:lnTo>
                  <a:lnTo>
                    <a:pt x="416719" y="280988"/>
                  </a:lnTo>
                  <a:lnTo>
                    <a:pt x="438150" y="292894"/>
                  </a:lnTo>
                  <a:lnTo>
                    <a:pt x="481012" y="357188"/>
                  </a:lnTo>
                  <a:lnTo>
                    <a:pt x="542925" y="397669"/>
                  </a:lnTo>
                  <a:lnTo>
                    <a:pt x="595312" y="452438"/>
                  </a:lnTo>
                  <a:lnTo>
                    <a:pt x="623887" y="488157"/>
                  </a:lnTo>
                  <a:lnTo>
                    <a:pt x="647700" y="488157"/>
                  </a:lnTo>
                  <a:lnTo>
                    <a:pt x="657225" y="535782"/>
                  </a:lnTo>
                  <a:lnTo>
                    <a:pt x="697706" y="552450"/>
                  </a:lnTo>
                  <a:lnTo>
                    <a:pt x="723900" y="583407"/>
                  </a:lnTo>
                  <a:lnTo>
                    <a:pt x="759619" y="654844"/>
                  </a:lnTo>
                  <a:lnTo>
                    <a:pt x="776287" y="664369"/>
                  </a:lnTo>
                  <a:lnTo>
                    <a:pt x="804862" y="740569"/>
                  </a:lnTo>
                  <a:lnTo>
                    <a:pt x="838200" y="764382"/>
                  </a:lnTo>
                  <a:lnTo>
                    <a:pt x="869156" y="814388"/>
                  </a:lnTo>
                  <a:lnTo>
                    <a:pt x="897731" y="842963"/>
                  </a:lnTo>
                  <a:lnTo>
                    <a:pt x="931069" y="876300"/>
                  </a:lnTo>
                  <a:lnTo>
                    <a:pt x="954881" y="897732"/>
                  </a:lnTo>
                  <a:lnTo>
                    <a:pt x="978694" y="923925"/>
                  </a:lnTo>
                  <a:lnTo>
                    <a:pt x="1007269" y="945357"/>
                  </a:lnTo>
                </a:path>
              </a:pathLst>
            </a:custGeom>
            <a:noFill/>
            <a:ln w="28575" cap="rnd">
              <a:solidFill>
                <a:srgbClr val="F68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</p:grp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CALGB 80405: </a:t>
            </a:r>
            <a:r>
              <a:rPr lang="en-US" dirty="0" smtClean="0">
                <a:solidFill>
                  <a:srgbClr val="FFFF00"/>
                </a:solidFill>
              </a:rPr>
              <a:t>OS</a:t>
            </a:r>
            <a:r>
              <a:rPr lang="en-US" dirty="0" smtClean="0"/>
              <a:t> (KRAS exon 2 wt)</a:t>
            </a:r>
            <a:endParaRPr lang="en-US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1229008" y="1655899"/>
            <a:ext cx="6307648" cy="39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334135" y="1746998"/>
            <a:ext cx="0" cy="3724126"/>
          </a:xfrm>
          <a:custGeom>
            <a:avLst/>
            <a:gdLst>
              <a:gd name="T0" fmla="*/ 6866 h 6866"/>
              <a:gd name="T1" fmla="*/ 6866 h 6866"/>
              <a:gd name="T2" fmla="*/ 0 h 686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866">
                <a:moveTo>
                  <a:pt x="0" y="6866"/>
                </a:moveTo>
                <a:lnTo>
                  <a:pt x="0" y="686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" name="Rectangle 94"/>
          <p:cNvSpPr>
            <a:spLocks noChangeArrowheads="1"/>
          </p:cNvSpPr>
          <p:nvPr/>
        </p:nvSpPr>
        <p:spPr bwMode="auto">
          <a:xfrm rot="16200000">
            <a:off x="-215245" y="3458040"/>
            <a:ext cx="1812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% Event free</a:t>
            </a:r>
            <a:endParaRPr lang="en-US" b="1" dirty="0">
              <a:solidFill>
                <a:srgbClr val="145A96"/>
              </a:solidFill>
            </a:endParaRPr>
          </a:p>
        </p:txBody>
      </p:sp>
      <p:sp>
        <p:nvSpPr>
          <p:cNvPr id="37" name="Rechteck 55"/>
          <p:cNvSpPr/>
          <p:nvPr/>
        </p:nvSpPr>
        <p:spPr bwMode="auto">
          <a:xfrm>
            <a:off x="565128" y="1652012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Rechteck 45"/>
          <p:cNvSpPr/>
          <p:nvPr/>
        </p:nvSpPr>
        <p:spPr bwMode="auto">
          <a:xfrm>
            <a:off x="1638810" y="5546150"/>
            <a:ext cx="1046551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12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3815299" y="2484000"/>
            <a:ext cx="34999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Arial"/>
              </a:rPr>
              <a:t>HR 0.925 </a:t>
            </a:r>
            <a:br>
              <a:rPr lang="en-US" b="1" dirty="0" smtClean="0">
                <a:solidFill>
                  <a:srgbClr val="FFFF00"/>
                </a:solidFill>
                <a:latin typeface="Arial"/>
              </a:rPr>
            </a:br>
            <a:r>
              <a:rPr lang="en-US" b="1" dirty="0" smtClean="0">
                <a:solidFill>
                  <a:srgbClr val="FFFF00"/>
                </a:solidFill>
                <a:latin typeface="Arial"/>
              </a:rPr>
              <a:t>(95% CI 0.78–1.09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)</a:t>
            </a:r>
            <a:br>
              <a:rPr lang="en-US" b="1" dirty="0">
                <a:solidFill>
                  <a:srgbClr val="FFFF00"/>
                </a:solidFill>
                <a:latin typeface="Arial"/>
              </a:rPr>
            </a:br>
            <a:r>
              <a:rPr lang="en-US" b="1" dirty="0" smtClean="0">
                <a:solidFill>
                  <a:srgbClr val="FFFF00"/>
                </a:solidFill>
                <a:latin typeface="Arial"/>
              </a:rPr>
              <a:t>p=0.34</a:t>
            </a:r>
            <a:endParaRPr lang="en-US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84723" y="1642494"/>
            <a:ext cx="540928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 smtClean="0">
                <a:solidFill>
                  <a:srgbClr val="F68200"/>
                </a:solidFill>
              </a:rPr>
              <a:t>— </a:t>
            </a:r>
            <a:r>
              <a:rPr lang="en-US" dirty="0" smtClean="0">
                <a:solidFill>
                  <a:prstClr val="white"/>
                </a:solidFill>
              </a:rPr>
              <a:t>Cetuximab </a:t>
            </a:r>
            <a:r>
              <a:rPr lang="en-US" dirty="0">
                <a:solidFill>
                  <a:prstClr val="white"/>
                </a:solidFill>
              </a:rPr>
              <a:t>+ </a:t>
            </a:r>
            <a:r>
              <a:rPr lang="en-US" dirty="0" smtClean="0">
                <a:solidFill>
                  <a:prstClr val="white"/>
                </a:solidFill>
              </a:rPr>
              <a:t>mFOLFOX6/FOLFIRI (n=578)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solidFill>
                  <a:srgbClr val="92D050"/>
                </a:solidFill>
                <a:ea typeface="Times New Roman"/>
                <a:cs typeface="Times New Roman"/>
              </a:rPr>
              <a:t>—</a:t>
            </a:r>
            <a:r>
              <a:rPr lang="en-US" dirty="0" smtClean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prstClr val="white"/>
                </a:solidFill>
                <a:ea typeface="Times New Roman"/>
                <a:cs typeface="Times New Roman"/>
              </a:rPr>
              <a:t>Bevacizumab </a:t>
            </a:r>
            <a:r>
              <a:rPr lang="en-US" dirty="0">
                <a:solidFill>
                  <a:prstClr val="white"/>
                </a:solidFill>
                <a:ea typeface="Times New Roman"/>
                <a:cs typeface="Times New Roman"/>
              </a:rPr>
              <a:t>+ </a:t>
            </a:r>
            <a:r>
              <a:rPr lang="en-US" dirty="0" smtClean="0">
                <a:solidFill>
                  <a:prstClr val="white"/>
                </a:solidFill>
                <a:ea typeface="Times New Roman"/>
                <a:cs typeface="Times New Roman"/>
              </a:rPr>
              <a:t>mFOLFOX6/FOLFIRI (n=559)</a:t>
            </a:r>
            <a:endParaRPr lang="en-US" dirty="0">
              <a:solidFill>
                <a:prstClr val="white"/>
              </a:solidFill>
              <a:ea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60861" y="3621524"/>
            <a:ext cx="8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29.0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1279" y="3095327"/>
            <a:ext cx="85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29.9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stCxn id="17" idx="2"/>
          </p:cNvCxnSpPr>
          <p:nvPr/>
        </p:nvCxnSpPr>
        <p:spPr>
          <a:xfrm flipH="1">
            <a:off x="1260566" y="1746998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5"/>
          <p:cNvSpPr/>
          <p:nvPr/>
        </p:nvSpPr>
        <p:spPr bwMode="auto">
          <a:xfrm>
            <a:off x="565128" y="2394815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80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260566" y="2489801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5"/>
          <p:cNvSpPr/>
          <p:nvPr/>
        </p:nvSpPr>
        <p:spPr bwMode="auto">
          <a:xfrm>
            <a:off x="565128" y="3143703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60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260566" y="3238689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55"/>
          <p:cNvSpPr/>
          <p:nvPr/>
        </p:nvSpPr>
        <p:spPr bwMode="auto">
          <a:xfrm>
            <a:off x="565128" y="3884447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40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260566" y="3979433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55"/>
          <p:cNvSpPr/>
          <p:nvPr/>
        </p:nvSpPr>
        <p:spPr bwMode="auto">
          <a:xfrm>
            <a:off x="565128" y="4633176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20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1260566" y="4728162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55"/>
          <p:cNvSpPr/>
          <p:nvPr/>
        </p:nvSpPr>
        <p:spPr bwMode="auto">
          <a:xfrm>
            <a:off x="565128" y="5371157"/>
            <a:ext cx="634092" cy="188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260569" y="5466302"/>
            <a:ext cx="6178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60566" y="2111993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60566" y="2854796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260566" y="3603684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60566" y="4344428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260566" y="5093157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2121288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45"/>
          <p:cNvSpPr/>
          <p:nvPr/>
        </p:nvSpPr>
        <p:spPr bwMode="auto">
          <a:xfrm>
            <a:off x="974883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0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1294943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45"/>
          <p:cNvSpPr/>
          <p:nvPr/>
        </p:nvSpPr>
        <p:spPr bwMode="auto">
          <a:xfrm>
            <a:off x="2621151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24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16200000" flipH="1">
            <a:off x="2941211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45"/>
          <p:cNvSpPr/>
          <p:nvPr/>
        </p:nvSpPr>
        <p:spPr bwMode="auto">
          <a:xfrm>
            <a:off x="3441873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36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6200000" flipH="1">
            <a:off x="3761933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45"/>
          <p:cNvSpPr/>
          <p:nvPr/>
        </p:nvSpPr>
        <p:spPr bwMode="auto">
          <a:xfrm>
            <a:off x="4262796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48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4582856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45"/>
          <p:cNvSpPr/>
          <p:nvPr/>
        </p:nvSpPr>
        <p:spPr bwMode="auto">
          <a:xfrm>
            <a:off x="5076751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60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rot="16200000" flipH="1">
            <a:off x="5396811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45"/>
          <p:cNvSpPr/>
          <p:nvPr/>
        </p:nvSpPr>
        <p:spPr bwMode="auto">
          <a:xfrm>
            <a:off x="3240305" y="5818026"/>
            <a:ext cx="2044982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a typeface="MS PGothic" pitchFamily="34" charset="-128"/>
              </a:rPr>
              <a:t>Time (months)</a:t>
            </a:r>
            <a:endParaRPr lang="en-US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Rechteck 45"/>
          <p:cNvSpPr/>
          <p:nvPr/>
        </p:nvSpPr>
        <p:spPr bwMode="auto">
          <a:xfrm>
            <a:off x="5896999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72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rot="16200000" flipH="1">
            <a:off x="6217059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hteck 45"/>
          <p:cNvSpPr/>
          <p:nvPr/>
        </p:nvSpPr>
        <p:spPr bwMode="auto">
          <a:xfrm>
            <a:off x="6717088" y="5546150"/>
            <a:ext cx="721716" cy="200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84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7037148" y="5502120"/>
            <a:ext cx="73569" cy="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287015" y="164353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68200"/>
                </a:solidFill>
              </a:rPr>
              <a:t>+</a:t>
            </a:r>
            <a:endParaRPr lang="en-US" sz="1200" dirty="0">
              <a:solidFill>
                <a:srgbClr val="F682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233201" y="161786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68200"/>
                </a:solidFill>
              </a:rPr>
              <a:t>+</a:t>
            </a:r>
            <a:endParaRPr lang="en-US" sz="1200" dirty="0">
              <a:solidFill>
                <a:srgbClr val="F682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082680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grpSp>
        <p:nvGrpSpPr>
          <p:cNvPr id="33796" name="Group 33795"/>
          <p:cNvGrpSpPr/>
          <p:nvPr/>
        </p:nvGrpSpPr>
        <p:grpSpPr>
          <a:xfrm>
            <a:off x="1347130" y="1751527"/>
            <a:ext cx="5870191" cy="3278961"/>
            <a:chOff x="1347130" y="1751527"/>
            <a:chExt cx="5870191" cy="3278961"/>
          </a:xfrm>
        </p:grpSpPr>
        <p:sp>
          <p:nvSpPr>
            <p:cNvPr id="90" name="Freeform 89"/>
            <p:cNvSpPr/>
            <p:nvPr/>
          </p:nvSpPr>
          <p:spPr>
            <a:xfrm>
              <a:off x="4793517" y="4636394"/>
              <a:ext cx="2423804" cy="394094"/>
            </a:xfrm>
            <a:custGeom>
              <a:avLst/>
              <a:gdLst>
                <a:gd name="connsiteX0" fmla="*/ 2423804 w 2423804"/>
                <a:gd name="connsiteY0" fmla="*/ 394094 h 394094"/>
                <a:gd name="connsiteX1" fmla="*/ 1226068 w 2423804"/>
                <a:gd name="connsiteY1" fmla="*/ 394094 h 394094"/>
                <a:gd name="connsiteX2" fmla="*/ 1226068 w 2423804"/>
                <a:gd name="connsiteY2" fmla="*/ 337427 h 394094"/>
                <a:gd name="connsiteX3" fmla="*/ 801066 w 2423804"/>
                <a:gd name="connsiteY3" fmla="*/ 337427 h 394094"/>
                <a:gd name="connsiteX4" fmla="*/ 772732 w 2423804"/>
                <a:gd name="connsiteY4" fmla="*/ 278184 h 394094"/>
                <a:gd name="connsiteX5" fmla="*/ 525458 w 2423804"/>
                <a:gd name="connsiteY5" fmla="*/ 278184 h 394094"/>
                <a:gd name="connsiteX6" fmla="*/ 491973 w 2423804"/>
                <a:gd name="connsiteY6" fmla="*/ 234396 h 394094"/>
                <a:gd name="connsiteX7" fmla="*/ 422427 w 2423804"/>
                <a:gd name="connsiteY7" fmla="*/ 118486 h 394094"/>
                <a:gd name="connsiteX8" fmla="*/ 303941 w 2423804"/>
                <a:gd name="connsiteY8" fmla="*/ 118486 h 394094"/>
                <a:gd name="connsiteX9" fmla="*/ 303941 w 2423804"/>
                <a:gd name="connsiteY9" fmla="*/ 92728 h 394094"/>
                <a:gd name="connsiteX10" fmla="*/ 190607 w 2423804"/>
                <a:gd name="connsiteY10" fmla="*/ 92728 h 394094"/>
                <a:gd name="connsiteX11" fmla="*/ 190607 w 2423804"/>
                <a:gd name="connsiteY11" fmla="*/ 74698 h 394094"/>
                <a:gd name="connsiteX12" fmla="*/ 95303 w 2423804"/>
                <a:gd name="connsiteY12" fmla="*/ 74698 h 394094"/>
                <a:gd name="connsiteX13" fmla="*/ 95303 w 2423804"/>
                <a:gd name="connsiteY13" fmla="*/ 54092 h 394094"/>
                <a:gd name="connsiteX14" fmla="*/ 43788 w 2423804"/>
                <a:gd name="connsiteY14" fmla="*/ 54092 h 394094"/>
                <a:gd name="connsiteX15" fmla="*/ 0 w 2423804"/>
                <a:gd name="connsiteY15" fmla="*/ 0 h 39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3804" h="394094">
                  <a:moveTo>
                    <a:pt x="2423804" y="394094"/>
                  </a:moveTo>
                  <a:lnTo>
                    <a:pt x="1226068" y="394094"/>
                  </a:lnTo>
                  <a:lnTo>
                    <a:pt x="1226068" y="337427"/>
                  </a:lnTo>
                  <a:lnTo>
                    <a:pt x="801066" y="337427"/>
                  </a:lnTo>
                  <a:lnTo>
                    <a:pt x="772732" y="278184"/>
                  </a:lnTo>
                  <a:lnTo>
                    <a:pt x="525458" y="278184"/>
                  </a:lnTo>
                  <a:lnTo>
                    <a:pt x="491973" y="234396"/>
                  </a:lnTo>
                  <a:lnTo>
                    <a:pt x="422427" y="118486"/>
                  </a:lnTo>
                  <a:lnTo>
                    <a:pt x="303941" y="118486"/>
                  </a:lnTo>
                  <a:lnTo>
                    <a:pt x="303941" y="92728"/>
                  </a:lnTo>
                  <a:lnTo>
                    <a:pt x="190607" y="92728"/>
                  </a:lnTo>
                  <a:lnTo>
                    <a:pt x="190607" y="74698"/>
                  </a:lnTo>
                  <a:lnTo>
                    <a:pt x="95303" y="74698"/>
                  </a:lnTo>
                  <a:lnTo>
                    <a:pt x="95303" y="54092"/>
                  </a:lnTo>
                  <a:lnTo>
                    <a:pt x="43788" y="5409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3588054" y="3910026"/>
              <a:ext cx="1202887" cy="723793"/>
            </a:xfrm>
            <a:custGeom>
              <a:avLst/>
              <a:gdLst>
                <a:gd name="connsiteX0" fmla="*/ 1202887 w 1202887"/>
                <a:gd name="connsiteY0" fmla="*/ 723793 h 723793"/>
                <a:gd name="connsiteX1" fmla="*/ 1133341 w 1202887"/>
                <a:gd name="connsiteY1" fmla="*/ 723793 h 723793"/>
                <a:gd name="connsiteX2" fmla="*/ 1076674 w 1202887"/>
                <a:gd name="connsiteY2" fmla="*/ 674853 h 723793"/>
                <a:gd name="connsiteX3" fmla="*/ 1022583 w 1202887"/>
                <a:gd name="connsiteY3" fmla="*/ 638792 h 723793"/>
                <a:gd name="connsiteX4" fmla="*/ 978794 w 1202887"/>
                <a:gd name="connsiteY4" fmla="*/ 623337 h 723793"/>
                <a:gd name="connsiteX5" fmla="*/ 878339 w 1202887"/>
                <a:gd name="connsiteY5" fmla="*/ 623337 h 723793"/>
                <a:gd name="connsiteX6" fmla="*/ 816521 w 1202887"/>
                <a:gd name="connsiteY6" fmla="*/ 574398 h 723793"/>
                <a:gd name="connsiteX7" fmla="*/ 788187 w 1202887"/>
                <a:gd name="connsiteY7" fmla="*/ 546064 h 723793"/>
                <a:gd name="connsiteX8" fmla="*/ 744399 w 1202887"/>
                <a:gd name="connsiteY8" fmla="*/ 486821 h 723793"/>
                <a:gd name="connsiteX9" fmla="*/ 703187 w 1202887"/>
                <a:gd name="connsiteY9" fmla="*/ 481670 h 723793"/>
                <a:gd name="connsiteX10" fmla="*/ 687732 w 1202887"/>
                <a:gd name="connsiteY10" fmla="*/ 461064 h 723793"/>
                <a:gd name="connsiteX11" fmla="*/ 643944 w 1202887"/>
                <a:gd name="connsiteY11" fmla="*/ 453336 h 723793"/>
                <a:gd name="connsiteX12" fmla="*/ 595004 w 1202887"/>
                <a:gd name="connsiteY12" fmla="*/ 427579 h 723793"/>
                <a:gd name="connsiteX13" fmla="*/ 528034 w 1202887"/>
                <a:gd name="connsiteY13" fmla="*/ 378639 h 723793"/>
                <a:gd name="connsiteX14" fmla="*/ 484246 w 1202887"/>
                <a:gd name="connsiteY14" fmla="*/ 376063 h 723793"/>
                <a:gd name="connsiteX15" fmla="*/ 448185 w 1202887"/>
                <a:gd name="connsiteY15" fmla="*/ 319396 h 723793"/>
                <a:gd name="connsiteX16" fmla="*/ 383791 w 1202887"/>
                <a:gd name="connsiteY16" fmla="*/ 262729 h 723793"/>
                <a:gd name="connsiteX17" fmla="*/ 288487 w 1202887"/>
                <a:gd name="connsiteY17" fmla="*/ 236971 h 723793"/>
                <a:gd name="connsiteX18" fmla="*/ 226668 w 1202887"/>
                <a:gd name="connsiteY18" fmla="*/ 198335 h 723793"/>
                <a:gd name="connsiteX19" fmla="*/ 128789 w 1202887"/>
                <a:gd name="connsiteY19" fmla="*/ 136516 h 723793"/>
                <a:gd name="connsiteX20" fmla="*/ 87576 w 1202887"/>
                <a:gd name="connsiteY20" fmla="*/ 79849 h 723793"/>
                <a:gd name="connsiteX21" fmla="*/ 46364 w 1202887"/>
                <a:gd name="connsiteY21" fmla="*/ 56667 h 723793"/>
                <a:gd name="connsiteX22" fmla="*/ 0 w 1202887"/>
                <a:gd name="connsiteY22" fmla="*/ 0 h 7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2887" h="723793">
                  <a:moveTo>
                    <a:pt x="1202887" y="723793"/>
                  </a:moveTo>
                  <a:lnTo>
                    <a:pt x="1133341" y="723793"/>
                  </a:lnTo>
                  <a:lnTo>
                    <a:pt x="1076674" y="674853"/>
                  </a:lnTo>
                  <a:lnTo>
                    <a:pt x="1022583" y="638792"/>
                  </a:lnTo>
                  <a:lnTo>
                    <a:pt x="978794" y="623337"/>
                  </a:lnTo>
                  <a:lnTo>
                    <a:pt x="878339" y="623337"/>
                  </a:lnTo>
                  <a:lnTo>
                    <a:pt x="816521" y="574398"/>
                  </a:lnTo>
                  <a:lnTo>
                    <a:pt x="788187" y="546064"/>
                  </a:lnTo>
                  <a:lnTo>
                    <a:pt x="744399" y="486821"/>
                  </a:lnTo>
                  <a:lnTo>
                    <a:pt x="703187" y="481670"/>
                  </a:lnTo>
                  <a:lnTo>
                    <a:pt x="687732" y="461064"/>
                  </a:lnTo>
                  <a:lnTo>
                    <a:pt x="643944" y="453336"/>
                  </a:lnTo>
                  <a:lnTo>
                    <a:pt x="595004" y="427579"/>
                  </a:lnTo>
                  <a:lnTo>
                    <a:pt x="528034" y="378639"/>
                  </a:lnTo>
                  <a:lnTo>
                    <a:pt x="484246" y="376063"/>
                  </a:lnTo>
                  <a:lnTo>
                    <a:pt x="448185" y="319396"/>
                  </a:lnTo>
                  <a:lnTo>
                    <a:pt x="383791" y="262729"/>
                  </a:lnTo>
                  <a:lnTo>
                    <a:pt x="288487" y="236971"/>
                  </a:lnTo>
                  <a:lnTo>
                    <a:pt x="226668" y="198335"/>
                  </a:lnTo>
                  <a:lnTo>
                    <a:pt x="128789" y="136516"/>
                  </a:lnTo>
                  <a:lnTo>
                    <a:pt x="87576" y="79849"/>
                  </a:lnTo>
                  <a:lnTo>
                    <a:pt x="46364" y="56667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  <p:sp>
          <p:nvSpPr>
            <p:cNvPr id="33792" name="Freeform 33791"/>
            <p:cNvSpPr/>
            <p:nvPr/>
          </p:nvSpPr>
          <p:spPr>
            <a:xfrm>
              <a:off x="2374864" y="2766382"/>
              <a:ext cx="1215766" cy="1143644"/>
            </a:xfrm>
            <a:custGeom>
              <a:avLst/>
              <a:gdLst>
                <a:gd name="connsiteX0" fmla="*/ 1215766 w 1215766"/>
                <a:gd name="connsiteY0" fmla="*/ 1143644 h 1143644"/>
                <a:gd name="connsiteX1" fmla="*/ 1171978 w 1215766"/>
                <a:gd name="connsiteY1" fmla="*/ 1102432 h 1143644"/>
                <a:gd name="connsiteX2" fmla="*/ 1141068 w 1215766"/>
                <a:gd name="connsiteY2" fmla="*/ 1081825 h 1143644"/>
                <a:gd name="connsiteX3" fmla="*/ 1105008 w 1215766"/>
                <a:gd name="connsiteY3" fmla="*/ 1022583 h 1143644"/>
                <a:gd name="connsiteX4" fmla="*/ 1074098 w 1215766"/>
                <a:gd name="connsiteY4" fmla="*/ 978794 h 1143644"/>
                <a:gd name="connsiteX5" fmla="*/ 1020007 w 1215766"/>
                <a:gd name="connsiteY5" fmla="*/ 942733 h 1143644"/>
                <a:gd name="connsiteX6" fmla="*/ 983946 w 1215766"/>
                <a:gd name="connsiteY6" fmla="*/ 891218 h 1143644"/>
                <a:gd name="connsiteX7" fmla="*/ 958188 w 1215766"/>
                <a:gd name="connsiteY7" fmla="*/ 844854 h 1143644"/>
                <a:gd name="connsiteX8" fmla="*/ 911824 w 1215766"/>
                <a:gd name="connsiteY8" fmla="*/ 803642 h 1143644"/>
                <a:gd name="connsiteX9" fmla="*/ 837127 w 1215766"/>
                <a:gd name="connsiteY9" fmla="*/ 785611 h 1143644"/>
                <a:gd name="connsiteX10" fmla="*/ 777884 w 1215766"/>
                <a:gd name="connsiteY10" fmla="*/ 734096 h 1143644"/>
                <a:gd name="connsiteX11" fmla="*/ 726369 w 1215766"/>
                <a:gd name="connsiteY11" fmla="*/ 703186 h 1143644"/>
                <a:gd name="connsiteX12" fmla="*/ 672277 w 1215766"/>
                <a:gd name="connsiteY12" fmla="*/ 628489 h 1143644"/>
                <a:gd name="connsiteX13" fmla="*/ 628489 w 1215766"/>
                <a:gd name="connsiteY13" fmla="*/ 569246 h 1143644"/>
                <a:gd name="connsiteX14" fmla="*/ 605307 w 1215766"/>
                <a:gd name="connsiteY14" fmla="*/ 512579 h 1143644"/>
                <a:gd name="connsiteX15" fmla="*/ 579550 w 1215766"/>
                <a:gd name="connsiteY15" fmla="*/ 458488 h 1143644"/>
                <a:gd name="connsiteX16" fmla="*/ 515155 w 1215766"/>
                <a:gd name="connsiteY16" fmla="*/ 414700 h 1143644"/>
                <a:gd name="connsiteX17" fmla="*/ 455912 w 1215766"/>
                <a:gd name="connsiteY17" fmla="*/ 368336 h 1143644"/>
                <a:gd name="connsiteX18" fmla="*/ 373488 w 1215766"/>
                <a:gd name="connsiteY18" fmla="*/ 345154 h 1143644"/>
                <a:gd name="connsiteX19" fmla="*/ 319396 w 1215766"/>
                <a:gd name="connsiteY19" fmla="*/ 301366 h 1143644"/>
                <a:gd name="connsiteX20" fmla="*/ 267881 w 1215766"/>
                <a:gd name="connsiteY20" fmla="*/ 257577 h 1143644"/>
                <a:gd name="connsiteX21" fmla="*/ 200911 w 1215766"/>
                <a:gd name="connsiteY21" fmla="*/ 229244 h 1143644"/>
                <a:gd name="connsiteX22" fmla="*/ 146819 w 1215766"/>
                <a:gd name="connsiteY22" fmla="*/ 167425 h 1143644"/>
                <a:gd name="connsiteX23" fmla="*/ 82425 w 1215766"/>
                <a:gd name="connsiteY23" fmla="*/ 103031 h 1143644"/>
                <a:gd name="connsiteX24" fmla="*/ 33485 w 1215766"/>
                <a:gd name="connsiteY24" fmla="*/ 36061 h 1143644"/>
                <a:gd name="connsiteX25" fmla="*/ 0 w 1215766"/>
                <a:gd name="connsiteY25" fmla="*/ 0 h 114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5766" h="1143644">
                  <a:moveTo>
                    <a:pt x="1215766" y="1143644"/>
                  </a:moveTo>
                  <a:lnTo>
                    <a:pt x="1171978" y="1102432"/>
                  </a:lnTo>
                  <a:lnTo>
                    <a:pt x="1141068" y="1081825"/>
                  </a:lnTo>
                  <a:lnTo>
                    <a:pt x="1105008" y="1022583"/>
                  </a:lnTo>
                  <a:lnTo>
                    <a:pt x="1074098" y="978794"/>
                  </a:lnTo>
                  <a:lnTo>
                    <a:pt x="1020007" y="942733"/>
                  </a:lnTo>
                  <a:lnTo>
                    <a:pt x="983946" y="891218"/>
                  </a:lnTo>
                  <a:lnTo>
                    <a:pt x="958188" y="844854"/>
                  </a:lnTo>
                  <a:lnTo>
                    <a:pt x="911824" y="803642"/>
                  </a:lnTo>
                  <a:lnTo>
                    <a:pt x="837127" y="785611"/>
                  </a:lnTo>
                  <a:lnTo>
                    <a:pt x="777884" y="734096"/>
                  </a:lnTo>
                  <a:lnTo>
                    <a:pt x="726369" y="703186"/>
                  </a:lnTo>
                  <a:lnTo>
                    <a:pt x="672277" y="628489"/>
                  </a:lnTo>
                  <a:lnTo>
                    <a:pt x="628489" y="569246"/>
                  </a:lnTo>
                  <a:lnTo>
                    <a:pt x="605307" y="512579"/>
                  </a:lnTo>
                  <a:lnTo>
                    <a:pt x="579550" y="458488"/>
                  </a:lnTo>
                  <a:lnTo>
                    <a:pt x="515155" y="414700"/>
                  </a:lnTo>
                  <a:lnTo>
                    <a:pt x="455912" y="368336"/>
                  </a:lnTo>
                  <a:lnTo>
                    <a:pt x="373488" y="345154"/>
                  </a:lnTo>
                  <a:lnTo>
                    <a:pt x="319396" y="301366"/>
                  </a:lnTo>
                  <a:lnTo>
                    <a:pt x="267881" y="257577"/>
                  </a:lnTo>
                  <a:lnTo>
                    <a:pt x="200911" y="229244"/>
                  </a:lnTo>
                  <a:lnTo>
                    <a:pt x="146819" y="167425"/>
                  </a:lnTo>
                  <a:lnTo>
                    <a:pt x="82425" y="103031"/>
                  </a:lnTo>
                  <a:lnTo>
                    <a:pt x="33485" y="3606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  <p:sp>
          <p:nvSpPr>
            <p:cNvPr id="33793" name="Freeform 33792"/>
            <p:cNvSpPr/>
            <p:nvPr/>
          </p:nvSpPr>
          <p:spPr>
            <a:xfrm>
              <a:off x="1347130" y="1751527"/>
              <a:ext cx="1027734" cy="1022582"/>
            </a:xfrm>
            <a:custGeom>
              <a:avLst/>
              <a:gdLst>
                <a:gd name="connsiteX0" fmla="*/ 1027734 w 1027734"/>
                <a:gd name="connsiteY0" fmla="*/ 1022582 h 1022582"/>
                <a:gd name="connsiteX1" fmla="*/ 1007128 w 1027734"/>
                <a:gd name="connsiteY1" fmla="*/ 955612 h 1022582"/>
                <a:gd name="connsiteX2" fmla="*/ 932431 w 1027734"/>
                <a:gd name="connsiteY2" fmla="*/ 886066 h 1022582"/>
                <a:gd name="connsiteX3" fmla="*/ 886067 w 1027734"/>
                <a:gd name="connsiteY3" fmla="*/ 824248 h 1022582"/>
                <a:gd name="connsiteX4" fmla="*/ 844854 w 1027734"/>
                <a:gd name="connsiteY4" fmla="*/ 734096 h 1022582"/>
                <a:gd name="connsiteX5" fmla="*/ 803642 w 1027734"/>
                <a:gd name="connsiteY5" fmla="*/ 703186 h 1022582"/>
                <a:gd name="connsiteX6" fmla="*/ 752126 w 1027734"/>
                <a:gd name="connsiteY6" fmla="*/ 636216 h 1022582"/>
                <a:gd name="connsiteX7" fmla="*/ 705762 w 1027734"/>
                <a:gd name="connsiteY7" fmla="*/ 540912 h 1022582"/>
                <a:gd name="connsiteX8" fmla="*/ 677429 w 1027734"/>
                <a:gd name="connsiteY8" fmla="*/ 510003 h 1022582"/>
                <a:gd name="connsiteX9" fmla="*/ 607883 w 1027734"/>
                <a:gd name="connsiteY9" fmla="*/ 461063 h 1022582"/>
                <a:gd name="connsiteX10" fmla="*/ 512579 w 1027734"/>
                <a:gd name="connsiteY10" fmla="*/ 388942 h 1022582"/>
                <a:gd name="connsiteX11" fmla="*/ 471367 w 1027734"/>
                <a:gd name="connsiteY11" fmla="*/ 358032 h 1022582"/>
                <a:gd name="connsiteX12" fmla="*/ 404397 w 1027734"/>
                <a:gd name="connsiteY12" fmla="*/ 288487 h 1022582"/>
                <a:gd name="connsiteX13" fmla="*/ 329699 w 1027734"/>
                <a:gd name="connsiteY13" fmla="*/ 244698 h 1022582"/>
                <a:gd name="connsiteX14" fmla="*/ 278184 w 1027734"/>
                <a:gd name="connsiteY14" fmla="*/ 188031 h 1022582"/>
                <a:gd name="connsiteX15" fmla="*/ 231820 w 1027734"/>
                <a:gd name="connsiteY15" fmla="*/ 131364 h 1022582"/>
                <a:gd name="connsiteX16" fmla="*/ 133940 w 1027734"/>
                <a:gd name="connsiteY16" fmla="*/ 74697 h 1022582"/>
                <a:gd name="connsiteX17" fmla="*/ 72122 w 1027734"/>
                <a:gd name="connsiteY17" fmla="*/ 30909 h 1022582"/>
                <a:gd name="connsiteX18" fmla="*/ 48940 w 1027734"/>
                <a:gd name="connsiteY18" fmla="*/ 0 h 1022582"/>
                <a:gd name="connsiteX19" fmla="*/ 0 w 1027734"/>
                <a:gd name="connsiteY19" fmla="*/ 0 h 102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7734" h="1022582">
                  <a:moveTo>
                    <a:pt x="1027734" y="1022582"/>
                  </a:moveTo>
                  <a:lnTo>
                    <a:pt x="1007128" y="955612"/>
                  </a:lnTo>
                  <a:lnTo>
                    <a:pt x="932431" y="886066"/>
                  </a:lnTo>
                  <a:lnTo>
                    <a:pt x="886067" y="824248"/>
                  </a:lnTo>
                  <a:lnTo>
                    <a:pt x="844854" y="734096"/>
                  </a:lnTo>
                  <a:lnTo>
                    <a:pt x="803642" y="703186"/>
                  </a:lnTo>
                  <a:lnTo>
                    <a:pt x="752126" y="636216"/>
                  </a:lnTo>
                  <a:lnTo>
                    <a:pt x="705762" y="540912"/>
                  </a:lnTo>
                  <a:lnTo>
                    <a:pt x="677429" y="510003"/>
                  </a:lnTo>
                  <a:lnTo>
                    <a:pt x="607883" y="461063"/>
                  </a:lnTo>
                  <a:lnTo>
                    <a:pt x="512579" y="388942"/>
                  </a:lnTo>
                  <a:lnTo>
                    <a:pt x="471367" y="358032"/>
                  </a:lnTo>
                  <a:lnTo>
                    <a:pt x="404397" y="288487"/>
                  </a:lnTo>
                  <a:lnTo>
                    <a:pt x="329699" y="244698"/>
                  </a:lnTo>
                  <a:lnTo>
                    <a:pt x="278184" y="188031"/>
                  </a:lnTo>
                  <a:lnTo>
                    <a:pt x="231820" y="131364"/>
                  </a:lnTo>
                  <a:lnTo>
                    <a:pt x="133940" y="74697"/>
                  </a:lnTo>
                  <a:lnTo>
                    <a:pt x="72122" y="30909"/>
                  </a:lnTo>
                  <a:lnTo>
                    <a:pt x="48940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145A96"/>
                </a:solidFill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6993377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329831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311620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075627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024961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776954" y="483219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908271" y="48919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96525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7877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618407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549364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529100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481717" y="48255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223621" y="477688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246960" y="477688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361332" y="477688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5382678" y="477688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61362" y="461173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68799" y="458536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844899" y="458536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762047" y="456471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4746217" y="456471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712847" y="453905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77623" y="452321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73627" y="448402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513977" y="44301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482866" y="440201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460876" y="440201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350569" y="438566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336195" y="438566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273935" y="434268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207925" y="427640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190454" y="42692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124490" y="422297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110095" y="422297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093061" y="422297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065521" y="420176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050587" y="420176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016970" y="416325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967698" y="41398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3946244" y="41398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3917867" y="41117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890477" y="408209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3840990" y="403193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818076" y="403193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765531" y="40198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741490" y="401509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703865" y="39752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3657008" y="39557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3574284" y="391213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551545" y="388312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3506174" y="383280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540399" y="383994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3471398" y="379325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3449935" y="376671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417264" y="372905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391232" y="371597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343914" y="365071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315671" y="360027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3292180" y="358151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248537" y="356032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134951" y="343113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084738" y="341368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3056536" y="34032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3000533" y="33530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2985417" y="33530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952806" y="330902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938476" y="32897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911191" y="324669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2885617" y="323441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2868753" y="31966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844435" y="317062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837636" y="314917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817124" y="309207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779138" y="304441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750675" y="304441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734052" y="30190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713583" y="301234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671361" y="299088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632156" y="296647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607011" y="295972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484440" y="287340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2403268" y="279609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257331" y="265059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235963" y="25977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2171075" y="253345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1964442" y="224330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912184" y="214950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1879938" y="211808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813749" y="20661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663294" y="19578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616715" y="189613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1552576" y="185926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486007" y="178733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404951" y="172784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+</a:t>
            </a:r>
            <a:endParaRPr lang="en-US" sz="1200" dirty="0">
              <a:solidFill>
                <a:srgbClr val="92D05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44558" y="3619292"/>
            <a:ext cx="0" cy="1838668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2223" y="3604532"/>
            <a:ext cx="0" cy="1853428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Footer Placeholder 2"/>
          <p:cNvSpPr txBox="1">
            <a:spLocks/>
          </p:cNvSpPr>
          <p:nvPr/>
        </p:nvSpPr>
        <p:spPr bwMode="auto">
          <a:xfrm>
            <a:off x="185416" y="6389575"/>
            <a:ext cx="4527431" cy="5017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err="1"/>
              <a:t>Cetuximab</a:t>
            </a:r>
            <a:r>
              <a:rPr lang="en-GB" sz="900" dirty="0"/>
              <a:t> is not indicated for the treatment of patients with </a:t>
            </a:r>
            <a:r>
              <a:rPr lang="en-GB" sz="900" dirty="0" err="1"/>
              <a:t>mCRC</a:t>
            </a:r>
            <a:r>
              <a:rPr lang="en-GB" sz="900" dirty="0"/>
              <a:t> whose </a:t>
            </a:r>
            <a:r>
              <a:rPr lang="en-GB" sz="900" dirty="0" err="1"/>
              <a:t>tumors</a:t>
            </a:r>
            <a:r>
              <a:rPr lang="en-GB" sz="900" dirty="0"/>
              <a:t> have RAS mutations or for whom RAS </a:t>
            </a:r>
            <a:r>
              <a:rPr lang="en-GB" sz="900" dirty="0" err="1"/>
              <a:t>tumor</a:t>
            </a:r>
            <a:r>
              <a:rPr lang="en-GB" sz="900" dirty="0"/>
              <a:t> status is unknown.</a:t>
            </a:r>
            <a:endParaRPr lang="en-US" sz="900" dirty="0"/>
          </a:p>
        </p:txBody>
      </p:sp>
      <p:sp>
        <p:nvSpPr>
          <p:cNvPr id="3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12783" y="6543102"/>
            <a:ext cx="4067833" cy="288032"/>
          </a:xfrm>
        </p:spPr>
        <p:txBody>
          <a:bodyPr/>
          <a:lstStyle/>
          <a:p>
            <a:r>
              <a:rPr lang="en-US" sz="1000" dirty="0" smtClean="0"/>
              <a:t>Adapted from </a:t>
            </a:r>
            <a:r>
              <a:rPr lang="en-US" sz="1000" dirty="0" err="1" smtClean="0"/>
              <a:t>Venook</a:t>
            </a:r>
            <a:r>
              <a:rPr lang="en-US" sz="1000" dirty="0" smtClean="0"/>
              <a:t> AP, et al. ASCO 2014 (Abstract No. 126013)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3717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CALGB 80405: </a:t>
            </a:r>
            <a:r>
              <a:rPr lang="en-US" dirty="0" smtClean="0">
                <a:solidFill>
                  <a:srgbClr val="FFFF00"/>
                </a:solidFill>
              </a:rPr>
              <a:t>OS </a:t>
            </a:r>
            <a:r>
              <a:rPr lang="en-US" dirty="0" smtClean="0"/>
              <a:t>(KRAS exon 2 wt) in FOLFOX and FOLFIRI groups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422" y="1559917"/>
            <a:ext cx="9433623" cy="3752362"/>
            <a:chOff x="26422" y="1428109"/>
            <a:chExt cx="9433623" cy="3752362"/>
          </a:xfrm>
        </p:grpSpPr>
        <p:sp>
          <p:nvSpPr>
            <p:cNvPr id="489" name="TextBox 488"/>
            <p:cNvSpPr txBox="1"/>
            <p:nvPr/>
          </p:nvSpPr>
          <p:spPr>
            <a:xfrm>
              <a:off x="3206399" y="424316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3141031" y="419487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3221319" y="426518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3275697" y="428859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3297350" y="428859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3356837" y="434627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3504922" y="43828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3553552" y="43828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3685297" y="44348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3828036" y="44348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3870634" y="44348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3999622" y="44348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697577" y="2460695"/>
              <a:ext cx="3733568" cy="2182551"/>
              <a:chOff x="697577" y="2460695"/>
              <a:chExt cx="3733568" cy="2182551"/>
            </a:xfrm>
          </p:grpSpPr>
          <p:sp>
            <p:nvSpPr>
              <p:cNvPr id="419" name="TextBox 418"/>
              <p:cNvSpPr txBox="1"/>
              <p:nvPr/>
            </p:nvSpPr>
            <p:spPr>
              <a:xfrm>
                <a:off x="856318" y="25944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758941" y="2527753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697577" y="246069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916943" y="2659509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953695" y="2721764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1119454" y="297450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1140261" y="3011498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1225134" y="311234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1346681" y="319905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1444950" y="324354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1417831" y="322633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1398311" y="321540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1516516" y="3351264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1571930" y="343140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1607715" y="3474689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1628045" y="349340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1639740" y="3518090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1686049" y="3518090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1710175" y="3518090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1757869" y="3589949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1785576" y="3631954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0" name="TextBox 439"/>
              <p:cNvSpPr txBox="1"/>
              <p:nvPr/>
            </p:nvSpPr>
            <p:spPr>
              <a:xfrm>
                <a:off x="1799292" y="3644096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1814545" y="3671971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1834875" y="369199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1842710" y="3699456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1862620" y="3727621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1893712" y="3746396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1909764" y="3770820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1934584" y="378135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1940452" y="379544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2009080" y="3846719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2009080" y="3860096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2069342" y="3904578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2" name="TextBox 451"/>
              <p:cNvSpPr txBox="1"/>
              <p:nvPr/>
            </p:nvSpPr>
            <p:spPr>
              <a:xfrm>
                <a:off x="2076666" y="391513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3" name="TextBox 452"/>
              <p:cNvSpPr txBox="1"/>
              <p:nvPr/>
            </p:nvSpPr>
            <p:spPr>
              <a:xfrm>
                <a:off x="2110458" y="391513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4" name="TextBox 453"/>
              <p:cNvSpPr txBox="1"/>
              <p:nvPr/>
            </p:nvSpPr>
            <p:spPr>
              <a:xfrm>
                <a:off x="2126020" y="391513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2154183" y="3949060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2170889" y="3966052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2198655" y="398739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2232888" y="4001621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2254989" y="40062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2265798" y="40062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2286451" y="40062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2" name="TextBox 461"/>
              <p:cNvSpPr txBox="1"/>
              <p:nvPr/>
            </p:nvSpPr>
            <p:spPr>
              <a:xfrm>
                <a:off x="2296502" y="40062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3" name="TextBox 462"/>
              <p:cNvSpPr txBox="1"/>
              <p:nvPr/>
            </p:nvSpPr>
            <p:spPr>
              <a:xfrm>
                <a:off x="2307104" y="400626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2352451" y="4032155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2397308" y="4075663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6" name="TextBox 465"/>
              <p:cNvSpPr txBox="1"/>
              <p:nvPr/>
            </p:nvSpPr>
            <p:spPr>
              <a:xfrm>
                <a:off x="2427529" y="409511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7" name="TextBox 466"/>
              <p:cNvSpPr txBox="1"/>
              <p:nvPr/>
            </p:nvSpPr>
            <p:spPr>
              <a:xfrm>
                <a:off x="2445088" y="4095117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8" name="TextBox 467"/>
              <p:cNvSpPr txBox="1"/>
              <p:nvPr/>
            </p:nvSpPr>
            <p:spPr>
              <a:xfrm>
                <a:off x="2530312" y="4102578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69" name="TextBox 468"/>
              <p:cNvSpPr txBox="1"/>
              <p:nvPr/>
            </p:nvSpPr>
            <p:spPr>
              <a:xfrm>
                <a:off x="2543893" y="4102578"/>
                <a:ext cx="246971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0" name="TextBox 469"/>
              <p:cNvSpPr txBox="1"/>
              <p:nvPr/>
            </p:nvSpPr>
            <p:spPr>
              <a:xfrm>
                <a:off x="2583031" y="4151562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1" name="TextBox 470"/>
              <p:cNvSpPr txBox="1"/>
              <p:nvPr/>
            </p:nvSpPr>
            <p:spPr>
              <a:xfrm>
                <a:off x="2653017" y="4184913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2" name="TextBox 471"/>
              <p:cNvSpPr txBox="1"/>
              <p:nvPr/>
            </p:nvSpPr>
            <p:spPr>
              <a:xfrm>
                <a:off x="2671872" y="419608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2702634" y="419608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2754188" y="4214457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2768014" y="4214457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6" name="TextBox 475"/>
              <p:cNvSpPr txBox="1"/>
              <p:nvPr/>
            </p:nvSpPr>
            <p:spPr>
              <a:xfrm>
                <a:off x="2822192" y="422834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7" name="TextBox 476"/>
              <p:cNvSpPr txBox="1"/>
              <p:nvPr/>
            </p:nvSpPr>
            <p:spPr>
              <a:xfrm>
                <a:off x="2986283" y="4347768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3091672" y="4347768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3148350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3183356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1" name="TextBox 480"/>
              <p:cNvSpPr txBox="1"/>
              <p:nvPr/>
            </p:nvSpPr>
            <p:spPr>
              <a:xfrm>
                <a:off x="3196124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2" name="TextBox 481"/>
              <p:cNvSpPr txBox="1"/>
              <p:nvPr/>
            </p:nvSpPr>
            <p:spPr>
              <a:xfrm>
                <a:off x="3240812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3" name="TextBox 482"/>
              <p:cNvSpPr txBox="1"/>
              <p:nvPr/>
            </p:nvSpPr>
            <p:spPr>
              <a:xfrm>
                <a:off x="3261141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4" name="TextBox 483"/>
              <p:cNvSpPr txBox="1"/>
              <p:nvPr/>
            </p:nvSpPr>
            <p:spPr>
              <a:xfrm>
                <a:off x="3342836" y="4391825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5" name="TextBox 484"/>
              <p:cNvSpPr txBox="1"/>
              <p:nvPr/>
            </p:nvSpPr>
            <p:spPr>
              <a:xfrm>
                <a:off x="3488369" y="4425159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6" name="TextBox 485"/>
              <p:cNvSpPr txBox="1"/>
              <p:nvPr/>
            </p:nvSpPr>
            <p:spPr>
              <a:xfrm>
                <a:off x="3517370" y="4425159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7" name="TextBox 486"/>
              <p:cNvSpPr txBox="1"/>
              <p:nvPr/>
            </p:nvSpPr>
            <p:spPr>
              <a:xfrm>
                <a:off x="4094695" y="4425159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88" name="TextBox 487"/>
              <p:cNvSpPr txBox="1"/>
              <p:nvPr/>
            </p:nvSpPr>
            <p:spPr>
              <a:xfrm>
                <a:off x="4146909" y="4425159"/>
                <a:ext cx="284236" cy="218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92D050"/>
                    </a:solidFill>
                  </a:rPr>
                  <a:t>+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628650" y="2452688"/>
              <a:ext cx="3495675" cy="2088356"/>
              <a:chOff x="628650" y="2452688"/>
              <a:chExt cx="3495675" cy="2088356"/>
            </a:xfrm>
          </p:grpSpPr>
          <p:sp>
            <p:nvSpPr>
              <p:cNvPr id="320" name="Freeform 319"/>
              <p:cNvSpPr/>
              <p:nvPr/>
            </p:nvSpPr>
            <p:spPr>
              <a:xfrm>
                <a:off x="2721769" y="4119563"/>
                <a:ext cx="1402556" cy="421481"/>
              </a:xfrm>
              <a:custGeom>
                <a:avLst/>
                <a:gdLst>
                  <a:gd name="connsiteX0" fmla="*/ 1402556 w 1402556"/>
                  <a:gd name="connsiteY0" fmla="*/ 421481 h 421481"/>
                  <a:gd name="connsiteX1" fmla="*/ 1031081 w 1402556"/>
                  <a:gd name="connsiteY1" fmla="*/ 421481 h 421481"/>
                  <a:gd name="connsiteX2" fmla="*/ 1031081 w 1402556"/>
                  <a:gd name="connsiteY2" fmla="*/ 369093 h 421481"/>
                  <a:gd name="connsiteX3" fmla="*/ 857250 w 1402556"/>
                  <a:gd name="connsiteY3" fmla="*/ 369093 h 421481"/>
                  <a:gd name="connsiteX4" fmla="*/ 857250 w 1402556"/>
                  <a:gd name="connsiteY4" fmla="*/ 338137 h 421481"/>
                  <a:gd name="connsiteX5" fmla="*/ 740569 w 1402556"/>
                  <a:gd name="connsiteY5" fmla="*/ 338137 h 421481"/>
                  <a:gd name="connsiteX6" fmla="*/ 740569 w 1402556"/>
                  <a:gd name="connsiteY6" fmla="*/ 307181 h 421481"/>
                  <a:gd name="connsiteX7" fmla="*/ 707231 w 1402556"/>
                  <a:gd name="connsiteY7" fmla="*/ 307181 h 421481"/>
                  <a:gd name="connsiteX8" fmla="*/ 707231 w 1402556"/>
                  <a:gd name="connsiteY8" fmla="*/ 276225 h 421481"/>
                  <a:gd name="connsiteX9" fmla="*/ 642937 w 1402556"/>
                  <a:gd name="connsiteY9" fmla="*/ 276225 h 421481"/>
                  <a:gd name="connsiteX10" fmla="*/ 642937 w 1402556"/>
                  <a:gd name="connsiteY10" fmla="*/ 254793 h 421481"/>
                  <a:gd name="connsiteX11" fmla="*/ 609600 w 1402556"/>
                  <a:gd name="connsiteY11" fmla="*/ 254793 h 421481"/>
                  <a:gd name="connsiteX12" fmla="*/ 581025 w 1402556"/>
                  <a:gd name="connsiteY12" fmla="*/ 188118 h 421481"/>
                  <a:gd name="connsiteX13" fmla="*/ 531019 w 1402556"/>
                  <a:gd name="connsiteY13" fmla="*/ 188118 h 421481"/>
                  <a:gd name="connsiteX14" fmla="*/ 523875 w 1402556"/>
                  <a:gd name="connsiteY14" fmla="*/ 169068 h 421481"/>
                  <a:gd name="connsiteX15" fmla="*/ 485775 w 1402556"/>
                  <a:gd name="connsiteY15" fmla="*/ 169068 h 421481"/>
                  <a:gd name="connsiteX16" fmla="*/ 478631 w 1402556"/>
                  <a:gd name="connsiteY16" fmla="*/ 142875 h 421481"/>
                  <a:gd name="connsiteX17" fmla="*/ 423862 w 1402556"/>
                  <a:gd name="connsiteY17" fmla="*/ 142875 h 421481"/>
                  <a:gd name="connsiteX18" fmla="*/ 423862 w 1402556"/>
                  <a:gd name="connsiteY18" fmla="*/ 123825 h 421481"/>
                  <a:gd name="connsiteX19" fmla="*/ 369094 w 1402556"/>
                  <a:gd name="connsiteY19" fmla="*/ 123825 h 421481"/>
                  <a:gd name="connsiteX20" fmla="*/ 371475 w 1402556"/>
                  <a:gd name="connsiteY20" fmla="*/ 102393 h 421481"/>
                  <a:gd name="connsiteX21" fmla="*/ 271462 w 1402556"/>
                  <a:gd name="connsiteY21" fmla="*/ 102393 h 421481"/>
                  <a:gd name="connsiteX22" fmla="*/ 230981 w 1402556"/>
                  <a:gd name="connsiteY22" fmla="*/ 73818 h 421481"/>
                  <a:gd name="connsiteX23" fmla="*/ 116681 w 1402556"/>
                  <a:gd name="connsiteY23" fmla="*/ 73818 h 421481"/>
                  <a:gd name="connsiteX24" fmla="*/ 109537 w 1402556"/>
                  <a:gd name="connsiteY24" fmla="*/ 57150 h 421481"/>
                  <a:gd name="connsiteX25" fmla="*/ 69056 w 1402556"/>
                  <a:gd name="connsiteY25" fmla="*/ 47625 h 421481"/>
                  <a:gd name="connsiteX26" fmla="*/ 42862 w 1402556"/>
                  <a:gd name="connsiteY26" fmla="*/ 30956 h 421481"/>
                  <a:gd name="connsiteX27" fmla="*/ 0 w 1402556"/>
                  <a:gd name="connsiteY27" fmla="*/ 0 h 42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02556" h="421481">
                    <a:moveTo>
                      <a:pt x="1402556" y="421481"/>
                    </a:moveTo>
                    <a:lnTo>
                      <a:pt x="1031081" y="421481"/>
                    </a:lnTo>
                    <a:lnTo>
                      <a:pt x="1031081" y="369093"/>
                    </a:lnTo>
                    <a:lnTo>
                      <a:pt x="857250" y="369093"/>
                    </a:lnTo>
                    <a:lnTo>
                      <a:pt x="857250" y="338137"/>
                    </a:lnTo>
                    <a:lnTo>
                      <a:pt x="740569" y="338137"/>
                    </a:lnTo>
                    <a:lnTo>
                      <a:pt x="740569" y="307181"/>
                    </a:lnTo>
                    <a:lnTo>
                      <a:pt x="707231" y="307181"/>
                    </a:lnTo>
                    <a:lnTo>
                      <a:pt x="707231" y="276225"/>
                    </a:lnTo>
                    <a:lnTo>
                      <a:pt x="642937" y="276225"/>
                    </a:lnTo>
                    <a:lnTo>
                      <a:pt x="642937" y="254793"/>
                    </a:lnTo>
                    <a:lnTo>
                      <a:pt x="609600" y="254793"/>
                    </a:lnTo>
                    <a:lnTo>
                      <a:pt x="581025" y="188118"/>
                    </a:lnTo>
                    <a:lnTo>
                      <a:pt x="531019" y="188118"/>
                    </a:lnTo>
                    <a:lnTo>
                      <a:pt x="523875" y="169068"/>
                    </a:lnTo>
                    <a:lnTo>
                      <a:pt x="485775" y="169068"/>
                    </a:lnTo>
                    <a:lnTo>
                      <a:pt x="478631" y="142875"/>
                    </a:lnTo>
                    <a:lnTo>
                      <a:pt x="423862" y="142875"/>
                    </a:lnTo>
                    <a:lnTo>
                      <a:pt x="423862" y="123825"/>
                    </a:lnTo>
                    <a:lnTo>
                      <a:pt x="369094" y="123825"/>
                    </a:lnTo>
                    <a:lnTo>
                      <a:pt x="371475" y="102393"/>
                    </a:lnTo>
                    <a:lnTo>
                      <a:pt x="271462" y="102393"/>
                    </a:lnTo>
                    <a:lnTo>
                      <a:pt x="230981" y="73818"/>
                    </a:lnTo>
                    <a:lnTo>
                      <a:pt x="116681" y="73818"/>
                    </a:lnTo>
                    <a:lnTo>
                      <a:pt x="109537" y="57150"/>
                    </a:lnTo>
                    <a:lnTo>
                      <a:pt x="69056" y="47625"/>
                    </a:lnTo>
                    <a:lnTo>
                      <a:pt x="42862" y="309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1" name="Freeform 320"/>
              <p:cNvSpPr/>
              <p:nvPr/>
            </p:nvSpPr>
            <p:spPr>
              <a:xfrm>
                <a:off x="2293144" y="3840956"/>
                <a:ext cx="431006" cy="273844"/>
              </a:xfrm>
              <a:custGeom>
                <a:avLst/>
                <a:gdLst>
                  <a:gd name="connsiteX0" fmla="*/ 431006 w 431006"/>
                  <a:gd name="connsiteY0" fmla="*/ 273844 h 273844"/>
                  <a:gd name="connsiteX1" fmla="*/ 373856 w 431006"/>
                  <a:gd name="connsiteY1" fmla="*/ 266700 h 273844"/>
                  <a:gd name="connsiteX2" fmla="*/ 319087 w 431006"/>
                  <a:gd name="connsiteY2" fmla="*/ 252413 h 273844"/>
                  <a:gd name="connsiteX3" fmla="*/ 290512 w 431006"/>
                  <a:gd name="connsiteY3" fmla="*/ 247650 h 273844"/>
                  <a:gd name="connsiteX4" fmla="*/ 264319 w 431006"/>
                  <a:gd name="connsiteY4" fmla="*/ 207169 h 273844"/>
                  <a:gd name="connsiteX5" fmla="*/ 214312 w 431006"/>
                  <a:gd name="connsiteY5" fmla="*/ 195263 h 273844"/>
                  <a:gd name="connsiteX6" fmla="*/ 157162 w 431006"/>
                  <a:gd name="connsiteY6" fmla="*/ 176213 h 273844"/>
                  <a:gd name="connsiteX7" fmla="*/ 138112 w 431006"/>
                  <a:gd name="connsiteY7" fmla="*/ 152400 h 273844"/>
                  <a:gd name="connsiteX8" fmla="*/ 97631 w 431006"/>
                  <a:gd name="connsiteY8" fmla="*/ 130969 h 273844"/>
                  <a:gd name="connsiteX9" fmla="*/ 19050 w 431006"/>
                  <a:gd name="connsiteY9" fmla="*/ 23813 h 273844"/>
                  <a:gd name="connsiteX10" fmla="*/ 0 w 431006"/>
                  <a:gd name="connsiteY10" fmla="*/ 0 h 2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006" h="273844">
                    <a:moveTo>
                      <a:pt x="431006" y="273844"/>
                    </a:moveTo>
                    <a:lnTo>
                      <a:pt x="373856" y="266700"/>
                    </a:lnTo>
                    <a:lnTo>
                      <a:pt x="319087" y="252413"/>
                    </a:lnTo>
                    <a:lnTo>
                      <a:pt x="290512" y="247650"/>
                    </a:lnTo>
                    <a:lnTo>
                      <a:pt x="264319" y="207169"/>
                    </a:lnTo>
                    <a:lnTo>
                      <a:pt x="214312" y="195263"/>
                    </a:lnTo>
                    <a:lnTo>
                      <a:pt x="157162" y="176213"/>
                    </a:lnTo>
                    <a:lnTo>
                      <a:pt x="138112" y="152400"/>
                    </a:lnTo>
                    <a:lnTo>
                      <a:pt x="97631" y="130969"/>
                    </a:lnTo>
                    <a:lnTo>
                      <a:pt x="19050" y="2381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2" name="Freeform 321"/>
              <p:cNvSpPr/>
              <p:nvPr/>
            </p:nvSpPr>
            <p:spPr>
              <a:xfrm>
                <a:off x="628650" y="2452688"/>
                <a:ext cx="1666875" cy="1393031"/>
              </a:xfrm>
              <a:custGeom>
                <a:avLst/>
                <a:gdLst>
                  <a:gd name="connsiteX0" fmla="*/ 1666875 w 1666875"/>
                  <a:gd name="connsiteY0" fmla="*/ 1393031 h 1393031"/>
                  <a:gd name="connsiteX1" fmla="*/ 1593056 w 1666875"/>
                  <a:gd name="connsiteY1" fmla="*/ 1328737 h 1393031"/>
                  <a:gd name="connsiteX2" fmla="*/ 1533525 w 1666875"/>
                  <a:gd name="connsiteY2" fmla="*/ 1319212 h 1393031"/>
                  <a:gd name="connsiteX3" fmla="*/ 1469231 w 1666875"/>
                  <a:gd name="connsiteY3" fmla="*/ 1271587 h 1393031"/>
                  <a:gd name="connsiteX4" fmla="*/ 1412081 w 1666875"/>
                  <a:gd name="connsiteY4" fmla="*/ 1254918 h 1393031"/>
                  <a:gd name="connsiteX5" fmla="*/ 1331119 w 1666875"/>
                  <a:gd name="connsiteY5" fmla="*/ 1212056 h 1393031"/>
                  <a:gd name="connsiteX6" fmla="*/ 1250156 w 1666875"/>
                  <a:gd name="connsiteY6" fmla="*/ 1145381 h 1393031"/>
                  <a:gd name="connsiteX7" fmla="*/ 1150144 w 1666875"/>
                  <a:gd name="connsiteY7" fmla="*/ 1064418 h 1393031"/>
                  <a:gd name="connsiteX8" fmla="*/ 1040606 w 1666875"/>
                  <a:gd name="connsiteY8" fmla="*/ 988218 h 1393031"/>
                  <a:gd name="connsiteX9" fmla="*/ 973931 w 1666875"/>
                  <a:gd name="connsiteY9" fmla="*/ 926306 h 1393031"/>
                  <a:gd name="connsiteX10" fmla="*/ 921544 w 1666875"/>
                  <a:gd name="connsiteY10" fmla="*/ 885825 h 1393031"/>
                  <a:gd name="connsiteX11" fmla="*/ 878681 w 1666875"/>
                  <a:gd name="connsiteY11" fmla="*/ 866775 h 1393031"/>
                  <a:gd name="connsiteX12" fmla="*/ 850106 w 1666875"/>
                  <a:gd name="connsiteY12" fmla="*/ 833437 h 1393031"/>
                  <a:gd name="connsiteX13" fmla="*/ 790575 w 1666875"/>
                  <a:gd name="connsiteY13" fmla="*/ 802481 h 1393031"/>
                  <a:gd name="connsiteX14" fmla="*/ 771525 w 1666875"/>
                  <a:gd name="connsiteY14" fmla="*/ 766762 h 1393031"/>
                  <a:gd name="connsiteX15" fmla="*/ 716756 w 1666875"/>
                  <a:gd name="connsiteY15" fmla="*/ 735806 h 1393031"/>
                  <a:gd name="connsiteX16" fmla="*/ 678656 w 1666875"/>
                  <a:gd name="connsiteY16" fmla="*/ 676275 h 1393031"/>
                  <a:gd name="connsiteX17" fmla="*/ 592931 w 1666875"/>
                  <a:gd name="connsiteY17" fmla="*/ 602456 h 1393031"/>
                  <a:gd name="connsiteX18" fmla="*/ 523875 w 1666875"/>
                  <a:gd name="connsiteY18" fmla="*/ 538162 h 1393031"/>
                  <a:gd name="connsiteX19" fmla="*/ 466725 w 1666875"/>
                  <a:gd name="connsiteY19" fmla="*/ 466725 h 1393031"/>
                  <a:gd name="connsiteX20" fmla="*/ 438150 w 1666875"/>
                  <a:gd name="connsiteY20" fmla="*/ 388143 h 1393031"/>
                  <a:gd name="connsiteX21" fmla="*/ 395288 w 1666875"/>
                  <a:gd name="connsiteY21" fmla="*/ 338137 h 1393031"/>
                  <a:gd name="connsiteX22" fmla="*/ 371475 w 1666875"/>
                  <a:gd name="connsiteY22" fmla="*/ 302418 h 1393031"/>
                  <a:gd name="connsiteX23" fmla="*/ 328613 w 1666875"/>
                  <a:gd name="connsiteY23" fmla="*/ 245268 h 1393031"/>
                  <a:gd name="connsiteX24" fmla="*/ 290513 w 1666875"/>
                  <a:gd name="connsiteY24" fmla="*/ 233362 h 1393031"/>
                  <a:gd name="connsiteX25" fmla="*/ 228600 w 1666875"/>
                  <a:gd name="connsiteY25" fmla="*/ 171450 h 1393031"/>
                  <a:gd name="connsiteX26" fmla="*/ 173831 w 1666875"/>
                  <a:gd name="connsiteY26" fmla="*/ 97631 h 1393031"/>
                  <a:gd name="connsiteX27" fmla="*/ 95250 w 1666875"/>
                  <a:gd name="connsiteY27" fmla="*/ 42862 h 1393031"/>
                  <a:gd name="connsiteX28" fmla="*/ 47625 w 1666875"/>
                  <a:gd name="connsiteY28" fmla="*/ 16668 h 1393031"/>
                  <a:gd name="connsiteX29" fmla="*/ 0 w 1666875"/>
                  <a:gd name="connsiteY29" fmla="*/ 0 h 13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66875" h="1393031">
                    <a:moveTo>
                      <a:pt x="1666875" y="1393031"/>
                    </a:moveTo>
                    <a:lnTo>
                      <a:pt x="1593056" y="1328737"/>
                    </a:lnTo>
                    <a:lnTo>
                      <a:pt x="1533525" y="1319212"/>
                    </a:lnTo>
                    <a:lnTo>
                      <a:pt x="1469231" y="1271587"/>
                    </a:lnTo>
                    <a:lnTo>
                      <a:pt x="1412081" y="1254918"/>
                    </a:lnTo>
                    <a:lnTo>
                      <a:pt x="1331119" y="1212056"/>
                    </a:lnTo>
                    <a:lnTo>
                      <a:pt x="1250156" y="1145381"/>
                    </a:lnTo>
                    <a:lnTo>
                      <a:pt x="1150144" y="1064418"/>
                    </a:lnTo>
                    <a:lnTo>
                      <a:pt x="1040606" y="988218"/>
                    </a:lnTo>
                    <a:lnTo>
                      <a:pt x="973931" y="926306"/>
                    </a:lnTo>
                    <a:lnTo>
                      <a:pt x="921544" y="885825"/>
                    </a:lnTo>
                    <a:lnTo>
                      <a:pt x="878681" y="866775"/>
                    </a:lnTo>
                    <a:lnTo>
                      <a:pt x="850106" y="833437"/>
                    </a:lnTo>
                    <a:lnTo>
                      <a:pt x="790575" y="802481"/>
                    </a:lnTo>
                    <a:lnTo>
                      <a:pt x="771525" y="766762"/>
                    </a:lnTo>
                    <a:lnTo>
                      <a:pt x="716756" y="735806"/>
                    </a:lnTo>
                    <a:lnTo>
                      <a:pt x="678656" y="676275"/>
                    </a:lnTo>
                    <a:lnTo>
                      <a:pt x="592931" y="602456"/>
                    </a:lnTo>
                    <a:lnTo>
                      <a:pt x="523875" y="538162"/>
                    </a:lnTo>
                    <a:lnTo>
                      <a:pt x="466725" y="466725"/>
                    </a:lnTo>
                    <a:lnTo>
                      <a:pt x="438150" y="388143"/>
                    </a:lnTo>
                    <a:lnTo>
                      <a:pt x="395288" y="338137"/>
                    </a:lnTo>
                    <a:lnTo>
                      <a:pt x="371475" y="302418"/>
                    </a:lnTo>
                    <a:lnTo>
                      <a:pt x="328613" y="245268"/>
                    </a:lnTo>
                    <a:lnTo>
                      <a:pt x="290513" y="233362"/>
                    </a:lnTo>
                    <a:lnTo>
                      <a:pt x="228600" y="171450"/>
                    </a:lnTo>
                    <a:lnTo>
                      <a:pt x="173831" y="97631"/>
                    </a:lnTo>
                    <a:lnTo>
                      <a:pt x="95250" y="42862"/>
                    </a:lnTo>
                    <a:lnTo>
                      <a:pt x="47625" y="1666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48062" y="1428909"/>
              <a:ext cx="2055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FOLFOX treated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4381" y="1428109"/>
              <a:ext cx="2055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FOLFIRI treated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2104223" y="2687674"/>
              <a:ext cx="263303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FFFF00"/>
                  </a:solidFill>
                </a:rPr>
                <a:t>HR </a:t>
              </a:r>
              <a:r>
                <a:rPr lang="en-US" sz="1600" b="1" dirty="0">
                  <a:solidFill>
                    <a:srgbClr val="FFFF00"/>
                  </a:solidFill>
                </a:rPr>
                <a:t>0.9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/>
              </a:r>
              <a:br>
                <a:rPr lang="en-US" sz="1600" b="1" dirty="0" smtClean="0">
                  <a:solidFill>
                    <a:srgbClr val="FFFF00"/>
                  </a:solidFill>
                </a:rPr>
              </a:br>
              <a:r>
                <a:rPr lang="en-US" sz="1600" b="1" dirty="0" smtClean="0">
                  <a:solidFill>
                    <a:srgbClr val="FFFF00"/>
                  </a:solidFill>
                </a:rPr>
                <a:t>(</a:t>
              </a:r>
              <a:r>
                <a:rPr lang="en-US" sz="1600" b="1" dirty="0" smtClean="0">
                  <a:solidFill>
                    <a:srgbClr val="FFFF00"/>
                  </a:solidFill>
                  <a:latin typeface="Arial"/>
                </a:rPr>
                <a:t>95% CI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0.7–1.0)</a:t>
              </a:r>
            </a:p>
            <a:p>
              <a:pPr algn="ctr" eaLnBrk="1" hangingPunct="1"/>
              <a:r>
                <a:rPr lang="en-US" sz="1600" b="1" dirty="0" smtClean="0">
                  <a:solidFill>
                    <a:srgbClr val="FFFF00"/>
                  </a:solidFill>
                </a:rPr>
                <a:t>p=0.09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6452425" y="2687674"/>
              <a:ext cx="30076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FFFF00"/>
                  </a:solidFill>
                </a:rPr>
                <a:t>HR </a:t>
              </a:r>
              <a:r>
                <a:rPr lang="en-US" sz="1600" b="1" dirty="0">
                  <a:solidFill>
                    <a:srgbClr val="FFFF00"/>
                  </a:solidFill>
                </a:rPr>
                <a:t>1.2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/>
              </a:r>
              <a:br>
                <a:rPr lang="en-US" sz="1600" b="1" dirty="0" smtClean="0">
                  <a:solidFill>
                    <a:srgbClr val="FFFF00"/>
                  </a:solidFill>
                </a:rPr>
              </a:br>
              <a:r>
                <a:rPr lang="en-US" sz="1600" b="1" dirty="0" smtClean="0">
                  <a:solidFill>
                    <a:srgbClr val="FFFF00"/>
                  </a:solidFill>
                </a:rPr>
                <a:t>(</a:t>
              </a:r>
              <a:r>
                <a:rPr lang="en-US" sz="1600" b="1" dirty="0" smtClean="0">
                  <a:solidFill>
                    <a:srgbClr val="FFFF00"/>
                  </a:solidFill>
                  <a:latin typeface="Arial"/>
                </a:rPr>
                <a:t>95% CI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0.9–1.6</a:t>
              </a:r>
              <a:r>
                <a:rPr lang="en-US" sz="1600" b="1" dirty="0">
                  <a:solidFill>
                    <a:srgbClr val="FFFF00"/>
                  </a:solidFill>
                </a:rPr>
                <a:t>)</a:t>
              </a:r>
              <a:br>
                <a:rPr lang="en-US" sz="1600" b="1" dirty="0">
                  <a:solidFill>
                    <a:srgbClr val="FFFF00"/>
                  </a:solidFill>
                </a:rPr>
              </a:br>
              <a:r>
                <a:rPr lang="en-US" sz="1600" b="1" dirty="0" smtClean="0">
                  <a:solidFill>
                    <a:srgbClr val="FFFF00"/>
                  </a:solidFill>
                </a:rPr>
                <a:t>p=0.28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61753" y="3578505"/>
              <a:ext cx="8238" cy="1174731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86263" y="3578505"/>
              <a:ext cx="1283728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779375" y="3578505"/>
              <a:ext cx="8238" cy="1191206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22020" y="1939400"/>
              <a:ext cx="3312000" cy="6565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400" b="1" dirty="0" smtClean="0">
                  <a:solidFill>
                    <a:srgbClr val="F68200"/>
                  </a:solidFill>
                </a:rPr>
                <a:t>—</a:t>
              </a:r>
              <a:r>
                <a:rPr lang="en-US" sz="1400" dirty="0" smtClean="0">
                  <a:solidFill>
                    <a:srgbClr val="3FE2F0"/>
                  </a:solidFill>
                </a:rPr>
                <a:t> </a:t>
              </a:r>
              <a:r>
                <a:rPr lang="en-US" sz="1400" dirty="0" smtClean="0">
                  <a:solidFill>
                    <a:prstClr val="white"/>
                  </a:solidFill>
                </a:rPr>
                <a:t>Cetuximab </a:t>
              </a:r>
              <a:r>
                <a:rPr lang="en-US" sz="1400" dirty="0">
                  <a:solidFill>
                    <a:prstClr val="white"/>
                  </a:solidFill>
                </a:rPr>
                <a:t>+ </a:t>
              </a:r>
              <a:r>
                <a:rPr lang="en-US" sz="1400" dirty="0" smtClean="0">
                  <a:solidFill>
                    <a:prstClr val="white"/>
                  </a:solidFill>
                </a:rPr>
                <a:t>mFOLFOX6 (n=426)</a:t>
              </a:r>
            </a:p>
            <a:p>
              <a:pPr>
                <a:lnSpc>
                  <a:spcPts val="2200"/>
                </a:lnSpc>
              </a:pPr>
              <a:r>
                <a:rPr lang="en-US" sz="1400" b="1" dirty="0" smtClean="0">
                  <a:solidFill>
                    <a:srgbClr val="92D050"/>
                  </a:solidFill>
                  <a:ea typeface="Times New Roman"/>
                  <a:cs typeface="Times New Roman"/>
                </a:rPr>
                <a:t>—</a:t>
              </a:r>
              <a:r>
                <a:rPr lang="en-US" sz="1400" dirty="0" smtClean="0">
                  <a:solidFill>
                    <a:srgbClr val="FFFF00"/>
                  </a:solidFill>
                  <a:ea typeface="Times New Roman"/>
                  <a:cs typeface="Times New Roman"/>
                </a:rPr>
                <a:t> </a:t>
              </a:r>
              <a:r>
                <a:rPr lang="en-US" sz="1400" dirty="0" smtClean="0">
                  <a:solidFill>
                    <a:prstClr val="white"/>
                  </a:solidFill>
                  <a:ea typeface="Times New Roman"/>
                  <a:cs typeface="Times New Roman"/>
                </a:rPr>
                <a:t>Bevacizumab </a:t>
              </a:r>
              <a:r>
                <a:rPr lang="en-US" sz="1400" dirty="0">
                  <a:solidFill>
                    <a:prstClr val="white"/>
                  </a:solidFill>
                  <a:ea typeface="Times New Roman"/>
                  <a:cs typeface="Times New Roman"/>
                </a:rPr>
                <a:t>+ </a:t>
              </a:r>
              <a:r>
                <a:rPr lang="en-US" sz="1400" dirty="0" smtClean="0">
                  <a:solidFill>
                    <a:prstClr val="white"/>
                  </a:solidFill>
                  <a:ea typeface="Times New Roman"/>
                  <a:cs typeface="Times New Roman"/>
                </a:rPr>
                <a:t>mFOLFOX6 (n=409)</a:t>
              </a:r>
              <a:endParaRPr lang="en-US" sz="1400" dirty="0">
                <a:solidFill>
                  <a:prstClr val="white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4217" y="3634597"/>
              <a:ext cx="617080" cy="34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26.9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80133" y="3183701"/>
              <a:ext cx="617080" cy="34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30.1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32000" y="1939400"/>
              <a:ext cx="331200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400" b="1" dirty="0" smtClean="0">
                  <a:solidFill>
                    <a:srgbClr val="F68200"/>
                  </a:solidFill>
                </a:rPr>
                <a:t>—</a:t>
              </a:r>
              <a:r>
                <a:rPr lang="en-US" sz="1400" dirty="0" smtClean="0">
                  <a:solidFill>
                    <a:srgbClr val="3FE2F0"/>
                  </a:solidFill>
                </a:rPr>
                <a:t> </a:t>
              </a:r>
              <a:r>
                <a:rPr lang="en-US" sz="1400" dirty="0" smtClean="0">
                  <a:solidFill>
                    <a:prstClr val="white"/>
                  </a:solidFill>
                </a:rPr>
                <a:t>Cetuximab + FOLFIRI (n=152)</a:t>
              </a:r>
            </a:p>
            <a:p>
              <a:pPr>
                <a:lnSpc>
                  <a:spcPts val="2200"/>
                </a:lnSpc>
              </a:pPr>
              <a:r>
                <a:rPr lang="en-US" sz="1400" b="1" dirty="0" smtClean="0">
                  <a:solidFill>
                    <a:srgbClr val="92D050"/>
                  </a:solidFill>
                  <a:ea typeface="Times New Roman"/>
                  <a:cs typeface="Times New Roman"/>
                </a:rPr>
                <a:t>—</a:t>
              </a:r>
              <a:r>
                <a:rPr lang="en-US" sz="1400" dirty="0" smtClean="0">
                  <a:solidFill>
                    <a:srgbClr val="FFFF00"/>
                  </a:solidFill>
                  <a:ea typeface="Times New Roman"/>
                  <a:cs typeface="Times New Roman"/>
                </a:rPr>
                <a:t> </a:t>
              </a:r>
              <a:r>
                <a:rPr lang="en-US" sz="1400" dirty="0" smtClean="0">
                  <a:solidFill>
                    <a:prstClr val="white"/>
                  </a:solidFill>
                  <a:ea typeface="Times New Roman"/>
                  <a:cs typeface="Times New Roman"/>
                </a:rPr>
                <a:t>Bevacizumab + FOLFIRI (n=150)</a:t>
              </a:r>
              <a:endParaRPr lang="en-US" sz="1400" dirty="0">
                <a:solidFill>
                  <a:prstClr val="white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90724" y="3638751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28.9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68488" y="3195364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33.4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6" name="Freeform 5"/>
            <p:cNvSpPr>
              <a:spLocks/>
            </p:cNvSpPr>
            <p:nvPr/>
          </p:nvSpPr>
          <p:spPr bwMode="auto">
            <a:xfrm>
              <a:off x="599145" y="2434019"/>
              <a:ext cx="0" cy="2333941"/>
            </a:xfrm>
            <a:custGeom>
              <a:avLst/>
              <a:gdLst>
                <a:gd name="T0" fmla="*/ 6866 h 6866"/>
                <a:gd name="T1" fmla="*/ 6866 h 6866"/>
                <a:gd name="T2" fmla="*/ 0 h 68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66">
                  <a:moveTo>
                    <a:pt x="0" y="6866"/>
                  </a:moveTo>
                  <a:lnTo>
                    <a:pt x="0" y="686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207" name="Rechteck 55"/>
            <p:cNvSpPr/>
            <p:nvPr/>
          </p:nvSpPr>
          <p:spPr bwMode="auto">
            <a:xfrm>
              <a:off x="183430" y="2374490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100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8" name="Rechteck 45"/>
            <p:cNvSpPr/>
            <p:nvPr/>
          </p:nvSpPr>
          <p:spPr bwMode="auto">
            <a:xfrm>
              <a:off x="841783" y="4847011"/>
              <a:ext cx="565751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12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09" name="Straight Connector 208"/>
            <p:cNvCxnSpPr>
              <a:stCxn id="206" idx="2"/>
            </p:cNvCxnSpPr>
            <p:nvPr/>
          </p:nvCxnSpPr>
          <p:spPr>
            <a:xfrm flipH="1">
              <a:off x="559374" y="243401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hteck 55"/>
            <p:cNvSpPr/>
            <p:nvPr/>
          </p:nvSpPr>
          <p:spPr bwMode="auto">
            <a:xfrm>
              <a:off x="183430" y="2840011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80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 flipH="1">
              <a:off x="559374" y="289953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hteck 55"/>
            <p:cNvSpPr/>
            <p:nvPr/>
          </p:nvSpPr>
          <p:spPr bwMode="auto">
            <a:xfrm>
              <a:off x="183430" y="3309345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60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 flipH="1">
              <a:off x="559374" y="336887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hteck 55"/>
            <p:cNvSpPr/>
            <p:nvPr/>
          </p:nvSpPr>
          <p:spPr bwMode="auto">
            <a:xfrm>
              <a:off x="183430" y="3773575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40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>
            <a:xfrm flipH="1">
              <a:off x="559374" y="383310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hteck 55"/>
            <p:cNvSpPr/>
            <p:nvPr/>
          </p:nvSpPr>
          <p:spPr bwMode="auto">
            <a:xfrm>
              <a:off x="183430" y="4242810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20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17" name="Straight Connector 216"/>
            <p:cNvCxnSpPr/>
            <p:nvPr/>
          </p:nvCxnSpPr>
          <p:spPr>
            <a:xfrm flipH="1">
              <a:off x="559374" y="430233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hteck 55"/>
            <p:cNvSpPr/>
            <p:nvPr/>
          </p:nvSpPr>
          <p:spPr bwMode="auto">
            <a:xfrm>
              <a:off x="183430" y="4705309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 flipH="1">
              <a:off x="559377" y="4764937"/>
              <a:ext cx="37828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559374" y="266276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559374" y="3128285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9374" y="359761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9374" y="406184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59374" y="453108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1099437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hteck 45"/>
            <p:cNvSpPr/>
            <p:nvPr/>
          </p:nvSpPr>
          <p:spPr bwMode="auto">
            <a:xfrm>
              <a:off x="404938" y="4838930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0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27" name="Rechteck 45"/>
            <p:cNvSpPr/>
            <p:nvPr/>
          </p:nvSpPr>
          <p:spPr bwMode="auto">
            <a:xfrm>
              <a:off x="1446220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24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>
            <a:xfrm rot="16200000" flipH="1">
              <a:off x="1609736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hteck 45"/>
            <p:cNvSpPr/>
            <p:nvPr/>
          </p:nvSpPr>
          <p:spPr bwMode="auto">
            <a:xfrm>
              <a:off x="2455872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48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16200000" flipH="1">
              <a:off x="2625724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hteck 45"/>
            <p:cNvSpPr/>
            <p:nvPr/>
          </p:nvSpPr>
          <p:spPr bwMode="auto">
            <a:xfrm>
              <a:off x="1439436" y="5054971"/>
              <a:ext cx="2022692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  <a:ea typeface="MS PGothic" pitchFamily="34" charset="-128"/>
                </a:rPr>
                <a:t>Months</a:t>
              </a:r>
              <a:endParaRPr lang="en-US" sz="14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32" name="Rechteck 45"/>
            <p:cNvSpPr/>
            <p:nvPr/>
          </p:nvSpPr>
          <p:spPr bwMode="auto">
            <a:xfrm>
              <a:off x="2976179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60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16200000" flipH="1">
              <a:off x="3146031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94"/>
            <p:cNvSpPr>
              <a:spLocks noChangeArrowheads="1"/>
            </p:cNvSpPr>
            <p:nvPr/>
          </p:nvSpPr>
          <p:spPr bwMode="auto">
            <a:xfrm rot="16200000">
              <a:off x="-433965" y="3485419"/>
              <a:ext cx="1136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% Event free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  <p:sp>
          <p:nvSpPr>
            <p:cNvPr id="236" name="Rechteck 45"/>
            <p:cNvSpPr/>
            <p:nvPr/>
          </p:nvSpPr>
          <p:spPr bwMode="auto">
            <a:xfrm>
              <a:off x="1947301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36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>
            <a:xfrm rot="16200000" flipH="1">
              <a:off x="2117153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hteck 45"/>
            <p:cNvSpPr/>
            <p:nvPr/>
          </p:nvSpPr>
          <p:spPr bwMode="auto">
            <a:xfrm>
              <a:off x="3483510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72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 rot="16200000" flipH="1">
              <a:off x="3653362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hteck 45"/>
            <p:cNvSpPr/>
            <p:nvPr/>
          </p:nvSpPr>
          <p:spPr bwMode="auto">
            <a:xfrm>
              <a:off x="3996022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84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41" name="Straight Connector 240"/>
            <p:cNvCxnSpPr/>
            <p:nvPr/>
          </p:nvCxnSpPr>
          <p:spPr>
            <a:xfrm rot="16200000" flipH="1">
              <a:off x="4165874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76006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Box 246"/>
            <p:cNvSpPr txBox="1"/>
            <p:nvPr/>
          </p:nvSpPr>
          <p:spPr>
            <a:xfrm>
              <a:off x="570866" y="2362429"/>
              <a:ext cx="2439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31575" y="234865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84994" y="244702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736956" y="250601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761703" y="253519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819223" y="258981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925616" y="270509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116569" y="296621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1357356" y="318729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405186" y="321189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431362" y="322903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457250" y="325435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471718" y="326576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93250" y="327734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511911" y="329981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527132" y="33094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553240" y="333443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571930" y="335110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589334" y="335879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608977" y="337341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639323" y="339111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660478" y="340716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679897" y="342518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705993" y="344917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1729133" y="3464844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757060" y="348333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773342" y="3501404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1789549" y="351488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1808326" y="353414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1829160" y="355159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1847852" y="356593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869467" y="357681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1882208" y="358885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907020" y="359873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921709" y="359873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1958006" y="360755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1976457" y="360985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003626" y="363813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030265" y="365373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055766" y="366999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081660" y="367131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2092732" y="367131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2126366" y="369549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54428" y="370025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2191193" y="376408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2222496" y="379075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231543" y="382253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2256353" y="384842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286345" y="387907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307392" y="387907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2326481" y="390470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353104" y="392198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376133" y="392198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2441280" y="3943524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2459291" y="3981643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2519328" y="399663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2485425" y="397756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2539454" y="399403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560599" y="399403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2593880" y="399403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2610112" y="402772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627189" y="402772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2671210" y="405851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2769415" y="408141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792485" y="408141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2805018" y="408141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2826649" y="408141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874214" y="41174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894261" y="41174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2946416" y="41174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3004681" y="413908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613218" y="2439304"/>
              <a:ext cx="3668453" cy="2094709"/>
            </a:xfrm>
            <a:custGeom>
              <a:avLst/>
              <a:gdLst>
                <a:gd name="connsiteX0" fmla="*/ 3668453 w 3668453"/>
                <a:gd name="connsiteY0" fmla="*/ 2094709 h 2094709"/>
                <a:gd name="connsiteX1" fmla="*/ 2916854 w 3668453"/>
                <a:gd name="connsiteY1" fmla="*/ 2094709 h 2094709"/>
                <a:gd name="connsiteX2" fmla="*/ 2916854 w 3668453"/>
                <a:gd name="connsiteY2" fmla="*/ 2062149 h 2094709"/>
                <a:gd name="connsiteX3" fmla="*/ 2653659 w 3668453"/>
                <a:gd name="connsiteY3" fmla="*/ 2062149 h 2094709"/>
                <a:gd name="connsiteX4" fmla="*/ 2631952 w 3668453"/>
                <a:gd name="connsiteY4" fmla="*/ 2021449 h 2094709"/>
                <a:gd name="connsiteX5" fmla="*/ 2482718 w 3668453"/>
                <a:gd name="connsiteY5" fmla="*/ 2021449 h 2094709"/>
                <a:gd name="connsiteX6" fmla="*/ 2401317 w 3668453"/>
                <a:gd name="connsiteY6" fmla="*/ 1902061 h 2094709"/>
                <a:gd name="connsiteX7" fmla="*/ 2336197 w 3668453"/>
                <a:gd name="connsiteY7" fmla="*/ 1902061 h 2094709"/>
                <a:gd name="connsiteX8" fmla="*/ 2330770 w 3668453"/>
                <a:gd name="connsiteY8" fmla="*/ 1888494 h 2094709"/>
                <a:gd name="connsiteX9" fmla="*/ 2268363 w 3668453"/>
                <a:gd name="connsiteY9" fmla="*/ 1888494 h 2094709"/>
                <a:gd name="connsiteX10" fmla="*/ 2262936 w 3668453"/>
                <a:gd name="connsiteY10" fmla="*/ 1872214 h 2094709"/>
                <a:gd name="connsiteX11" fmla="*/ 2178822 w 3668453"/>
                <a:gd name="connsiteY11" fmla="*/ 1872214 h 2094709"/>
                <a:gd name="connsiteX12" fmla="*/ 2146262 w 3668453"/>
                <a:gd name="connsiteY12" fmla="*/ 1834227 h 2094709"/>
                <a:gd name="connsiteX13" fmla="*/ 2105562 w 3668453"/>
                <a:gd name="connsiteY13" fmla="*/ 1834227 h 2094709"/>
                <a:gd name="connsiteX14" fmla="*/ 2064862 w 3668453"/>
                <a:gd name="connsiteY14" fmla="*/ 1785387 h 2094709"/>
                <a:gd name="connsiteX15" fmla="*/ 2013308 w 3668453"/>
                <a:gd name="connsiteY15" fmla="*/ 1785387 h 2094709"/>
                <a:gd name="connsiteX16" fmla="*/ 1991601 w 3668453"/>
                <a:gd name="connsiteY16" fmla="*/ 1774533 h 2094709"/>
                <a:gd name="connsiteX17" fmla="*/ 1931907 w 3668453"/>
                <a:gd name="connsiteY17" fmla="*/ 1766393 h 2094709"/>
                <a:gd name="connsiteX18" fmla="*/ 1899347 w 3668453"/>
                <a:gd name="connsiteY18" fmla="*/ 1739260 h 2094709"/>
                <a:gd name="connsiteX19" fmla="*/ 1866787 w 3668453"/>
                <a:gd name="connsiteY19" fmla="*/ 1703986 h 2094709"/>
                <a:gd name="connsiteX20" fmla="*/ 1836940 w 3668453"/>
                <a:gd name="connsiteY20" fmla="*/ 1703986 h 2094709"/>
                <a:gd name="connsiteX21" fmla="*/ 1823373 w 3668453"/>
                <a:gd name="connsiteY21" fmla="*/ 1687706 h 2094709"/>
                <a:gd name="connsiteX22" fmla="*/ 1760966 w 3668453"/>
                <a:gd name="connsiteY22" fmla="*/ 1679566 h 2094709"/>
                <a:gd name="connsiteX23" fmla="*/ 1709412 w 3668453"/>
                <a:gd name="connsiteY23" fmla="*/ 1660573 h 2094709"/>
                <a:gd name="connsiteX24" fmla="*/ 1665999 w 3668453"/>
                <a:gd name="connsiteY24" fmla="*/ 1636152 h 2094709"/>
                <a:gd name="connsiteX25" fmla="*/ 1630725 w 3668453"/>
                <a:gd name="connsiteY25" fmla="*/ 1587312 h 2094709"/>
                <a:gd name="connsiteX26" fmla="*/ 1590025 w 3668453"/>
                <a:gd name="connsiteY26" fmla="*/ 1587312 h 2094709"/>
                <a:gd name="connsiteX27" fmla="*/ 1549324 w 3668453"/>
                <a:gd name="connsiteY27" fmla="*/ 1541185 h 2094709"/>
                <a:gd name="connsiteX28" fmla="*/ 1508624 w 3668453"/>
                <a:gd name="connsiteY28" fmla="*/ 1511338 h 2094709"/>
                <a:gd name="connsiteX29" fmla="*/ 1454357 w 3668453"/>
                <a:gd name="connsiteY29" fmla="*/ 1481491 h 2094709"/>
                <a:gd name="connsiteX30" fmla="*/ 1432650 w 3668453"/>
                <a:gd name="connsiteY30" fmla="*/ 1451644 h 2094709"/>
                <a:gd name="connsiteX31" fmla="*/ 1375670 w 3668453"/>
                <a:gd name="connsiteY31" fmla="*/ 1397377 h 2094709"/>
                <a:gd name="connsiteX32" fmla="*/ 1329543 w 3668453"/>
                <a:gd name="connsiteY32" fmla="*/ 1359390 h 2094709"/>
                <a:gd name="connsiteX33" fmla="*/ 1310549 w 3668453"/>
                <a:gd name="connsiteY33" fmla="*/ 1318690 h 2094709"/>
                <a:gd name="connsiteX34" fmla="*/ 1272562 w 3668453"/>
                <a:gd name="connsiteY34" fmla="*/ 1286130 h 2094709"/>
                <a:gd name="connsiteX35" fmla="*/ 1237289 w 3668453"/>
                <a:gd name="connsiteY35" fmla="*/ 1234576 h 2094709"/>
                <a:gd name="connsiteX36" fmla="*/ 1226435 w 3668453"/>
                <a:gd name="connsiteY36" fmla="*/ 1196589 h 2094709"/>
                <a:gd name="connsiteX37" fmla="*/ 1164028 w 3668453"/>
                <a:gd name="connsiteY37" fmla="*/ 1196589 h 2094709"/>
                <a:gd name="connsiteX38" fmla="*/ 1120615 w 3668453"/>
                <a:gd name="connsiteY38" fmla="*/ 1155889 h 2094709"/>
                <a:gd name="connsiteX39" fmla="*/ 1071774 w 3668453"/>
                <a:gd name="connsiteY39" fmla="*/ 1098908 h 2094709"/>
                <a:gd name="connsiteX40" fmla="*/ 1039214 w 3668453"/>
                <a:gd name="connsiteY40" fmla="*/ 1047355 h 2094709"/>
                <a:gd name="connsiteX41" fmla="*/ 1009367 w 3668453"/>
                <a:gd name="connsiteY41" fmla="*/ 990374 h 2094709"/>
                <a:gd name="connsiteX42" fmla="*/ 984947 w 3668453"/>
                <a:gd name="connsiteY42" fmla="*/ 944247 h 2094709"/>
                <a:gd name="connsiteX43" fmla="*/ 957813 w 3668453"/>
                <a:gd name="connsiteY43" fmla="*/ 922541 h 2094709"/>
                <a:gd name="connsiteX44" fmla="*/ 919827 w 3668453"/>
                <a:gd name="connsiteY44" fmla="*/ 892694 h 2094709"/>
                <a:gd name="connsiteX45" fmla="*/ 870986 w 3668453"/>
                <a:gd name="connsiteY45" fmla="*/ 879127 h 2094709"/>
                <a:gd name="connsiteX46" fmla="*/ 795012 w 3668453"/>
                <a:gd name="connsiteY46" fmla="*/ 830287 h 2094709"/>
                <a:gd name="connsiteX47" fmla="*/ 762452 w 3668453"/>
                <a:gd name="connsiteY47" fmla="*/ 819433 h 2094709"/>
                <a:gd name="connsiteX48" fmla="*/ 708185 w 3668453"/>
                <a:gd name="connsiteY48" fmla="*/ 751599 h 2094709"/>
                <a:gd name="connsiteX49" fmla="*/ 648491 w 3668453"/>
                <a:gd name="connsiteY49" fmla="*/ 694619 h 2094709"/>
                <a:gd name="connsiteX50" fmla="*/ 621358 w 3668453"/>
                <a:gd name="connsiteY50" fmla="*/ 629498 h 2094709"/>
                <a:gd name="connsiteX51" fmla="*/ 575231 w 3668453"/>
                <a:gd name="connsiteY51" fmla="*/ 575231 h 2094709"/>
                <a:gd name="connsiteX52" fmla="*/ 548097 w 3668453"/>
                <a:gd name="connsiteY52" fmla="*/ 537244 h 2094709"/>
                <a:gd name="connsiteX53" fmla="*/ 526390 w 3668453"/>
                <a:gd name="connsiteY53" fmla="*/ 472124 h 2094709"/>
                <a:gd name="connsiteX54" fmla="*/ 493830 w 3668453"/>
                <a:gd name="connsiteY54" fmla="*/ 439564 h 2094709"/>
                <a:gd name="connsiteX55" fmla="*/ 461270 w 3668453"/>
                <a:gd name="connsiteY55" fmla="*/ 390723 h 2094709"/>
                <a:gd name="connsiteX56" fmla="*/ 425996 w 3668453"/>
                <a:gd name="connsiteY56" fmla="*/ 328316 h 2094709"/>
                <a:gd name="connsiteX57" fmla="*/ 393436 w 3668453"/>
                <a:gd name="connsiteY57" fmla="*/ 303896 h 2094709"/>
                <a:gd name="connsiteX58" fmla="*/ 358162 w 3668453"/>
                <a:gd name="connsiteY58" fmla="*/ 257769 h 2094709"/>
                <a:gd name="connsiteX59" fmla="*/ 295755 w 3668453"/>
                <a:gd name="connsiteY59" fmla="*/ 219782 h 2094709"/>
                <a:gd name="connsiteX60" fmla="*/ 246915 w 3668453"/>
                <a:gd name="connsiteY60" fmla="*/ 168228 h 2094709"/>
                <a:gd name="connsiteX61" fmla="*/ 208928 w 3668453"/>
                <a:gd name="connsiteY61" fmla="*/ 135668 h 2094709"/>
                <a:gd name="connsiteX62" fmla="*/ 146521 w 3668453"/>
                <a:gd name="connsiteY62" fmla="*/ 73261 h 2094709"/>
                <a:gd name="connsiteX63" fmla="*/ 94967 w 3668453"/>
                <a:gd name="connsiteY63" fmla="*/ 37987 h 2094709"/>
                <a:gd name="connsiteX64" fmla="*/ 35273 w 3668453"/>
                <a:gd name="connsiteY64" fmla="*/ 10854 h 2094709"/>
                <a:gd name="connsiteX65" fmla="*/ 0 w 3668453"/>
                <a:gd name="connsiteY65" fmla="*/ 0 h 20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668453" h="2094709">
                  <a:moveTo>
                    <a:pt x="3668453" y="2094709"/>
                  </a:moveTo>
                  <a:lnTo>
                    <a:pt x="2916854" y="2094709"/>
                  </a:lnTo>
                  <a:lnTo>
                    <a:pt x="2916854" y="2062149"/>
                  </a:lnTo>
                  <a:lnTo>
                    <a:pt x="2653659" y="2062149"/>
                  </a:lnTo>
                  <a:lnTo>
                    <a:pt x="2631952" y="2021449"/>
                  </a:lnTo>
                  <a:lnTo>
                    <a:pt x="2482718" y="2021449"/>
                  </a:lnTo>
                  <a:lnTo>
                    <a:pt x="2401317" y="1902061"/>
                  </a:lnTo>
                  <a:lnTo>
                    <a:pt x="2336197" y="1902061"/>
                  </a:lnTo>
                  <a:lnTo>
                    <a:pt x="2330770" y="1888494"/>
                  </a:lnTo>
                  <a:lnTo>
                    <a:pt x="2268363" y="1888494"/>
                  </a:lnTo>
                  <a:lnTo>
                    <a:pt x="2262936" y="1872214"/>
                  </a:lnTo>
                  <a:lnTo>
                    <a:pt x="2178822" y="1872214"/>
                  </a:lnTo>
                  <a:lnTo>
                    <a:pt x="2146262" y="1834227"/>
                  </a:lnTo>
                  <a:lnTo>
                    <a:pt x="2105562" y="1834227"/>
                  </a:lnTo>
                  <a:lnTo>
                    <a:pt x="2064862" y="1785387"/>
                  </a:lnTo>
                  <a:lnTo>
                    <a:pt x="2013308" y="1785387"/>
                  </a:lnTo>
                  <a:lnTo>
                    <a:pt x="1991601" y="1774533"/>
                  </a:lnTo>
                  <a:lnTo>
                    <a:pt x="1931907" y="1766393"/>
                  </a:lnTo>
                  <a:lnTo>
                    <a:pt x="1899347" y="1739260"/>
                  </a:lnTo>
                  <a:lnTo>
                    <a:pt x="1866787" y="1703986"/>
                  </a:lnTo>
                  <a:lnTo>
                    <a:pt x="1836940" y="1703986"/>
                  </a:lnTo>
                  <a:lnTo>
                    <a:pt x="1823373" y="1687706"/>
                  </a:lnTo>
                  <a:lnTo>
                    <a:pt x="1760966" y="1679566"/>
                  </a:lnTo>
                  <a:lnTo>
                    <a:pt x="1709412" y="1660573"/>
                  </a:lnTo>
                  <a:lnTo>
                    <a:pt x="1665999" y="1636152"/>
                  </a:lnTo>
                  <a:lnTo>
                    <a:pt x="1630725" y="1587312"/>
                  </a:lnTo>
                  <a:lnTo>
                    <a:pt x="1590025" y="1587312"/>
                  </a:lnTo>
                  <a:lnTo>
                    <a:pt x="1549324" y="1541185"/>
                  </a:lnTo>
                  <a:lnTo>
                    <a:pt x="1508624" y="1511338"/>
                  </a:lnTo>
                  <a:lnTo>
                    <a:pt x="1454357" y="1481491"/>
                  </a:lnTo>
                  <a:lnTo>
                    <a:pt x="1432650" y="1451644"/>
                  </a:lnTo>
                  <a:lnTo>
                    <a:pt x="1375670" y="1397377"/>
                  </a:lnTo>
                  <a:lnTo>
                    <a:pt x="1329543" y="1359390"/>
                  </a:lnTo>
                  <a:lnTo>
                    <a:pt x="1310549" y="1318690"/>
                  </a:lnTo>
                  <a:lnTo>
                    <a:pt x="1272562" y="1286130"/>
                  </a:lnTo>
                  <a:lnTo>
                    <a:pt x="1237289" y="1234576"/>
                  </a:lnTo>
                  <a:lnTo>
                    <a:pt x="1226435" y="1196589"/>
                  </a:lnTo>
                  <a:lnTo>
                    <a:pt x="1164028" y="1196589"/>
                  </a:lnTo>
                  <a:lnTo>
                    <a:pt x="1120615" y="1155889"/>
                  </a:lnTo>
                  <a:lnTo>
                    <a:pt x="1071774" y="1098908"/>
                  </a:lnTo>
                  <a:lnTo>
                    <a:pt x="1039214" y="1047355"/>
                  </a:lnTo>
                  <a:lnTo>
                    <a:pt x="1009367" y="990374"/>
                  </a:lnTo>
                  <a:lnTo>
                    <a:pt x="984947" y="944247"/>
                  </a:lnTo>
                  <a:lnTo>
                    <a:pt x="957813" y="922541"/>
                  </a:lnTo>
                  <a:lnTo>
                    <a:pt x="919827" y="892694"/>
                  </a:lnTo>
                  <a:lnTo>
                    <a:pt x="870986" y="879127"/>
                  </a:lnTo>
                  <a:lnTo>
                    <a:pt x="795012" y="830287"/>
                  </a:lnTo>
                  <a:lnTo>
                    <a:pt x="762452" y="819433"/>
                  </a:lnTo>
                  <a:lnTo>
                    <a:pt x="708185" y="751599"/>
                  </a:lnTo>
                  <a:lnTo>
                    <a:pt x="648491" y="694619"/>
                  </a:lnTo>
                  <a:lnTo>
                    <a:pt x="621358" y="629498"/>
                  </a:lnTo>
                  <a:lnTo>
                    <a:pt x="575231" y="575231"/>
                  </a:lnTo>
                  <a:lnTo>
                    <a:pt x="548097" y="537244"/>
                  </a:lnTo>
                  <a:lnTo>
                    <a:pt x="526390" y="472124"/>
                  </a:lnTo>
                  <a:lnTo>
                    <a:pt x="493830" y="439564"/>
                  </a:lnTo>
                  <a:lnTo>
                    <a:pt x="461270" y="390723"/>
                  </a:lnTo>
                  <a:lnTo>
                    <a:pt x="425996" y="328316"/>
                  </a:lnTo>
                  <a:lnTo>
                    <a:pt x="393436" y="303896"/>
                  </a:lnTo>
                  <a:lnTo>
                    <a:pt x="358162" y="257769"/>
                  </a:lnTo>
                  <a:lnTo>
                    <a:pt x="295755" y="219782"/>
                  </a:lnTo>
                  <a:lnTo>
                    <a:pt x="246915" y="168228"/>
                  </a:lnTo>
                  <a:lnTo>
                    <a:pt x="208928" y="135668"/>
                  </a:lnTo>
                  <a:lnTo>
                    <a:pt x="146521" y="73261"/>
                  </a:lnTo>
                  <a:lnTo>
                    <a:pt x="94967" y="37987"/>
                  </a:lnTo>
                  <a:lnTo>
                    <a:pt x="35273" y="1085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1" name="Freeform 5"/>
            <p:cNvSpPr>
              <a:spLocks/>
            </p:cNvSpPr>
            <p:nvPr/>
          </p:nvSpPr>
          <p:spPr bwMode="auto">
            <a:xfrm>
              <a:off x="5030176" y="2434019"/>
              <a:ext cx="0" cy="2333941"/>
            </a:xfrm>
            <a:custGeom>
              <a:avLst/>
              <a:gdLst>
                <a:gd name="T0" fmla="*/ 6866 h 6866"/>
                <a:gd name="T1" fmla="*/ 6866 h 6866"/>
                <a:gd name="T2" fmla="*/ 0 h 68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66">
                  <a:moveTo>
                    <a:pt x="0" y="6866"/>
                  </a:moveTo>
                  <a:lnTo>
                    <a:pt x="0" y="686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145A96"/>
                </a:solidFill>
              </a:endParaRPr>
            </a:p>
          </p:txBody>
        </p:sp>
        <p:sp>
          <p:nvSpPr>
            <p:cNvPr id="502" name="Rechteck 55"/>
            <p:cNvSpPr/>
            <p:nvPr/>
          </p:nvSpPr>
          <p:spPr bwMode="auto">
            <a:xfrm>
              <a:off x="4614461" y="2374490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100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03" name="Rechteck 45"/>
            <p:cNvSpPr/>
            <p:nvPr/>
          </p:nvSpPr>
          <p:spPr bwMode="auto">
            <a:xfrm>
              <a:off x="5272814" y="4847011"/>
              <a:ext cx="565751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12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04" name="Straight Connector 503"/>
            <p:cNvCxnSpPr>
              <a:stCxn id="501" idx="2"/>
            </p:cNvCxnSpPr>
            <p:nvPr/>
          </p:nvCxnSpPr>
          <p:spPr>
            <a:xfrm flipH="1">
              <a:off x="4990405" y="243401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Rechteck 55"/>
            <p:cNvSpPr/>
            <p:nvPr/>
          </p:nvSpPr>
          <p:spPr bwMode="auto">
            <a:xfrm>
              <a:off x="4614461" y="2840011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80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H="1">
              <a:off x="4990405" y="289953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Rechteck 55"/>
            <p:cNvSpPr/>
            <p:nvPr/>
          </p:nvSpPr>
          <p:spPr bwMode="auto">
            <a:xfrm>
              <a:off x="4614461" y="3309345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60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508" name="Straight Connector 507"/>
            <p:cNvCxnSpPr/>
            <p:nvPr/>
          </p:nvCxnSpPr>
          <p:spPr>
            <a:xfrm flipH="1">
              <a:off x="4990405" y="336887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Rechteck 55"/>
            <p:cNvSpPr/>
            <p:nvPr/>
          </p:nvSpPr>
          <p:spPr bwMode="auto">
            <a:xfrm>
              <a:off x="4614461" y="3773575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40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510" name="Straight Connector 509"/>
            <p:cNvCxnSpPr/>
            <p:nvPr/>
          </p:nvCxnSpPr>
          <p:spPr>
            <a:xfrm flipH="1">
              <a:off x="4990405" y="383310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Rechteck 55"/>
            <p:cNvSpPr/>
            <p:nvPr/>
          </p:nvSpPr>
          <p:spPr bwMode="auto">
            <a:xfrm>
              <a:off x="4614461" y="4242810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20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512" name="Straight Connector 511"/>
            <p:cNvCxnSpPr/>
            <p:nvPr/>
          </p:nvCxnSpPr>
          <p:spPr>
            <a:xfrm flipH="1">
              <a:off x="4990405" y="430233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" name="Rechteck 55"/>
            <p:cNvSpPr/>
            <p:nvPr/>
          </p:nvSpPr>
          <p:spPr bwMode="auto">
            <a:xfrm>
              <a:off x="4614461" y="4705309"/>
              <a:ext cx="342782" cy="1181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</a:rPr>
                <a:t>0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514" name="Straight Connector 513"/>
            <p:cNvCxnSpPr/>
            <p:nvPr/>
          </p:nvCxnSpPr>
          <p:spPr>
            <a:xfrm flipH="1">
              <a:off x="4990408" y="4764937"/>
              <a:ext cx="37828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flipH="1">
              <a:off x="4990405" y="266276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flipH="1">
              <a:off x="4990405" y="3128285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H="1">
              <a:off x="4990405" y="359761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flipH="1">
              <a:off x="4990405" y="4061849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flipH="1">
              <a:off x="4990405" y="4531084"/>
              <a:ext cx="39770" cy="1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rot="16200000" flipH="1">
              <a:off x="5530468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Rechteck 45"/>
            <p:cNvSpPr/>
            <p:nvPr/>
          </p:nvSpPr>
          <p:spPr bwMode="auto">
            <a:xfrm>
              <a:off x="4835969" y="4838930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0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22" name="Rechteck 45"/>
            <p:cNvSpPr/>
            <p:nvPr/>
          </p:nvSpPr>
          <p:spPr bwMode="auto">
            <a:xfrm>
              <a:off x="5877251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24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23" name="Straight Connector 522"/>
            <p:cNvCxnSpPr/>
            <p:nvPr/>
          </p:nvCxnSpPr>
          <p:spPr>
            <a:xfrm rot="16200000" flipH="1">
              <a:off x="6040767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Rechteck 45"/>
            <p:cNvSpPr/>
            <p:nvPr/>
          </p:nvSpPr>
          <p:spPr bwMode="auto">
            <a:xfrm>
              <a:off x="6886903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48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25" name="Straight Connector 524"/>
            <p:cNvCxnSpPr/>
            <p:nvPr/>
          </p:nvCxnSpPr>
          <p:spPr>
            <a:xfrm rot="16200000" flipH="1">
              <a:off x="7056755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Rechteck 45"/>
            <p:cNvSpPr/>
            <p:nvPr/>
          </p:nvSpPr>
          <p:spPr bwMode="auto">
            <a:xfrm>
              <a:off x="5870467" y="5054971"/>
              <a:ext cx="2022692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  <a:ea typeface="MS PGothic" pitchFamily="34" charset="-128"/>
                </a:rPr>
                <a:t>Months</a:t>
              </a:r>
              <a:endParaRPr lang="en-US" sz="14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27" name="Rechteck 45"/>
            <p:cNvSpPr/>
            <p:nvPr/>
          </p:nvSpPr>
          <p:spPr bwMode="auto">
            <a:xfrm>
              <a:off x="7407210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60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28" name="Straight Connector 527"/>
            <p:cNvCxnSpPr/>
            <p:nvPr/>
          </p:nvCxnSpPr>
          <p:spPr>
            <a:xfrm rot="16200000" flipH="1">
              <a:off x="7577062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Rectangle 94"/>
            <p:cNvSpPr>
              <a:spLocks noChangeArrowheads="1"/>
            </p:cNvSpPr>
            <p:nvPr/>
          </p:nvSpPr>
          <p:spPr bwMode="auto">
            <a:xfrm rot="16200000">
              <a:off x="3997066" y="3485419"/>
              <a:ext cx="1136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% Event free</a:t>
              </a:r>
              <a:endParaRPr lang="en-US" sz="1400" b="1" dirty="0">
                <a:solidFill>
                  <a:srgbClr val="145A96"/>
                </a:solidFill>
              </a:endParaRPr>
            </a:p>
          </p:txBody>
        </p:sp>
        <p:sp>
          <p:nvSpPr>
            <p:cNvPr id="530" name="Rechteck 45"/>
            <p:cNvSpPr/>
            <p:nvPr/>
          </p:nvSpPr>
          <p:spPr bwMode="auto">
            <a:xfrm>
              <a:off x="6378332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36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31" name="Straight Connector 530"/>
            <p:cNvCxnSpPr/>
            <p:nvPr/>
          </p:nvCxnSpPr>
          <p:spPr>
            <a:xfrm rot="16200000" flipH="1">
              <a:off x="6548184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Rechteck 45"/>
            <p:cNvSpPr/>
            <p:nvPr/>
          </p:nvSpPr>
          <p:spPr bwMode="auto">
            <a:xfrm>
              <a:off x="7914541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72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33" name="Straight Connector 532"/>
            <p:cNvCxnSpPr/>
            <p:nvPr/>
          </p:nvCxnSpPr>
          <p:spPr>
            <a:xfrm rot="16200000" flipH="1">
              <a:off x="8084393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Rechteck 45"/>
            <p:cNvSpPr/>
            <p:nvPr/>
          </p:nvSpPr>
          <p:spPr bwMode="auto">
            <a:xfrm>
              <a:off x="8427053" y="4847011"/>
              <a:ext cx="390150" cy="125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a typeface="MS PGothic" pitchFamily="34" charset="-128"/>
                </a:rPr>
                <a:t>84</a:t>
              </a:r>
              <a:endParaRPr lang="en-US" sz="14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35" name="Straight Connector 534"/>
            <p:cNvCxnSpPr/>
            <p:nvPr/>
          </p:nvCxnSpPr>
          <p:spPr>
            <a:xfrm rot="16200000" flipH="1">
              <a:off x="8596905" y="4787391"/>
              <a:ext cx="46106" cy="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TextBox 535"/>
            <p:cNvSpPr txBox="1"/>
            <p:nvPr/>
          </p:nvSpPr>
          <p:spPr>
            <a:xfrm>
              <a:off x="5009438" y="240989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68200"/>
                  </a:solidFill>
                </a:rPr>
                <a:t>+</a:t>
              </a:r>
              <a:endParaRPr lang="en-US" sz="800" dirty="0">
                <a:solidFill>
                  <a:srgbClr val="F68200"/>
                </a:solidFill>
              </a:endParaRPr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7624763" y="2953673"/>
              <a:ext cx="172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145A96"/>
                </a:solidFill>
              </a:endParaRPr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5053013" y="2438400"/>
              <a:ext cx="3049964" cy="2307431"/>
              <a:chOff x="5053013" y="2438400"/>
              <a:chExt cx="3049964" cy="2307431"/>
            </a:xfrm>
          </p:grpSpPr>
          <p:sp>
            <p:nvSpPr>
              <p:cNvPr id="537" name="Freeform 536"/>
              <p:cNvSpPr/>
              <p:nvPr/>
            </p:nvSpPr>
            <p:spPr>
              <a:xfrm>
                <a:off x="6326981" y="3629025"/>
                <a:ext cx="1685925" cy="1116806"/>
              </a:xfrm>
              <a:custGeom>
                <a:avLst/>
                <a:gdLst>
                  <a:gd name="connsiteX0" fmla="*/ 1685925 w 1685925"/>
                  <a:gd name="connsiteY0" fmla="*/ 1116806 h 1116806"/>
                  <a:gd name="connsiteX1" fmla="*/ 1685925 w 1685925"/>
                  <a:gd name="connsiteY1" fmla="*/ 985838 h 1116806"/>
                  <a:gd name="connsiteX2" fmla="*/ 1264444 w 1685925"/>
                  <a:gd name="connsiteY2" fmla="*/ 985838 h 1116806"/>
                  <a:gd name="connsiteX3" fmla="*/ 1264444 w 1685925"/>
                  <a:gd name="connsiteY3" fmla="*/ 912019 h 1116806"/>
                  <a:gd name="connsiteX4" fmla="*/ 1145382 w 1685925"/>
                  <a:gd name="connsiteY4" fmla="*/ 912019 h 1116806"/>
                  <a:gd name="connsiteX5" fmla="*/ 1145382 w 1685925"/>
                  <a:gd name="connsiteY5" fmla="*/ 838200 h 1116806"/>
                  <a:gd name="connsiteX6" fmla="*/ 1097757 w 1685925"/>
                  <a:gd name="connsiteY6" fmla="*/ 838200 h 1116806"/>
                  <a:gd name="connsiteX7" fmla="*/ 1097757 w 1685925"/>
                  <a:gd name="connsiteY7" fmla="*/ 781050 h 1116806"/>
                  <a:gd name="connsiteX8" fmla="*/ 1071563 w 1685925"/>
                  <a:gd name="connsiteY8" fmla="*/ 781050 h 1116806"/>
                  <a:gd name="connsiteX9" fmla="*/ 1071563 w 1685925"/>
                  <a:gd name="connsiteY9" fmla="*/ 726281 h 1116806"/>
                  <a:gd name="connsiteX10" fmla="*/ 1026319 w 1685925"/>
                  <a:gd name="connsiteY10" fmla="*/ 726281 h 1116806"/>
                  <a:gd name="connsiteX11" fmla="*/ 1026319 w 1685925"/>
                  <a:gd name="connsiteY11" fmla="*/ 666750 h 1116806"/>
                  <a:gd name="connsiteX12" fmla="*/ 933450 w 1685925"/>
                  <a:gd name="connsiteY12" fmla="*/ 666750 h 1116806"/>
                  <a:gd name="connsiteX13" fmla="*/ 933450 w 1685925"/>
                  <a:gd name="connsiteY13" fmla="*/ 614363 h 1116806"/>
                  <a:gd name="connsiteX14" fmla="*/ 826294 w 1685925"/>
                  <a:gd name="connsiteY14" fmla="*/ 614363 h 1116806"/>
                  <a:gd name="connsiteX15" fmla="*/ 826294 w 1685925"/>
                  <a:gd name="connsiteY15" fmla="*/ 564356 h 1116806"/>
                  <a:gd name="connsiteX16" fmla="*/ 688182 w 1685925"/>
                  <a:gd name="connsiteY16" fmla="*/ 564356 h 1116806"/>
                  <a:gd name="connsiteX17" fmla="*/ 688182 w 1685925"/>
                  <a:gd name="connsiteY17" fmla="*/ 514350 h 1116806"/>
                  <a:gd name="connsiteX18" fmla="*/ 666750 w 1685925"/>
                  <a:gd name="connsiteY18" fmla="*/ 511969 h 1116806"/>
                  <a:gd name="connsiteX19" fmla="*/ 666750 w 1685925"/>
                  <a:gd name="connsiteY19" fmla="*/ 464344 h 1116806"/>
                  <a:gd name="connsiteX20" fmla="*/ 559594 w 1685925"/>
                  <a:gd name="connsiteY20" fmla="*/ 464344 h 1116806"/>
                  <a:gd name="connsiteX21" fmla="*/ 559594 w 1685925"/>
                  <a:gd name="connsiteY21" fmla="*/ 421481 h 1116806"/>
                  <a:gd name="connsiteX22" fmla="*/ 538163 w 1685925"/>
                  <a:gd name="connsiteY22" fmla="*/ 421481 h 1116806"/>
                  <a:gd name="connsiteX23" fmla="*/ 538163 w 1685925"/>
                  <a:gd name="connsiteY23" fmla="*/ 378619 h 1116806"/>
                  <a:gd name="connsiteX24" fmla="*/ 509588 w 1685925"/>
                  <a:gd name="connsiteY24" fmla="*/ 378619 h 1116806"/>
                  <a:gd name="connsiteX25" fmla="*/ 509588 w 1685925"/>
                  <a:gd name="connsiteY25" fmla="*/ 342900 h 1116806"/>
                  <a:gd name="connsiteX26" fmla="*/ 426244 w 1685925"/>
                  <a:gd name="connsiteY26" fmla="*/ 342900 h 1116806"/>
                  <a:gd name="connsiteX27" fmla="*/ 426244 w 1685925"/>
                  <a:gd name="connsiteY27" fmla="*/ 302419 h 1116806"/>
                  <a:gd name="connsiteX28" fmla="*/ 388144 w 1685925"/>
                  <a:gd name="connsiteY28" fmla="*/ 302419 h 1116806"/>
                  <a:gd name="connsiteX29" fmla="*/ 388144 w 1685925"/>
                  <a:gd name="connsiteY29" fmla="*/ 266700 h 1116806"/>
                  <a:gd name="connsiteX30" fmla="*/ 240507 w 1685925"/>
                  <a:gd name="connsiteY30" fmla="*/ 266700 h 1116806"/>
                  <a:gd name="connsiteX31" fmla="*/ 240507 w 1685925"/>
                  <a:gd name="connsiteY31" fmla="*/ 238125 h 1116806"/>
                  <a:gd name="connsiteX32" fmla="*/ 202407 w 1685925"/>
                  <a:gd name="connsiteY32" fmla="*/ 238125 h 1116806"/>
                  <a:gd name="connsiteX33" fmla="*/ 192882 w 1685925"/>
                  <a:gd name="connsiteY33" fmla="*/ 178594 h 1116806"/>
                  <a:gd name="connsiteX34" fmla="*/ 176213 w 1685925"/>
                  <a:gd name="connsiteY34" fmla="*/ 178594 h 1116806"/>
                  <a:gd name="connsiteX35" fmla="*/ 176213 w 1685925"/>
                  <a:gd name="connsiteY35" fmla="*/ 159544 h 1116806"/>
                  <a:gd name="connsiteX36" fmla="*/ 152400 w 1685925"/>
                  <a:gd name="connsiteY36" fmla="*/ 159544 h 1116806"/>
                  <a:gd name="connsiteX37" fmla="*/ 152400 w 1685925"/>
                  <a:gd name="connsiteY37" fmla="*/ 116681 h 1116806"/>
                  <a:gd name="connsiteX38" fmla="*/ 102394 w 1685925"/>
                  <a:gd name="connsiteY38" fmla="*/ 97631 h 1116806"/>
                  <a:gd name="connsiteX39" fmla="*/ 83344 w 1685925"/>
                  <a:gd name="connsiteY39" fmla="*/ 88106 h 1116806"/>
                  <a:gd name="connsiteX40" fmla="*/ 83344 w 1685925"/>
                  <a:gd name="connsiteY40" fmla="*/ 42863 h 1116806"/>
                  <a:gd name="connsiteX41" fmla="*/ 28575 w 1685925"/>
                  <a:gd name="connsiteY41" fmla="*/ 42863 h 1116806"/>
                  <a:gd name="connsiteX42" fmla="*/ 0 w 1685925"/>
                  <a:gd name="connsiteY42" fmla="*/ 0 h 111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85925" h="1116806">
                    <a:moveTo>
                      <a:pt x="1685925" y="1116806"/>
                    </a:moveTo>
                    <a:lnTo>
                      <a:pt x="1685925" y="985838"/>
                    </a:lnTo>
                    <a:lnTo>
                      <a:pt x="1264444" y="985838"/>
                    </a:lnTo>
                    <a:lnTo>
                      <a:pt x="1264444" y="912019"/>
                    </a:lnTo>
                    <a:lnTo>
                      <a:pt x="1145382" y="912019"/>
                    </a:lnTo>
                    <a:lnTo>
                      <a:pt x="1145382" y="838200"/>
                    </a:lnTo>
                    <a:lnTo>
                      <a:pt x="1097757" y="838200"/>
                    </a:lnTo>
                    <a:lnTo>
                      <a:pt x="1097757" y="781050"/>
                    </a:lnTo>
                    <a:lnTo>
                      <a:pt x="1071563" y="781050"/>
                    </a:lnTo>
                    <a:lnTo>
                      <a:pt x="1071563" y="726281"/>
                    </a:lnTo>
                    <a:lnTo>
                      <a:pt x="1026319" y="726281"/>
                    </a:lnTo>
                    <a:lnTo>
                      <a:pt x="1026319" y="666750"/>
                    </a:lnTo>
                    <a:lnTo>
                      <a:pt x="933450" y="666750"/>
                    </a:lnTo>
                    <a:lnTo>
                      <a:pt x="933450" y="614363"/>
                    </a:lnTo>
                    <a:lnTo>
                      <a:pt x="826294" y="614363"/>
                    </a:lnTo>
                    <a:lnTo>
                      <a:pt x="826294" y="564356"/>
                    </a:lnTo>
                    <a:lnTo>
                      <a:pt x="688182" y="564356"/>
                    </a:lnTo>
                    <a:lnTo>
                      <a:pt x="688182" y="514350"/>
                    </a:lnTo>
                    <a:lnTo>
                      <a:pt x="666750" y="511969"/>
                    </a:lnTo>
                    <a:lnTo>
                      <a:pt x="666750" y="464344"/>
                    </a:lnTo>
                    <a:lnTo>
                      <a:pt x="559594" y="464344"/>
                    </a:lnTo>
                    <a:lnTo>
                      <a:pt x="559594" y="421481"/>
                    </a:lnTo>
                    <a:lnTo>
                      <a:pt x="538163" y="421481"/>
                    </a:lnTo>
                    <a:lnTo>
                      <a:pt x="538163" y="378619"/>
                    </a:lnTo>
                    <a:lnTo>
                      <a:pt x="509588" y="378619"/>
                    </a:lnTo>
                    <a:lnTo>
                      <a:pt x="509588" y="342900"/>
                    </a:lnTo>
                    <a:lnTo>
                      <a:pt x="426244" y="342900"/>
                    </a:lnTo>
                    <a:lnTo>
                      <a:pt x="426244" y="302419"/>
                    </a:lnTo>
                    <a:lnTo>
                      <a:pt x="388144" y="302419"/>
                    </a:lnTo>
                    <a:lnTo>
                      <a:pt x="388144" y="266700"/>
                    </a:lnTo>
                    <a:lnTo>
                      <a:pt x="240507" y="266700"/>
                    </a:lnTo>
                    <a:lnTo>
                      <a:pt x="240507" y="238125"/>
                    </a:lnTo>
                    <a:lnTo>
                      <a:pt x="202407" y="238125"/>
                    </a:lnTo>
                    <a:lnTo>
                      <a:pt x="192882" y="178594"/>
                    </a:lnTo>
                    <a:lnTo>
                      <a:pt x="176213" y="178594"/>
                    </a:lnTo>
                    <a:lnTo>
                      <a:pt x="176213" y="159544"/>
                    </a:lnTo>
                    <a:lnTo>
                      <a:pt x="152400" y="159544"/>
                    </a:lnTo>
                    <a:lnTo>
                      <a:pt x="152400" y="116681"/>
                    </a:lnTo>
                    <a:lnTo>
                      <a:pt x="102394" y="97631"/>
                    </a:lnTo>
                    <a:lnTo>
                      <a:pt x="83344" y="88106"/>
                    </a:lnTo>
                    <a:lnTo>
                      <a:pt x="83344" y="42863"/>
                    </a:lnTo>
                    <a:lnTo>
                      <a:pt x="28575" y="4286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8" name="Freeform 537"/>
              <p:cNvSpPr/>
              <p:nvPr/>
            </p:nvSpPr>
            <p:spPr>
              <a:xfrm>
                <a:off x="5053013" y="2438400"/>
                <a:ext cx="888206" cy="711994"/>
              </a:xfrm>
              <a:custGeom>
                <a:avLst/>
                <a:gdLst>
                  <a:gd name="connsiteX0" fmla="*/ 0 w 888206"/>
                  <a:gd name="connsiteY0" fmla="*/ 0 h 711994"/>
                  <a:gd name="connsiteX1" fmla="*/ 50006 w 888206"/>
                  <a:gd name="connsiteY1" fmla="*/ 23813 h 711994"/>
                  <a:gd name="connsiteX2" fmla="*/ 66675 w 888206"/>
                  <a:gd name="connsiteY2" fmla="*/ 66675 h 711994"/>
                  <a:gd name="connsiteX3" fmla="*/ 104775 w 888206"/>
                  <a:gd name="connsiteY3" fmla="*/ 104775 h 711994"/>
                  <a:gd name="connsiteX4" fmla="*/ 145256 w 888206"/>
                  <a:gd name="connsiteY4" fmla="*/ 104775 h 711994"/>
                  <a:gd name="connsiteX5" fmla="*/ 164306 w 888206"/>
                  <a:gd name="connsiteY5" fmla="*/ 119063 h 711994"/>
                  <a:gd name="connsiteX6" fmla="*/ 190500 w 888206"/>
                  <a:gd name="connsiteY6" fmla="*/ 133350 h 711994"/>
                  <a:gd name="connsiteX7" fmla="*/ 219075 w 888206"/>
                  <a:gd name="connsiteY7" fmla="*/ 133350 h 711994"/>
                  <a:gd name="connsiteX8" fmla="*/ 233362 w 888206"/>
                  <a:gd name="connsiteY8" fmla="*/ 145256 h 711994"/>
                  <a:gd name="connsiteX9" fmla="*/ 259556 w 888206"/>
                  <a:gd name="connsiteY9" fmla="*/ 166688 h 711994"/>
                  <a:gd name="connsiteX10" fmla="*/ 273843 w 888206"/>
                  <a:gd name="connsiteY10" fmla="*/ 211931 h 711994"/>
                  <a:gd name="connsiteX11" fmla="*/ 307181 w 888206"/>
                  <a:gd name="connsiteY11" fmla="*/ 221456 h 711994"/>
                  <a:gd name="connsiteX12" fmla="*/ 330993 w 888206"/>
                  <a:gd name="connsiteY12" fmla="*/ 259556 h 711994"/>
                  <a:gd name="connsiteX13" fmla="*/ 357187 w 888206"/>
                  <a:gd name="connsiteY13" fmla="*/ 278606 h 711994"/>
                  <a:gd name="connsiteX14" fmla="*/ 376237 w 888206"/>
                  <a:gd name="connsiteY14" fmla="*/ 307181 h 711994"/>
                  <a:gd name="connsiteX15" fmla="*/ 409575 w 888206"/>
                  <a:gd name="connsiteY15" fmla="*/ 326231 h 711994"/>
                  <a:gd name="connsiteX16" fmla="*/ 447675 w 888206"/>
                  <a:gd name="connsiteY16" fmla="*/ 328613 h 711994"/>
                  <a:gd name="connsiteX17" fmla="*/ 476250 w 888206"/>
                  <a:gd name="connsiteY17" fmla="*/ 354806 h 711994"/>
                  <a:gd name="connsiteX18" fmla="*/ 495300 w 888206"/>
                  <a:gd name="connsiteY18" fmla="*/ 397669 h 711994"/>
                  <a:gd name="connsiteX19" fmla="*/ 514350 w 888206"/>
                  <a:gd name="connsiteY19" fmla="*/ 414338 h 711994"/>
                  <a:gd name="connsiteX20" fmla="*/ 535781 w 888206"/>
                  <a:gd name="connsiteY20" fmla="*/ 461963 h 711994"/>
                  <a:gd name="connsiteX21" fmla="*/ 578643 w 888206"/>
                  <a:gd name="connsiteY21" fmla="*/ 478631 h 711994"/>
                  <a:gd name="connsiteX22" fmla="*/ 621506 w 888206"/>
                  <a:gd name="connsiteY22" fmla="*/ 495300 h 711994"/>
                  <a:gd name="connsiteX23" fmla="*/ 669131 w 888206"/>
                  <a:gd name="connsiteY23" fmla="*/ 509588 h 711994"/>
                  <a:gd name="connsiteX24" fmla="*/ 690562 w 888206"/>
                  <a:gd name="connsiteY24" fmla="*/ 552450 h 711994"/>
                  <a:gd name="connsiteX25" fmla="*/ 714375 w 888206"/>
                  <a:gd name="connsiteY25" fmla="*/ 573881 h 711994"/>
                  <a:gd name="connsiteX26" fmla="*/ 757237 w 888206"/>
                  <a:gd name="connsiteY26" fmla="*/ 595313 h 711994"/>
                  <a:gd name="connsiteX27" fmla="*/ 788193 w 888206"/>
                  <a:gd name="connsiteY27" fmla="*/ 631031 h 711994"/>
                  <a:gd name="connsiteX28" fmla="*/ 807243 w 888206"/>
                  <a:gd name="connsiteY28" fmla="*/ 664369 h 711994"/>
                  <a:gd name="connsiteX29" fmla="*/ 852487 w 888206"/>
                  <a:gd name="connsiteY29" fmla="*/ 704850 h 711994"/>
                  <a:gd name="connsiteX30" fmla="*/ 888206 w 888206"/>
                  <a:gd name="connsiteY30" fmla="*/ 711994 h 71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8206" h="711994">
                    <a:moveTo>
                      <a:pt x="0" y="0"/>
                    </a:moveTo>
                    <a:lnTo>
                      <a:pt x="50006" y="23813"/>
                    </a:lnTo>
                    <a:lnTo>
                      <a:pt x="66675" y="66675"/>
                    </a:lnTo>
                    <a:lnTo>
                      <a:pt x="104775" y="104775"/>
                    </a:lnTo>
                    <a:lnTo>
                      <a:pt x="145256" y="104775"/>
                    </a:lnTo>
                    <a:lnTo>
                      <a:pt x="164306" y="119063"/>
                    </a:lnTo>
                    <a:lnTo>
                      <a:pt x="190500" y="133350"/>
                    </a:lnTo>
                    <a:lnTo>
                      <a:pt x="219075" y="133350"/>
                    </a:lnTo>
                    <a:lnTo>
                      <a:pt x="233362" y="145256"/>
                    </a:lnTo>
                    <a:lnTo>
                      <a:pt x="259556" y="166688"/>
                    </a:lnTo>
                    <a:lnTo>
                      <a:pt x="273843" y="211931"/>
                    </a:lnTo>
                    <a:lnTo>
                      <a:pt x="307181" y="221456"/>
                    </a:lnTo>
                    <a:lnTo>
                      <a:pt x="330993" y="259556"/>
                    </a:lnTo>
                    <a:lnTo>
                      <a:pt x="357187" y="278606"/>
                    </a:lnTo>
                    <a:lnTo>
                      <a:pt x="376237" y="307181"/>
                    </a:lnTo>
                    <a:lnTo>
                      <a:pt x="409575" y="326231"/>
                    </a:lnTo>
                    <a:lnTo>
                      <a:pt x="447675" y="328613"/>
                    </a:lnTo>
                    <a:lnTo>
                      <a:pt x="476250" y="354806"/>
                    </a:lnTo>
                    <a:lnTo>
                      <a:pt x="495300" y="397669"/>
                    </a:lnTo>
                    <a:lnTo>
                      <a:pt x="514350" y="414338"/>
                    </a:lnTo>
                    <a:lnTo>
                      <a:pt x="535781" y="461963"/>
                    </a:lnTo>
                    <a:lnTo>
                      <a:pt x="578643" y="478631"/>
                    </a:lnTo>
                    <a:lnTo>
                      <a:pt x="621506" y="495300"/>
                    </a:lnTo>
                    <a:lnTo>
                      <a:pt x="669131" y="509588"/>
                    </a:lnTo>
                    <a:lnTo>
                      <a:pt x="690562" y="552450"/>
                    </a:lnTo>
                    <a:lnTo>
                      <a:pt x="714375" y="573881"/>
                    </a:lnTo>
                    <a:lnTo>
                      <a:pt x="757237" y="595313"/>
                    </a:lnTo>
                    <a:lnTo>
                      <a:pt x="788193" y="631031"/>
                    </a:lnTo>
                    <a:lnTo>
                      <a:pt x="807243" y="664369"/>
                    </a:lnTo>
                    <a:lnTo>
                      <a:pt x="852487" y="704850"/>
                    </a:lnTo>
                    <a:lnTo>
                      <a:pt x="888206" y="711994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9" name="Freeform 538"/>
              <p:cNvSpPr/>
              <p:nvPr/>
            </p:nvSpPr>
            <p:spPr>
              <a:xfrm>
                <a:off x="5938838" y="3155156"/>
                <a:ext cx="397668" cy="478632"/>
              </a:xfrm>
              <a:custGeom>
                <a:avLst/>
                <a:gdLst>
                  <a:gd name="connsiteX0" fmla="*/ 0 w 397668"/>
                  <a:gd name="connsiteY0" fmla="*/ 0 h 478632"/>
                  <a:gd name="connsiteX1" fmla="*/ 85725 w 397668"/>
                  <a:gd name="connsiteY1" fmla="*/ 30957 h 478632"/>
                  <a:gd name="connsiteX2" fmla="*/ 92868 w 397668"/>
                  <a:gd name="connsiteY2" fmla="*/ 59532 h 478632"/>
                  <a:gd name="connsiteX3" fmla="*/ 121443 w 397668"/>
                  <a:gd name="connsiteY3" fmla="*/ 71438 h 478632"/>
                  <a:gd name="connsiteX4" fmla="*/ 150018 w 397668"/>
                  <a:gd name="connsiteY4" fmla="*/ 116682 h 478632"/>
                  <a:gd name="connsiteX5" fmla="*/ 173831 w 397668"/>
                  <a:gd name="connsiteY5" fmla="*/ 200025 h 478632"/>
                  <a:gd name="connsiteX6" fmla="*/ 195262 w 397668"/>
                  <a:gd name="connsiteY6" fmla="*/ 202407 h 478632"/>
                  <a:gd name="connsiteX7" fmla="*/ 207168 w 397668"/>
                  <a:gd name="connsiteY7" fmla="*/ 266700 h 478632"/>
                  <a:gd name="connsiteX8" fmla="*/ 226218 w 397668"/>
                  <a:gd name="connsiteY8" fmla="*/ 273844 h 478632"/>
                  <a:gd name="connsiteX9" fmla="*/ 252412 w 397668"/>
                  <a:gd name="connsiteY9" fmla="*/ 326232 h 478632"/>
                  <a:gd name="connsiteX10" fmla="*/ 288131 w 397668"/>
                  <a:gd name="connsiteY10" fmla="*/ 385763 h 478632"/>
                  <a:gd name="connsiteX11" fmla="*/ 319087 w 397668"/>
                  <a:gd name="connsiteY11" fmla="*/ 392907 h 478632"/>
                  <a:gd name="connsiteX12" fmla="*/ 342900 w 397668"/>
                  <a:gd name="connsiteY12" fmla="*/ 442913 h 478632"/>
                  <a:gd name="connsiteX13" fmla="*/ 357187 w 397668"/>
                  <a:gd name="connsiteY13" fmla="*/ 469107 h 478632"/>
                  <a:gd name="connsiteX14" fmla="*/ 397668 w 397668"/>
                  <a:gd name="connsiteY14" fmla="*/ 478632 h 47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668" h="478632">
                    <a:moveTo>
                      <a:pt x="0" y="0"/>
                    </a:moveTo>
                    <a:lnTo>
                      <a:pt x="85725" y="30957"/>
                    </a:lnTo>
                    <a:lnTo>
                      <a:pt x="92868" y="59532"/>
                    </a:lnTo>
                    <a:lnTo>
                      <a:pt x="121443" y="71438"/>
                    </a:lnTo>
                    <a:lnTo>
                      <a:pt x="150018" y="116682"/>
                    </a:lnTo>
                    <a:lnTo>
                      <a:pt x="173831" y="200025"/>
                    </a:lnTo>
                    <a:lnTo>
                      <a:pt x="195262" y="202407"/>
                    </a:lnTo>
                    <a:lnTo>
                      <a:pt x="207168" y="266700"/>
                    </a:lnTo>
                    <a:lnTo>
                      <a:pt x="226218" y="273844"/>
                    </a:lnTo>
                    <a:lnTo>
                      <a:pt x="252412" y="326232"/>
                    </a:lnTo>
                    <a:lnTo>
                      <a:pt x="288131" y="385763"/>
                    </a:lnTo>
                    <a:lnTo>
                      <a:pt x="319087" y="392907"/>
                    </a:lnTo>
                    <a:lnTo>
                      <a:pt x="342900" y="442913"/>
                    </a:lnTo>
                    <a:lnTo>
                      <a:pt x="357187" y="469107"/>
                    </a:lnTo>
                    <a:lnTo>
                      <a:pt x="397668" y="478632"/>
                    </a:lnTo>
                  </a:path>
                </a:pathLst>
              </a:custGeom>
              <a:noFill/>
              <a:ln w="12700">
                <a:solidFill>
                  <a:srgbClr val="F6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TextBox 540"/>
              <p:cNvSpPr txBox="1"/>
              <p:nvPr/>
            </p:nvSpPr>
            <p:spPr>
              <a:xfrm>
                <a:off x="5795295" y="3037881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42" name="TextBox 541"/>
              <p:cNvSpPr txBox="1"/>
              <p:nvPr/>
            </p:nvSpPr>
            <p:spPr>
              <a:xfrm>
                <a:off x="5811076" y="3037881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43" name="TextBox 542"/>
              <p:cNvSpPr txBox="1"/>
              <p:nvPr/>
            </p:nvSpPr>
            <p:spPr>
              <a:xfrm>
                <a:off x="5842821" y="3056987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5870777" y="3065568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45" name="TextBox 544"/>
              <p:cNvSpPr txBox="1"/>
              <p:nvPr/>
            </p:nvSpPr>
            <p:spPr>
              <a:xfrm>
                <a:off x="5886768" y="3065568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0" name="TextBox 549"/>
              <p:cNvSpPr txBox="1"/>
              <p:nvPr/>
            </p:nvSpPr>
            <p:spPr>
              <a:xfrm>
                <a:off x="5910175" y="3096225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1" name="TextBox 550"/>
              <p:cNvSpPr txBox="1"/>
              <p:nvPr/>
            </p:nvSpPr>
            <p:spPr>
              <a:xfrm>
                <a:off x="5941884" y="3121316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2" name="TextBox 551"/>
              <p:cNvSpPr txBox="1"/>
              <p:nvPr/>
            </p:nvSpPr>
            <p:spPr>
              <a:xfrm>
                <a:off x="5963467" y="3159706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3" name="TextBox 552"/>
              <p:cNvSpPr txBox="1"/>
              <p:nvPr/>
            </p:nvSpPr>
            <p:spPr>
              <a:xfrm>
                <a:off x="6078023" y="3389881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4" name="TextBox 553"/>
              <p:cNvSpPr txBox="1"/>
              <p:nvPr/>
            </p:nvSpPr>
            <p:spPr>
              <a:xfrm>
                <a:off x="6136233" y="3440927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5" name="TextBox 554"/>
              <p:cNvSpPr txBox="1"/>
              <p:nvPr/>
            </p:nvSpPr>
            <p:spPr>
              <a:xfrm>
                <a:off x="6172321" y="3521303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6" name="TextBox 555"/>
              <p:cNvSpPr txBox="1"/>
              <p:nvPr/>
            </p:nvSpPr>
            <p:spPr>
              <a:xfrm>
                <a:off x="6197356" y="3521303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7" name="TextBox 556"/>
              <p:cNvSpPr txBox="1"/>
              <p:nvPr/>
            </p:nvSpPr>
            <p:spPr>
              <a:xfrm>
                <a:off x="6233125" y="3563360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8" name="TextBox 557"/>
              <p:cNvSpPr txBox="1"/>
              <p:nvPr/>
            </p:nvSpPr>
            <p:spPr>
              <a:xfrm>
                <a:off x="6252763" y="3563360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59" name="TextBox 558"/>
              <p:cNvSpPr txBox="1"/>
              <p:nvPr/>
            </p:nvSpPr>
            <p:spPr>
              <a:xfrm>
                <a:off x="6278894" y="3563360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0" name="TextBox 559"/>
              <p:cNvSpPr txBox="1"/>
              <p:nvPr/>
            </p:nvSpPr>
            <p:spPr>
              <a:xfrm>
                <a:off x="6281275" y="3606179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1" name="TextBox 560"/>
              <p:cNvSpPr txBox="1"/>
              <p:nvPr/>
            </p:nvSpPr>
            <p:spPr>
              <a:xfrm>
                <a:off x="6303230" y="3614314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2" name="TextBox 561"/>
              <p:cNvSpPr txBox="1"/>
              <p:nvPr/>
            </p:nvSpPr>
            <p:spPr>
              <a:xfrm>
                <a:off x="6352931" y="363974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6432527" y="375844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4" name="TextBox 563"/>
              <p:cNvSpPr txBox="1"/>
              <p:nvPr/>
            </p:nvSpPr>
            <p:spPr>
              <a:xfrm>
                <a:off x="6446001" y="378700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5" name="TextBox 564"/>
              <p:cNvSpPr txBox="1"/>
              <p:nvPr/>
            </p:nvSpPr>
            <p:spPr>
              <a:xfrm>
                <a:off x="6516584" y="378700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6" name="TextBox 565"/>
              <p:cNvSpPr txBox="1"/>
              <p:nvPr/>
            </p:nvSpPr>
            <p:spPr>
              <a:xfrm>
                <a:off x="6564223" y="378700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6578341" y="3787002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6617320" y="3821623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69" name="TextBox 568"/>
              <p:cNvSpPr txBox="1"/>
              <p:nvPr/>
            </p:nvSpPr>
            <p:spPr>
              <a:xfrm>
                <a:off x="6730022" y="3896869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0" name="TextBox 569"/>
              <p:cNvSpPr txBox="1"/>
              <p:nvPr/>
            </p:nvSpPr>
            <p:spPr>
              <a:xfrm>
                <a:off x="6750705" y="3896869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1" name="TextBox 570"/>
              <p:cNvSpPr txBox="1"/>
              <p:nvPr/>
            </p:nvSpPr>
            <p:spPr>
              <a:xfrm>
                <a:off x="6821770" y="3988716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2" name="TextBox 571"/>
              <p:cNvSpPr txBox="1"/>
              <p:nvPr/>
            </p:nvSpPr>
            <p:spPr>
              <a:xfrm>
                <a:off x="6967889" y="4086438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3" name="TextBox 572"/>
              <p:cNvSpPr txBox="1"/>
              <p:nvPr/>
            </p:nvSpPr>
            <p:spPr>
              <a:xfrm>
                <a:off x="7035205" y="4136753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4" name="TextBox 573"/>
              <p:cNvSpPr txBox="1"/>
              <p:nvPr/>
            </p:nvSpPr>
            <p:spPr>
              <a:xfrm>
                <a:off x="7333051" y="4360955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  <p:sp>
            <p:nvSpPr>
              <p:cNvPr id="575" name="TextBox 574"/>
              <p:cNvSpPr txBox="1"/>
              <p:nvPr/>
            </p:nvSpPr>
            <p:spPr>
              <a:xfrm>
                <a:off x="7853121" y="4507068"/>
                <a:ext cx="249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68200"/>
                    </a:solidFill>
                  </a:rPr>
                  <a:t>+</a:t>
                </a:r>
                <a:endParaRPr lang="en-US" sz="800" dirty="0">
                  <a:solidFill>
                    <a:srgbClr val="F68200"/>
                  </a:solidFill>
                </a:endParaRPr>
              </a:p>
            </p:txBody>
          </p:sp>
        </p:grpSp>
        <p:sp>
          <p:nvSpPr>
            <p:cNvPr id="576" name="TextBox 575"/>
            <p:cNvSpPr txBox="1"/>
            <p:nvPr/>
          </p:nvSpPr>
          <p:spPr>
            <a:xfrm>
              <a:off x="8102003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6188869" y="3367088"/>
              <a:ext cx="2033587" cy="864393"/>
            </a:xfrm>
            <a:custGeom>
              <a:avLst/>
              <a:gdLst>
                <a:gd name="connsiteX0" fmla="*/ 2033587 w 2033587"/>
                <a:gd name="connsiteY0" fmla="*/ 864393 h 864393"/>
                <a:gd name="connsiteX1" fmla="*/ 1062037 w 2033587"/>
                <a:gd name="connsiteY1" fmla="*/ 864393 h 864393"/>
                <a:gd name="connsiteX2" fmla="*/ 1062037 w 2033587"/>
                <a:gd name="connsiteY2" fmla="*/ 790575 h 864393"/>
                <a:gd name="connsiteX3" fmla="*/ 907256 w 2033587"/>
                <a:gd name="connsiteY3" fmla="*/ 790575 h 864393"/>
                <a:gd name="connsiteX4" fmla="*/ 907256 w 2033587"/>
                <a:gd name="connsiteY4" fmla="*/ 769143 h 864393"/>
                <a:gd name="connsiteX5" fmla="*/ 907256 w 2033587"/>
                <a:gd name="connsiteY5" fmla="*/ 721518 h 864393"/>
                <a:gd name="connsiteX6" fmla="*/ 771525 w 2033587"/>
                <a:gd name="connsiteY6" fmla="*/ 721518 h 864393"/>
                <a:gd name="connsiteX7" fmla="*/ 771525 w 2033587"/>
                <a:gd name="connsiteY7" fmla="*/ 671512 h 864393"/>
                <a:gd name="connsiteX8" fmla="*/ 738187 w 2033587"/>
                <a:gd name="connsiteY8" fmla="*/ 671512 h 864393"/>
                <a:gd name="connsiteX9" fmla="*/ 738187 w 2033587"/>
                <a:gd name="connsiteY9" fmla="*/ 621506 h 864393"/>
                <a:gd name="connsiteX10" fmla="*/ 716756 w 2033587"/>
                <a:gd name="connsiteY10" fmla="*/ 621506 h 864393"/>
                <a:gd name="connsiteX11" fmla="*/ 716756 w 2033587"/>
                <a:gd name="connsiteY11" fmla="*/ 578643 h 864393"/>
                <a:gd name="connsiteX12" fmla="*/ 654844 w 2033587"/>
                <a:gd name="connsiteY12" fmla="*/ 578643 h 864393"/>
                <a:gd name="connsiteX13" fmla="*/ 642937 w 2033587"/>
                <a:gd name="connsiteY13" fmla="*/ 488156 h 864393"/>
                <a:gd name="connsiteX14" fmla="*/ 616744 w 2033587"/>
                <a:gd name="connsiteY14" fmla="*/ 488156 h 864393"/>
                <a:gd name="connsiteX15" fmla="*/ 592931 w 2033587"/>
                <a:gd name="connsiteY15" fmla="*/ 404812 h 864393"/>
                <a:gd name="connsiteX16" fmla="*/ 550069 w 2033587"/>
                <a:gd name="connsiteY16" fmla="*/ 404812 h 864393"/>
                <a:gd name="connsiteX17" fmla="*/ 528637 w 2033587"/>
                <a:gd name="connsiteY17" fmla="*/ 328612 h 864393"/>
                <a:gd name="connsiteX18" fmla="*/ 350044 w 2033587"/>
                <a:gd name="connsiteY18" fmla="*/ 328612 h 864393"/>
                <a:gd name="connsiteX19" fmla="*/ 350044 w 2033587"/>
                <a:gd name="connsiteY19" fmla="*/ 295275 h 864393"/>
                <a:gd name="connsiteX20" fmla="*/ 280987 w 2033587"/>
                <a:gd name="connsiteY20" fmla="*/ 295275 h 864393"/>
                <a:gd name="connsiteX21" fmla="*/ 280987 w 2033587"/>
                <a:gd name="connsiteY21" fmla="*/ 211931 h 864393"/>
                <a:gd name="connsiteX22" fmla="*/ 240506 w 2033587"/>
                <a:gd name="connsiteY22" fmla="*/ 211931 h 864393"/>
                <a:gd name="connsiteX23" fmla="*/ 240506 w 2033587"/>
                <a:gd name="connsiteY23" fmla="*/ 185737 h 864393"/>
                <a:gd name="connsiteX24" fmla="*/ 207169 w 2033587"/>
                <a:gd name="connsiteY24" fmla="*/ 185737 h 864393"/>
                <a:gd name="connsiteX25" fmla="*/ 188119 w 2033587"/>
                <a:gd name="connsiteY25" fmla="*/ 109537 h 864393"/>
                <a:gd name="connsiteX26" fmla="*/ 107156 w 2033587"/>
                <a:gd name="connsiteY26" fmla="*/ 109537 h 864393"/>
                <a:gd name="connsiteX27" fmla="*/ 107156 w 2033587"/>
                <a:gd name="connsiteY27" fmla="*/ 61912 h 864393"/>
                <a:gd name="connsiteX28" fmla="*/ 52387 w 2033587"/>
                <a:gd name="connsiteY28" fmla="*/ 61912 h 864393"/>
                <a:gd name="connsiteX29" fmla="*/ 52387 w 2033587"/>
                <a:gd name="connsiteY29" fmla="*/ 38100 h 864393"/>
                <a:gd name="connsiteX30" fmla="*/ 19050 w 2033587"/>
                <a:gd name="connsiteY30" fmla="*/ 38100 h 864393"/>
                <a:gd name="connsiteX31" fmla="*/ 0 w 2033587"/>
                <a:gd name="connsiteY31" fmla="*/ 0 h 8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33587" h="864393">
                  <a:moveTo>
                    <a:pt x="2033587" y="864393"/>
                  </a:moveTo>
                  <a:lnTo>
                    <a:pt x="1062037" y="864393"/>
                  </a:lnTo>
                  <a:lnTo>
                    <a:pt x="1062037" y="790575"/>
                  </a:lnTo>
                  <a:lnTo>
                    <a:pt x="907256" y="790575"/>
                  </a:lnTo>
                  <a:lnTo>
                    <a:pt x="907256" y="769143"/>
                  </a:lnTo>
                  <a:lnTo>
                    <a:pt x="907256" y="721518"/>
                  </a:lnTo>
                  <a:lnTo>
                    <a:pt x="771525" y="721518"/>
                  </a:lnTo>
                  <a:lnTo>
                    <a:pt x="771525" y="671512"/>
                  </a:lnTo>
                  <a:lnTo>
                    <a:pt x="738187" y="671512"/>
                  </a:lnTo>
                  <a:lnTo>
                    <a:pt x="738187" y="621506"/>
                  </a:lnTo>
                  <a:lnTo>
                    <a:pt x="716756" y="621506"/>
                  </a:lnTo>
                  <a:lnTo>
                    <a:pt x="716756" y="578643"/>
                  </a:lnTo>
                  <a:lnTo>
                    <a:pt x="654844" y="578643"/>
                  </a:lnTo>
                  <a:lnTo>
                    <a:pt x="642937" y="488156"/>
                  </a:lnTo>
                  <a:lnTo>
                    <a:pt x="616744" y="488156"/>
                  </a:lnTo>
                  <a:lnTo>
                    <a:pt x="592931" y="404812"/>
                  </a:lnTo>
                  <a:lnTo>
                    <a:pt x="550069" y="404812"/>
                  </a:lnTo>
                  <a:lnTo>
                    <a:pt x="528637" y="328612"/>
                  </a:lnTo>
                  <a:lnTo>
                    <a:pt x="350044" y="328612"/>
                  </a:lnTo>
                  <a:lnTo>
                    <a:pt x="350044" y="295275"/>
                  </a:lnTo>
                  <a:lnTo>
                    <a:pt x="280987" y="295275"/>
                  </a:lnTo>
                  <a:lnTo>
                    <a:pt x="280987" y="211931"/>
                  </a:lnTo>
                  <a:lnTo>
                    <a:pt x="240506" y="211931"/>
                  </a:lnTo>
                  <a:lnTo>
                    <a:pt x="240506" y="185737"/>
                  </a:lnTo>
                  <a:lnTo>
                    <a:pt x="207169" y="185737"/>
                  </a:lnTo>
                  <a:lnTo>
                    <a:pt x="188119" y="109537"/>
                  </a:lnTo>
                  <a:lnTo>
                    <a:pt x="107156" y="109537"/>
                  </a:lnTo>
                  <a:lnTo>
                    <a:pt x="107156" y="61912"/>
                  </a:lnTo>
                  <a:lnTo>
                    <a:pt x="52387" y="61912"/>
                  </a:lnTo>
                  <a:lnTo>
                    <a:pt x="52387" y="38100"/>
                  </a:lnTo>
                  <a:lnTo>
                    <a:pt x="19050" y="381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5062538" y="2450306"/>
              <a:ext cx="1128711" cy="919163"/>
            </a:xfrm>
            <a:custGeom>
              <a:avLst/>
              <a:gdLst>
                <a:gd name="connsiteX0" fmla="*/ 1247775 w 1247775"/>
                <a:gd name="connsiteY0" fmla="*/ 914400 h 914400"/>
                <a:gd name="connsiteX1" fmla="*/ 1247775 w 1247775"/>
                <a:gd name="connsiteY1" fmla="*/ 914400 h 914400"/>
                <a:gd name="connsiteX2" fmla="*/ 1064418 w 1247775"/>
                <a:gd name="connsiteY2" fmla="*/ 914400 h 914400"/>
                <a:gd name="connsiteX3" fmla="*/ 1007268 w 1247775"/>
                <a:gd name="connsiteY3" fmla="*/ 876300 h 914400"/>
                <a:gd name="connsiteX4" fmla="*/ 983456 w 1247775"/>
                <a:gd name="connsiteY4" fmla="*/ 823913 h 914400"/>
                <a:gd name="connsiteX5" fmla="*/ 938212 w 1247775"/>
                <a:gd name="connsiteY5" fmla="*/ 797719 h 914400"/>
                <a:gd name="connsiteX6" fmla="*/ 900112 w 1247775"/>
                <a:gd name="connsiteY6" fmla="*/ 776288 h 914400"/>
                <a:gd name="connsiteX7" fmla="*/ 857250 w 1247775"/>
                <a:gd name="connsiteY7" fmla="*/ 754857 h 914400"/>
                <a:gd name="connsiteX8" fmla="*/ 857250 w 1247775"/>
                <a:gd name="connsiteY8" fmla="*/ 707232 h 914400"/>
                <a:gd name="connsiteX9" fmla="*/ 804862 w 1247775"/>
                <a:gd name="connsiteY9" fmla="*/ 697707 h 914400"/>
                <a:gd name="connsiteX10" fmla="*/ 771525 w 1247775"/>
                <a:gd name="connsiteY10" fmla="*/ 673894 h 914400"/>
                <a:gd name="connsiteX11" fmla="*/ 740568 w 1247775"/>
                <a:gd name="connsiteY11" fmla="*/ 626269 h 914400"/>
                <a:gd name="connsiteX12" fmla="*/ 700087 w 1247775"/>
                <a:gd name="connsiteY12" fmla="*/ 626269 h 914400"/>
                <a:gd name="connsiteX13" fmla="*/ 695325 w 1247775"/>
                <a:gd name="connsiteY13" fmla="*/ 573882 h 914400"/>
                <a:gd name="connsiteX14" fmla="*/ 657225 w 1247775"/>
                <a:gd name="connsiteY14" fmla="*/ 561975 h 914400"/>
                <a:gd name="connsiteX15" fmla="*/ 628650 w 1247775"/>
                <a:gd name="connsiteY15" fmla="*/ 523875 h 914400"/>
                <a:gd name="connsiteX16" fmla="*/ 590550 w 1247775"/>
                <a:gd name="connsiteY16" fmla="*/ 523875 h 914400"/>
                <a:gd name="connsiteX17" fmla="*/ 547687 w 1247775"/>
                <a:gd name="connsiteY17" fmla="*/ 466725 h 914400"/>
                <a:gd name="connsiteX18" fmla="*/ 502443 w 1247775"/>
                <a:gd name="connsiteY18" fmla="*/ 433388 h 914400"/>
                <a:gd name="connsiteX19" fmla="*/ 476250 w 1247775"/>
                <a:gd name="connsiteY19" fmla="*/ 397669 h 914400"/>
                <a:gd name="connsiteX20" fmla="*/ 450056 w 1247775"/>
                <a:gd name="connsiteY20" fmla="*/ 397669 h 914400"/>
                <a:gd name="connsiteX21" fmla="*/ 416718 w 1247775"/>
                <a:gd name="connsiteY21" fmla="*/ 319088 h 914400"/>
                <a:gd name="connsiteX22" fmla="*/ 335756 w 1247775"/>
                <a:gd name="connsiteY22" fmla="*/ 319088 h 914400"/>
                <a:gd name="connsiteX23" fmla="*/ 307181 w 1247775"/>
                <a:gd name="connsiteY23" fmla="*/ 273844 h 914400"/>
                <a:gd name="connsiteX24" fmla="*/ 280987 w 1247775"/>
                <a:gd name="connsiteY24" fmla="*/ 240507 h 914400"/>
                <a:gd name="connsiteX25" fmla="*/ 266700 w 1247775"/>
                <a:gd name="connsiteY25" fmla="*/ 235744 h 914400"/>
                <a:gd name="connsiteX26" fmla="*/ 214312 w 1247775"/>
                <a:gd name="connsiteY26" fmla="*/ 192882 h 914400"/>
                <a:gd name="connsiteX27" fmla="*/ 180975 w 1247775"/>
                <a:gd name="connsiteY27" fmla="*/ 192882 h 914400"/>
                <a:gd name="connsiteX28" fmla="*/ 180975 w 1247775"/>
                <a:gd name="connsiteY28" fmla="*/ 159544 h 914400"/>
                <a:gd name="connsiteX29" fmla="*/ 140493 w 1247775"/>
                <a:gd name="connsiteY29" fmla="*/ 152400 h 914400"/>
                <a:gd name="connsiteX30" fmla="*/ 121443 w 1247775"/>
                <a:gd name="connsiteY30" fmla="*/ 133350 h 914400"/>
                <a:gd name="connsiteX31" fmla="*/ 92868 w 1247775"/>
                <a:gd name="connsiteY31" fmla="*/ 111919 h 914400"/>
                <a:gd name="connsiteX32" fmla="*/ 66675 w 1247775"/>
                <a:gd name="connsiteY32" fmla="*/ 69057 h 914400"/>
                <a:gd name="connsiteX33" fmla="*/ 45243 w 1247775"/>
                <a:gd name="connsiteY33" fmla="*/ 35719 h 914400"/>
                <a:gd name="connsiteX34" fmla="*/ 30956 w 1247775"/>
                <a:gd name="connsiteY34" fmla="*/ 4763 h 914400"/>
                <a:gd name="connsiteX35" fmla="*/ 0 w 1247775"/>
                <a:gd name="connsiteY35" fmla="*/ 0 h 914400"/>
                <a:gd name="connsiteX0" fmla="*/ 1247775 w 1247775"/>
                <a:gd name="connsiteY0" fmla="*/ 914400 h 914400"/>
                <a:gd name="connsiteX1" fmla="*/ 1064418 w 1247775"/>
                <a:gd name="connsiteY1" fmla="*/ 914400 h 914400"/>
                <a:gd name="connsiteX2" fmla="*/ 1007268 w 1247775"/>
                <a:gd name="connsiteY2" fmla="*/ 876300 h 914400"/>
                <a:gd name="connsiteX3" fmla="*/ 983456 w 1247775"/>
                <a:gd name="connsiteY3" fmla="*/ 823913 h 914400"/>
                <a:gd name="connsiteX4" fmla="*/ 938212 w 1247775"/>
                <a:gd name="connsiteY4" fmla="*/ 797719 h 914400"/>
                <a:gd name="connsiteX5" fmla="*/ 900112 w 1247775"/>
                <a:gd name="connsiteY5" fmla="*/ 776288 h 914400"/>
                <a:gd name="connsiteX6" fmla="*/ 857250 w 1247775"/>
                <a:gd name="connsiteY6" fmla="*/ 754857 h 914400"/>
                <a:gd name="connsiteX7" fmla="*/ 857250 w 1247775"/>
                <a:gd name="connsiteY7" fmla="*/ 707232 h 914400"/>
                <a:gd name="connsiteX8" fmla="*/ 804862 w 1247775"/>
                <a:gd name="connsiteY8" fmla="*/ 697707 h 914400"/>
                <a:gd name="connsiteX9" fmla="*/ 771525 w 1247775"/>
                <a:gd name="connsiteY9" fmla="*/ 673894 h 914400"/>
                <a:gd name="connsiteX10" fmla="*/ 740568 w 1247775"/>
                <a:gd name="connsiteY10" fmla="*/ 626269 h 914400"/>
                <a:gd name="connsiteX11" fmla="*/ 700087 w 1247775"/>
                <a:gd name="connsiteY11" fmla="*/ 626269 h 914400"/>
                <a:gd name="connsiteX12" fmla="*/ 695325 w 1247775"/>
                <a:gd name="connsiteY12" fmla="*/ 573882 h 914400"/>
                <a:gd name="connsiteX13" fmla="*/ 657225 w 1247775"/>
                <a:gd name="connsiteY13" fmla="*/ 561975 h 914400"/>
                <a:gd name="connsiteX14" fmla="*/ 628650 w 1247775"/>
                <a:gd name="connsiteY14" fmla="*/ 523875 h 914400"/>
                <a:gd name="connsiteX15" fmla="*/ 590550 w 1247775"/>
                <a:gd name="connsiteY15" fmla="*/ 523875 h 914400"/>
                <a:gd name="connsiteX16" fmla="*/ 547687 w 1247775"/>
                <a:gd name="connsiteY16" fmla="*/ 466725 h 914400"/>
                <a:gd name="connsiteX17" fmla="*/ 502443 w 1247775"/>
                <a:gd name="connsiteY17" fmla="*/ 433388 h 914400"/>
                <a:gd name="connsiteX18" fmla="*/ 476250 w 1247775"/>
                <a:gd name="connsiteY18" fmla="*/ 397669 h 914400"/>
                <a:gd name="connsiteX19" fmla="*/ 450056 w 1247775"/>
                <a:gd name="connsiteY19" fmla="*/ 397669 h 914400"/>
                <a:gd name="connsiteX20" fmla="*/ 416718 w 1247775"/>
                <a:gd name="connsiteY20" fmla="*/ 319088 h 914400"/>
                <a:gd name="connsiteX21" fmla="*/ 335756 w 1247775"/>
                <a:gd name="connsiteY21" fmla="*/ 319088 h 914400"/>
                <a:gd name="connsiteX22" fmla="*/ 307181 w 1247775"/>
                <a:gd name="connsiteY22" fmla="*/ 273844 h 914400"/>
                <a:gd name="connsiteX23" fmla="*/ 280987 w 1247775"/>
                <a:gd name="connsiteY23" fmla="*/ 240507 h 914400"/>
                <a:gd name="connsiteX24" fmla="*/ 266700 w 1247775"/>
                <a:gd name="connsiteY24" fmla="*/ 235744 h 914400"/>
                <a:gd name="connsiteX25" fmla="*/ 214312 w 1247775"/>
                <a:gd name="connsiteY25" fmla="*/ 192882 h 914400"/>
                <a:gd name="connsiteX26" fmla="*/ 180975 w 1247775"/>
                <a:gd name="connsiteY26" fmla="*/ 192882 h 914400"/>
                <a:gd name="connsiteX27" fmla="*/ 180975 w 1247775"/>
                <a:gd name="connsiteY27" fmla="*/ 159544 h 914400"/>
                <a:gd name="connsiteX28" fmla="*/ 140493 w 1247775"/>
                <a:gd name="connsiteY28" fmla="*/ 152400 h 914400"/>
                <a:gd name="connsiteX29" fmla="*/ 121443 w 1247775"/>
                <a:gd name="connsiteY29" fmla="*/ 133350 h 914400"/>
                <a:gd name="connsiteX30" fmla="*/ 92868 w 1247775"/>
                <a:gd name="connsiteY30" fmla="*/ 111919 h 914400"/>
                <a:gd name="connsiteX31" fmla="*/ 66675 w 1247775"/>
                <a:gd name="connsiteY31" fmla="*/ 69057 h 914400"/>
                <a:gd name="connsiteX32" fmla="*/ 45243 w 1247775"/>
                <a:gd name="connsiteY32" fmla="*/ 35719 h 914400"/>
                <a:gd name="connsiteX33" fmla="*/ 30956 w 1247775"/>
                <a:gd name="connsiteY33" fmla="*/ 4763 h 914400"/>
                <a:gd name="connsiteX34" fmla="*/ 0 w 1247775"/>
                <a:gd name="connsiteY34" fmla="*/ 0 h 914400"/>
                <a:gd name="connsiteX0" fmla="*/ 1064418 w 1064418"/>
                <a:gd name="connsiteY0" fmla="*/ 914400 h 914400"/>
                <a:gd name="connsiteX1" fmla="*/ 1007268 w 1064418"/>
                <a:gd name="connsiteY1" fmla="*/ 876300 h 914400"/>
                <a:gd name="connsiteX2" fmla="*/ 983456 w 1064418"/>
                <a:gd name="connsiteY2" fmla="*/ 823913 h 914400"/>
                <a:gd name="connsiteX3" fmla="*/ 938212 w 1064418"/>
                <a:gd name="connsiteY3" fmla="*/ 797719 h 914400"/>
                <a:gd name="connsiteX4" fmla="*/ 900112 w 1064418"/>
                <a:gd name="connsiteY4" fmla="*/ 776288 h 914400"/>
                <a:gd name="connsiteX5" fmla="*/ 857250 w 1064418"/>
                <a:gd name="connsiteY5" fmla="*/ 754857 h 914400"/>
                <a:gd name="connsiteX6" fmla="*/ 857250 w 1064418"/>
                <a:gd name="connsiteY6" fmla="*/ 707232 h 914400"/>
                <a:gd name="connsiteX7" fmla="*/ 804862 w 1064418"/>
                <a:gd name="connsiteY7" fmla="*/ 697707 h 914400"/>
                <a:gd name="connsiteX8" fmla="*/ 771525 w 1064418"/>
                <a:gd name="connsiteY8" fmla="*/ 673894 h 914400"/>
                <a:gd name="connsiteX9" fmla="*/ 740568 w 1064418"/>
                <a:gd name="connsiteY9" fmla="*/ 626269 h 914400"/>
                <a:gd name="connsiteX10" fmla="*/ 700087 w 1064418"/>
                <a:gd name="connsiteY10" fmla="*/ 626269 h 914400"/>
                <a:gd name="connsiteX11" fmla="*/ 695325 w 1064418"/>
                <a:gd name="connsiteY11" fmla="*/ 573882 h 914400"/>
                <a:gd name="connsiteX12" fmla="*/ 657225 w 1064418"/>
                <a:gd name="connsiteY12" fmla="*/ 561975 h 914400"/>
                <a:gd name="connsiteX13" fmla="*/ 628650 w 1064418"/>
                <a:gd name="connsiteY13" fmla="*/ 523875 h 914400"/>
                <a:gd name="connsiteX14" fmla="*/ 590550 w 1064418"/>
                <a:gd name="connsiteY14" fmla="*/ 523875 h 914400"/>
                <a:gd name="connsiteX15" fmla="*/ 547687 w 1064418"/>
                <a:gd name="connsiteY15" fmla="*/ 466725 h 914400"/>
                <a:gd name="connsiteX16" fmla="*/ 502443 w 1064418"/>
                <a:gd name="connsiteY16" fmla="*/ 433388 h 914400"/>
                <a:gd name="connsiteX17" fmla="*/ 476250 w 1064418"/>
                <a:gd name="connsiteY17" fmla="*/ 397669 h 914400"/>
                <a:gd name="connsiteX18" fmla="*/ 450056 w 1064418"/>
                <a:gd name="connsiteY18" fmla="*/ 397669 h 914400"/>
                <a:gd name="connsiteX19" fmla="*/ 416718 w 1064418"/>
                <a:gd name="connsiteY19" fmla="*/ 319088 h 914400"/>
                <a:gd name="connsiteX20" fmla="*/ 335756 w 1064418"/>
                <a:gd name="connsiteY20" fmla="*/ 319088 h 914400"/>
                <a:gd name="connsiteX21" fmla="*/ 307181 w 1064418"/>
                <a:gd name="connsiteY21" fmla="*/ 273844 h 914400"/>
                <a:gd name="connsiteX22" fmla="*/ 280987 w 1064418"/>
                <a:gd name="connsiteY22" fmla="*/ 240507 h 914400"/>
                <a:gd name="connsiteX23" fmla="*/ 266700 w 1064418"/>
                <a:gd name="connsiteY23" fmla="*/ 235744 h 914400"/>
                <a:gd name="connsiteX24" fmla="*/ 214312 w 1064418"/>
                <a:gd name="connsiteY24" fmla="*/ 192882 h 914400"/>
                <a:gd name="connsiteX25" fmla="*/ 180975 w 1064418"/>
                <a:gd name="connsiteY25" fmla="*/ 192882 h 914400"/>
                <a:gd name="connsiteX26" fmla="*/ 180975 w 1064418"/>
                <a:gd name="connsiteY26" fmla="*/ 159544 h 914400"/>
                <a:gd name="connsiteX27" fmla="*/ 140493 w 1064418"/>
                <a:gd name="connsiteY27" fmla="*/ 152400 h 914400"/>
                <a:gd name="connsiteX28" fmla="*/ 121443 w 1064418"/>
                <a:gd name="connsiteY28" fmla="*/ 133350 h 914400"/>
                <a:gd name="connsiteX29" fmla="*/ 92868 w 1064418"/>
                <a:gd name="connsiteY29" fmla="*/ 111919 h 914400"/>
                <a:gd name="connsiteX30" fmla="*/ 66675 w 1064418"/>
                <a:gd name="connsiteY30" fmla="*/ 69057 h 914400"/>
                <a:gd name="connsiteX31" fmla="*/ 45243 w 1064418"/>
                <a:gd name="connsiteY31" fmla="*/ 35719 h 914400"/>
                <a:gd name="connsiteX32" fmla="*/ 30956 w 1064418"/>
                <a:gd name="connsiteY32" fmla="*/ 4763 h 914400"/>
                <a:gd name="connsiteX33" fmla="*/ 0 w 1064418"/>
                <a:gd name="connsiteY33" fmla="*/ 0 h 914400"/>
                <a:gd name="connsiteX0" fmla="*/ 1128711 w 1128711"/>
                <a:gd name="connsiteY0" fmla="*/ 919163 h 919163"/>
                <a:gd name="connsiteX1" fmla="*/ 1007268 w 1128711"/>
                <a:gd name="connsiteY1" fmla="*/ 876300 h 919163"/>
                <a:gd name="connsiteX2" fmla="*/ 983456 w 1128711"/>
                <a:gd name="connsiteY2" fmla="*/ 823913 h 919163"/>
                <a:gd name="connsiteX3" fmla="*/ 938212 w 1128711"/>
                <a:gd name="connsiteY3" fmla="*/ 797719 h 919163"/>
                <a:gd name="connsiteX4" fmla="*/ 900112 w 1128711"/>
                <a:gd name="connsiteY4" fmla="*/ 776288 h 919163"/>
                <a:gd name="connsiteX5" fmla="*/ 857250 w 1128711"/>
                <a:gd name="connsiteY5" fmla="*/ 754857 h 919163"/>
                <a:gd name="connsiteX6" fmla="*/ 857250 w 1128711"/>
                <a:gd name="connsiteY6" fmla="*/ 707232 h 919163"/>
                <a:gd name="connsiteX7" fmla="*/ 804862 w 1128711"/>
                <a:gd name="connsiteY7" fmla="*/ 697707 h 919163"/>
                <a:gd name="connsiteX8" fmla="*/ 771525 w 1128711"/>
                <a:gd name="connsiteY8" fmla="*/ 673894 h 919163"/>
                <a:gd name="connsiteX9" fmla="*/ 740568 w 1128711"/>
                <a:gd name="connsiteY9" fmla="*/ 626269 h 919163"/>
                <a:gd name="connsiteX10" fmla="*/ 700087 w 1128711"/>
                <a:gd name="connsiteY10" fmla="*/ 626269 h 919163"/>
                <a:gd name="connsiteX11" fmla="*/ 695325 w 1128711"/>
                <a:gd name="connsiteY11" fmla="*/ 573882 h 919163"/>
                <a:gd name="connsiteX12" fmla="*/ 657225 w 1128711"/>
                <a:gd name="connsiteY12" fmla="*/ 561975 h 919163"/>
                <a:gd name="connsiteX13" fmla="*/ 628650 w 1128711"/>
                <a:gd name="connsiteY13" fmla="*/ 523875 h 919163"/>
                <a:gd name="connsiteX14" fmla="*/ 590550 w 1128711"/>
                <a:gd name="connsiteY14" fmla="*/ 523875 h 919163"/>
                <a:gd name="connsiteX15" fmla="*/ 547687 w 1128711"/>
                <a:gd name="connsiteY15" fmla="*/ 466725 h 919163"/>
                <a:gd name="connsiteX16" fmla="*/ 502443 w 1128711"/>
                <a:gd name="connsiteY16" fmla="*/ 433388 h 919163"/>
                <a:gd name="connsiteX17" fmla="*/ 476250 w 1128711"/>
                <a:gd name="connsiteY17" fmla="*/ 397669 h 919163"/>
                <a:gd name="connsiteX18" fmla="*/ 450056 w 1128711"/>
                <a:gd name="connsiteY18" fmla="*/ 397669 h 919163"/>
                <a:gd name="connsiteX19" fmla="*/ 416718 w 1128711"/>
                <a:gd name="connsiteY19" fmla="*/ 319088 h 919163"/>
                <a:gd name="connsiteX20" fmla="*/ 335756 w 1128711"/>
                <a:gd name="connsiteY20" fmla="*/ 319088 h 919163"/>
                <a:gd name="connsiteX21" fmla="*/ 307181 w 1128711"/>
                <a:gd name="connsiteY21" fmla="*/ 273844 h 919163"/>
                <a:gd name="connsiteX22" fmla="*/ 280987 w 1128711"/>
                <a:gd name="connsiteY22" fmla="*/ 240507 h 919163"/>
                <a:gd name="connsiteX23" fmla="*/ 266700 w 1128711"/>
                <a:gd name="connsiteY23" fmla="*/ 235744 h 919163"/>
                <a:gd name="connsiteX24" fmla="*/ 214312 w 1128711"/>
                <a:gd name="connsiteY24" fmla="*/ 192882 h 919163"/>
                <a:gd name="connsiteX25" fmla="*/ 180975 w 1128711"/>
                <a:gd name="connsiteY25" fmla="*/ 192882 h 919163"/>
                <a:gd name="connsiteX26" fmla="*/ 180975 w 1128711"/>
                <a:gd name="connsiteY26" fmla="*/ 159544 h 919163"/>
                <a:gd name="connsiteX27" fmla="*/ 140493 w 1128711"/>
                <a:gd name="connsiteY27" fmla="*/ 152400 h 919163"/>
                <a:gd name="connsiteX28" fmla="*/ 121443 w 1128711"/>
                <a:gd name="connsiteY28" fmla="*/ 133350 h 919163"/>
                <a:gd name="connsiteX29" fmla="*/ 92868 w 1128711"/>
                <a:gd name="connsiteY29" fmla="*/ 111919 h 919163"/>
                <a:gd name="connsiteX30" fmla="*/ 66675 w 1128711"/>
                <a:gd name="connsiteY30" fmla="*/ 69057 h 919163"/>
                <a:gd name="connsiteX31" fmla="*/ 45243 w 1128711"/>
                <a:gd name="connsiteY31" fmla="*/ 35719 h 919163"/>
                <a:gd name="connsiteX32" fmla="*/ 30956 w 1128711"/>
                <a:gd name="connsiteY32" fmla="*/ 4763 h 919163"/>
                <a:gd name="connsiteX33" fmla="*/ 0 w 1128711"/>
                <a:gd name="connsiteY33" fmla="*/ 0 h 919163"/>
                <a:gd name="connsiteX0" fmla="*/ 1128711 w 1128711"/>
                <a:gd name="connsiteY0" fmla="*/ 919163 h 919163"/>
                <a:gd name="connsiteX1" fmla="*/ 1064418 w 1128711"/>
                <a:gd name="connsiteY1" fmla="*/ 902494 h 919163"/>
                <a:gd name="connsiteX2" fmla="*/ 1007268 w 1128711"/>
                <a:gd name="connsiteY2" fmla="*/ 876300 h 919163"/>
                <a:gd name="connsiteX3" fmla="*/ 983456 w 1128711"/>
                <a:gd name="connsiteY3" fmla="*/ 823913 h 919163"/>
                <a:gd name="connsiteX4" fmla="*/ 938212 w 1128711"/>
                <a:gd name="connsiteY4" fmla="*/ 797719 h 919163"/>
                <a:gd name="connsiteX5" fmla="*/ 900112 w 1128711"/>
                <a:gd name="connsiteY5" fmla="*/ 776288 h 919163"/>
                <a:gd name="connsiteX6" fmla="*/ 857250 w 1128711"/>
                <a:gd name="connsiteY6" fmla="*/ 754857 h 919163"/>
                <a:gd name="connsiteX7" fmla="*/ 857250 w 1128711"/>
                <a:gd name="connsiteY7" fmla="*/ 707232 h 919163"/>
                <a:gd name="connsiteX8" fmla="*/ 804862 w 1128711"/>
                <a:gd name="connsiteY8" fmla="*/ 697707 h 919163"/>
                <a:gd name="connsiteX9" fmla="*/ 771525 w 1128711"/>
                <a:gd name="connsiteY9" fmla="*/ 673894 h 919163"/>
                <a:gd name="connsiteX10" fmla="*/ 740568 w 1128711"/>
                <a:gd name="connsiteY10" fmla="*/ 626269 h 919163"/>
                <a:gd name="connsiteX11" fmla="*/ 700087 w 1128711"/>
                <a:gd name="connsiteY11" fmla="*/ 626269 h 919163"/>
                <a:gd name="connsiteX12" fmla="*/ 695325 w 1128711"/>
                <a:gd name="connsiteY12" fmla="*/ 573882 h 919163"/>
                <a:gd name="connsiteX13" fmla="*/ 657225 w 1128711"/>
                <a:gd name="connsiteY13" fmla="*/ 561975 h 919163"/>
                <a:gd name="connsiteX14" fmla="*/ 628650 w 1128711"/>
                <a:gd name="connsiteY14" fmla="*/ 523875 h 919163"/>
                <a:gd name="connsiteX15" fmla="*/ 590550 w 1128711"/>
                <a:gd name="connsiteY15" fmla="*/ 523875 h 919163"/>
                <a:gd name="connsiteX16" fmla="*/ 547687 w 1128711"/>
                <a:gd name="connsiteY16" fmla="*/ 466725 h 919163"/>
                <a:gd name="connsiteX17" fmla="*/ 502443 w 1128711"/>
                <a:gd name="connsiteY17" fmla="*/ 433388 h 919163"/>
                <a:gd name="connsiteX18" fmla="*/ 476250 w 1128711"/>
                <a:gd name="connsiteY18" fmla="*/ 397669 h 919163"/>
                <a:gd name="connsiteX19" fmla="*/ 450056 w 1128711"/>
                <a:gd name="connsiteY19" fmla="*/ 397669 h 919163"/>
                <a:gd name="connsiteX20" fmla="*/ 416718 w 1128711"/>
                <a:gd name="connsiteY20" fmla="*/ 319088 h 919163"/>
                <a:gd name="connsiteX21" fmla="*/ 335756 w 1128711"/>
                <a:gd name="connsiteY21" fmla="*/ 319088 h 919163"/>
                <a:gd name="connsiteX22" fmla="*/ 307181 w 1128711"/>
                <a:gd name="connsiteY22" fmla="*/ 273844 h 919163"/>
                <a:gd name="connsiteX23" fmla="*/ 280987 w 1128711"/>
                <a:gd name="connsiteY23" fmla="*/ 240507 h 919163"/>
                <a:gd name="connsiteX24" fmla="*/ 266700 w 1128711"/>
                <a:gd name="connsiteY24" fmla="*/ 235744 h 919163"/>
                <a:gd name="connsiteX25" fmla="*/ 214312 w 1128711"/>
                <a:gd name="connsiteY25" fmla="*/ 192882 h 919163"/>
                <a:gd name="connsiteX26" fmla="*/ 180975 w 1128711"/>
                <a:gd name="connsiteY26" fmla="*/ 192882 h 919163"/>
                <a:gd name="connsiteX27" fmla="*/ 180975 w 1128711"/>
                <a:gd name="connsiteY27" fmla="*/ 159544 h 919163"/>
                <a:gd name="connsiteX28" fmla="*/ 140493 w 1128711"/>
                <a:gd name="connsiteY28" fmla="*/ 152400 h 919163"/>
                <a:gd name="connsiteX29" fmla="*/ 121443 w 1128711"/>
                <a:gd name="connsiteY29" fmla="*/ 133350 h 919163"/>
                <a:gd name="connsiteX30" fmla="*/ 92868 w 1128711"/>
                <a:gd name="connsiteY30" fmla="*/ 111919 h 919163"/>
                <a:gd name="connsiteX31" fmla="*/ 66675 w 1128711"/>
                <a:gd name="connsiteY31" fmla="*/ 69057 h 919163"/>
                <a:gd name="connsiteX32" fmla="*/ 45243 w 1128711"/>
                <a:gd name="connsiteY32" fmla="*/ 35719 h 919163"/>
                <a:gd name="connsiteX33" fmla="*/ 30956 w 1128711"/>
                <a:gd name="connsiteY33" fmla="*/ 4763 h 919163"/>
                <a:gd name="connsiteX34" fmla="*/ 0 w 1128711"/>
                <a:gd name="connsiteY34" fmla="*/ 0 h 9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711" h="919163">
                  <a:moveTo>
                    <a:pt x="1128711" y="919163"/>
                  </a:moveTo>
                  <a:lnTo>
                    <a:pt x="1064418" y="902494"/>
                  </a:lnTo>
                  <a:lnTo>
                    <a:pt x="1007268" y="876300"/>
                  </a:lnTo>
                  <a:lnTo>
                    <a:pt x="983456" y="823913"/>
                  </a:lnTo>
                  <a:lnTo>
                    <a:pt x="938212" y="797719"/>
                  </a:lnTo>
                  <a:lnTo>
                    <a:pt x="900112" y="776288"/>
                  </a:lnTo>
                  <a:lnTo>
                    <a:pt x="857250" y="754857"/>
                  </a:lnTo>
                  <a:lnTo>
                    <a:pt x="857250" y="707232"/>
                  </a:lnTo>
                  <a:lnTo>
                    <a:pt x="804862" y="697707"/>
                  </a:lnTo>
                  <a:lnTo>
                    <a:pt x="771525" y="673894"/>
                  </a:lnTo>
                  <a:lnTo>
                    <a:pt x="740568" y="626269"/>
                  </a:lnTo>
                  <a:lnTo>
                    <a:pt x="700087" y="626269"/>
                  </a:lnTo>
                  <a:lnTo>
                    <a:pt x="695325" y="573882"/>
                  </a:lnTo>
                  <a:lnTo>
                    <a:pt x="657225" y="561975"/>
                  </a:lnTo>
                  <a:lnTo>
                    <a:pt x="628650" y="523875"/>
                  </a:lnTo>
                  <a:lnTo>
                    <a:pt x="590550" y="523875"/>
                  </a:lnTo>
                  <a:lnTo>
                    <a:pt x="547687" y="466725"/>
                  </a:lnTo>
                  <a:lnTo>
                    <a:pt x="502443" y="433388"/>
                  </a:lnTo>
                  <a:lnTo>
                    <a:pt x="476250" y="397669"/>
                  </a:lnTo>
                  <a:lnTo>
                    <a:pt x="450056" y="397669"/>
                  </a:lnTo>
                  <a:lnTo>
                    <a:pt x="416718" y="319088"/>
                  </a:lnTo>
                  <a:lnTo>
                    <a:pt x="335756" y="319088"/>
                  </a:lnTo>
                  <a:lnTo>
                    <a:pt x="307181" y="273844"/>
                  </a:lnTo>
                  <a:lnTo>
                    <a:pt x="280987" y="240507"/>
                  </a:lnTo>
                  <a:lnTo>
                    <a:pt x="266700" y="235744"/>
                  </a:lnTo>
                  <a:lnTo>
                    <a:pt x="214312" y="192882"/>
                  </a:lnTo>
                  <a:lnTo>
                    <a:pt x="180975" y="192882"/>
                  </a:lnTo>
                  <a:lnTo>
                    <a:pt x="180975" y="159544"/>
                  </a:lnTo>
                  <a:lnTo>
                    <a:pt x="140493" y="152400"/>
                  </a:lnTo>
                  <a:lnTo>
                    <a:pt x="121443" y="133350"/>
                  </a:lnTo>
                  <a:lnTo>
                    <a:pt x="92868" y="111919"/>
                  </a:lnTo>
                  <a:lnTo>
                    <a:pt x="66675" y="69057"/>
                  </a:lnTo>
                  <a:lnTo>
                    <a:pt x="45243" y="35719"/>
                  </a:lnTo>
                  <a:lnTo>
                    <a:pt x="30956" y="476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1" name="TextBox 580"/>
            <p:cNvSpPr txBox="1"/>
            <p:nvPr/>
          </p:nvSpPr>
          <p:spPr>
            <a:xfrm>
              <a:off x="7956249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7679509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3" name="TextBox 582"/>
            <p:cNvSpPr txBox="1"/>
            <p:nvPr/>
          </p:nvSpPr>
          <p:spPr>
            <a:xfrm>
              <a:off x="7517322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7429566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5" name="TextBox 584"/>
            <p:cNvSpPr txBox="1"/>
            <p:nvPr/>
          </p:nvSpPr>
          <p:spPr>
            <a:xfrm>
              <a:off x="7443873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7124302" y="412510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7" name="TextBox 586"/>
            <p:cNvSpPr txBox="1"/>
            <p:nvPr/>
          </p:nvSpPr>
          <p:spPr>
            <a:xfrm>
              <a:off x="7121921" y="4048972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6960269" y="397871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89" name="TextBox 588"/>
            <p:cNvSpPr txBox="1"/>
            <p:nvPr/>
          </p:nvSpPr>
          <p:spPr>
            <a:xfrm>
              <a:off x="6943835" y="397871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6878836" y="397871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1" name="TextBox 590"/>
            <p:cNvSpPr txBox="1"/>
            <p:nvPr/>
          </p:nvSpPr>
          <p:spPr>
            <a:xfrm>
              <a:off x="6830081" y="392485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6788193" y="387907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3" name="TextBox 592"/>
            <p:cNvSpPr txBox="1"/>
            <p:nvPr/>
          </p:nvSpPr>
          <p:spPr>
            <a:xfrm>
              <a:off x="6686265" y="374206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6630242" y="365678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5" name="TextBox 594"/>
            <p:cNvSpPr txBox="1"/>
            <p:nvPr/>
          </p:nvSpPr>
          <p:spPr>
            <a:xfrm>
              <a:off x="6569857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6556278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7" name="TextBox 596"/>
            <p:cNvSpPr txBox="1"/>
            <p:nvPr/>
          </p:nvSpPr>
          <p:spPr>
            <a:xfrm>
              <a:off x="6503810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6475490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6446477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6427573" y="358814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1" name="TextBox 600"/>
            <p:cNvSpPr txBox="1"/>
            <p:nvPr/>
          </p:nvSpPr>
          <p:spPr>
            <a:xfrm>
              <a:off x="6395195" y="355430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6373177" y="355430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6320073" y="347390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4" name="TextBox 603"/>
            <p:cNvSpPr txBox="1"/>
            <p:nvPr/>
          </p:nvSpPr>
          <p:spPr>
            <a:xfrm>
              <a:off x="6307767" y="344745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5" name="TextBox 604"/>
            <p:cNvSpPr txBox="1"/>
            <p:nvPr/>
          </p:nvSpPr>
          <p:spPr>
            <a:xfrm>
              <a:off x="6284467" y="344745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6241180" y="336709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7" name="TextBox 606"/>
            <p:cNvSpPr txBox="1"/>
            <p:nvPr/>
          </p:nvSpPr>
          <p:spPr>
            <a:xfrm>
              <a:off x="6232729" y="336709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6225554" y="336709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6201719" y="336709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6150712" y="3322488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6114502" y="330243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090876" y="329757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6002415" y="323988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5984192" y="323587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5" name="TextBox 614"/>
            <p:cNvSpPr txBox="1"/>
            <p:nvPr/>
          </p:nvSpPr>
          <p:spPr>
            <a:xfrm>
              <a:off x="5974246" y="323587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6" name="TextBox 615"/>
            <p:cNvSpPr txBox="1"/>
            <p:nvPr/>
          </p:nvSpPr>
          <p:spPr>
            <a:xfrm>
              <a:off x="5955197" y="321265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5946014" y="3201051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5926796" y="316563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5893478" y="3142189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5854291" y="3122174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5809038" y="3109895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5795847" y="310062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3" name="TextBox 622"/>
            <p:cNvSpPr txBox="1"/>
            <p:nvPr/>
          </p:nvSpPr>
          <p:spPr>
            <a:xfrm>
              <a:off x="5773988" y="305380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5573630" y="2865927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5346822" y="266083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5095917" y="2506016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36789" y="2462050"/>
              <a:ext cx="249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92D050"/>
                  </a:solidFill>
                </a:rPr>
                <a:t>+</a:t>
              </a:r>
              <a:endParaRPr lang="en-US" sz="800" dirty="0">
                <a:solidFill>
                  <a:srgbClr val="92D05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443063" y="3594980"/>
              <a:ext cx="0" cy="1174731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037719" y="3594981"/>
              <a:ext cx="1391628" cy="8237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259664" y="3594981"/>
              <a:ext cx="0" cy="1158255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Text Placeholder 3"/>
          <p:cNvSpPr txBox="1">
            <a:spLocks/>
          </p:cNvSpPr>
          <p:nvPr/>
        </p:nvSpPr>
        <p:spPr bwMode="auto">
          <a:xfrm>
            <a:off x="4917989" y="6543102"/>
            <a:ext cx="406262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Font typeface="Arial" pitchFamily="127" charset="0"/>
              <a:buNone/>
              <a:defRPr/>
            </a:pPr>
            <a:r>
              <a:rPr lang="en-US" sz="1000" b="1" dirty="0" smtClean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Adapted from </a:t>
            </a:r>
            <a:r>
              <a:rPr lang="en-US" sz="1000" b="1" dirty="0" err="1" smtClean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Venook</a:t>
            </a:r>
            <a:r>
              <a:rPr lang="en-US" sz="1000" b="1" dirty="0" smtClean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 AP, et al. ASCO 2014 (Abstract No. 126013)</a:t>
            </a:r>
            <a:endParaRPr lang="en-US" sz="1000" b="1" dirty="0">
              <a:solidFill>
                <a:prstClr val="white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95" name="Footer Placeholder 2"/>
          <p:cNvSpPr txBox="1">
            <a:spLocks/>
          </p:cNvSpPr>
          <p:nvPr/>
        </p:nvSpPr>
        <p:spPr bwMode="auto">
          <a:xfrm>
            <a:off x="185417" y="6389575"/>
            <a:ext cx="4609006" cy="5017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err="1"/>
              <a:t>Cetuximab</a:t>
            </a:r>
            <a:r>
              <a:rPr lang="en-GB" sz="900" dirty="0"/>
              <a:t> is not indicated for the treatment of patients with </a:t>
            </a:r>
            <a:r>
              <a:rPr lang="en-GB" sz="900" dirty="0" err="1"/>
              <a:t>mCRC</a:t>
            </a:r>
            <a:r>
              <a:rPr lang="en-GB" sz="900" dirty="0"/>
              <a:t> whose </a:t>
            </a:r>
            <a:r>
              <a:rPr lang="en-GB" sz="900" dirty="0" err="1"/>
              <a:t>tumors</a:t>
            </a:r>
            <a:r>
              <a:rPr lang="en-GB" sz="900" dirty="0"/>
              <a:t> have RAS mutations or for whom RAS </a:t>
            </a:r>
            <a:r>
              <a:rPr lang="en-GB" sz="900" dirty="0" err="1"/>
              <a:t>tumor</a:t>
            </a:r>
            <a:r>
              <a:rPr lang="en-GB" sz="900" dirty="0"/>
              <a:t> status is unknown.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55415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evidence emphasizes the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need for RAS wt data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695268"/>
              </p:ext>
            </p:extLst>
          </p:nvPr>
        </p:nvGraphicFramePr>
        <p:xfrm>
          <a:off x="270793" y="2104697"/>
          <a:ext cx="8699500" cy="257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  <a:gridCol w="1533159"/>
                <a:gridCol w="1946641"/>
              </a:tblGrid>
              <a:tr h="431471">
                <a:tc rowSpan="2"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rgbClr val="FFFF00"/>
                          </a:solidFill>
                        </a:rPr>
                        <a:t>OS HRs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218">
                <a:tc v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PRIME</a:t>
                      </a:r>
                      <a:endParaRPr lang="en-US" sz="2400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CRYSTAL</a:t>
                      </a:r>
                      <a:endParaRPr lang="en-US" sz="2000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FIRE-3</a:t>
                      </a:r>
                      <a:endParaRPr lang="en-US" sz="2000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CALGB</a:t>
                      </a:r>
                      <a:r>
                        <a:rPr lang="en-US" sz="2000" b="1" baseline="0" noProof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80405</a:t>
                      </a:r>
                      <a:endParaRPr lang="en-US" sz="2000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</a:rPr>
                        <a:t>KRAS </a:t>
                      </a:r>
                      <a:br>
                        <a:rPr lang="en-US" sz="2000" b="1" noProof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</a:rPr>
                        <a:t>exon 2 wt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0.83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0.80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0.77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0.93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</a:rPr>
                        <a:t>RAS wt</a:t>
                      </a:r>
                      <a:endParaRPr lang="en-US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0.69</a:t>
                      </a:r>
                      <a:endParaRPr lang="en-US" sz="240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0.70</a:t>
                      </a:r>
                      <a:endParaRPr lang="en-US" sz="240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Placeholder 4"/>
          <p:cNvSpPr txBox="1">
            <a:spLocks/>
          </p:cNvSpPr>
          <p:nvPr/>
        </p:nvSpPr>
        <p:spPr>
          <a:xfrm>
            <a:off x="4716463" y="5983191"/>
            <a:ext cx="4253831" cy="7928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white"/>
                </a:solidFill>
              </a:rPr>
              <a:t>Douillard J-Y, et al. N Engl J Med 2013;369:1023–1034;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</a:rPr>
              <a:t>Ciardiello </a:t>
            </a:r>
            <a:r>
              <a:rPr lang="en-US" sz="1000" b="1" dirty="0">
                <a:solidFill>
                  <a:prstClr val="white"/>
                </a:solidFill>
              </a:rPr>
              <a:t>F, et al. ASCO 2014 (Abstract No. 3506</a:t>
            </a:r>
            <a:r>
              <a:rPr lang="en-US" sz="1000" b="1" dirty="0" smtClean="0">
                <a:solidFill>
                  <a:prstClr val="white"/>
                </a:solidFill>
              </a:rPr>
              <a:t>);</a:t>
            </a:r>
          </a:p>
          <a:p>
            <a:pPr algn="r"/>
            <a:r>
              <a:rPr lang="en-GB" sz="1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Stintzing</a:t>
            </a:r>
            <a: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S, et al. ECC 2013 (Abstract No. LBA17), </a:t>
            </a:r>
            <a:b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updated information presented at meeting (available at </a:t>
            </a:r>
            <a:b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http://eccamsterdam2013.ecco-org.eu/Amsterdam2013/Webcasts</a:t>
            </a:r>
            <a:b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%20Photos/</a:t>
            </a:r>
            <a:r>
              <a:rPr lang="en-GB" sz="1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WebcastDetail.aspx?webcasturl</a:t>
            </a:r>
            <a:r>
              <a:rPr lang="en-GB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=http://www.ecco-org.eu/webcasts/ecco17/SP0984/SP0984.flv, accessed June </a:t>
            </a:r>
            <a:r>
              <a:rPr lang="en-GB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25, 2014)</a:t>
            </a:r>
            <a:r>
              <a:rPr lang="en-US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; </a:t>
            </a:r>
            <a:r>
              <a:rPr lang="en-US" sz="1000" b="1" dirty="0" err="1" smtClean="0">
                <a:solidFill>
                  <a:prstClr val="white"/>
                </a:solidFill>
              </a:rPr>
              <a:t>Venook</a:t>
            </a:r>
            <a:r>
              <a:rPr lang="en-US" sz="1000" b="1" dirty="0" smtClean="0">
                <a:solidFill>
                  <a:prstClr val="white"/>
                </a:solidFill>
              </a:rPr>
              <a:t> AP, et al. ASCO 2014 (Abstract No. 126013)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66355" y="3569983"/>
            <a:ext cx="1417886" cy="1080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 smtClean="0">
                <a:solidFill>
                  <a:srgbClr val="145A96"/>
                </a:solidFill>
              </a:rPr>
              <a:t>0.69</a:t>
            </a:r>
            <a:endParaRPr lang="en-US" sz="2000" dirty="0">
              <a:solidFill>
                <a:srgbClr val="145A96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551767" y="3569983"/>
            <a:ext cx="1417886" cy="1080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 smtClean="0">
                <a:solidFill>
                  <a:srgbClr val="145A96"/>
                </a:solidFill>
              </a:rPr>
              <a:t>0.70</a:t>
            </a:r>
            <a:endParaRPr lang="en-US" sz="2000" dirty="0">
              <a:solidFill>
                <a:srgbClr val="145A96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2180944" y="3569983"/>
            <a:ext cx="1417886" cy="1080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 smtClean="0">
                <a:solidFill>
                  <a:srgbClr val="145A96"/>
                </a:solidFill>
              </a:rPr>
              <a:t>0.80</a:t>
            </a:r>
            <a:endParaRPr lang="en-US" sz="2000" dirty="0">
              <a:solidFill>
                <a:srgbClr val="145A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9" y="5518957"/>
            <a:ext cx="47043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Overall survival (OS) data from the FIRE-3 study are based on an event rate of 59%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FIRE-3 study did not meet its primary endpoint of significantly improving overall response rate (ORR) </a:t>
            </a:r>
            <a:r>
              <a:rPr lang="en-GB" sz="900" dirty="0" smtClean="0">
                <a:solidFill>
                  <a:prstClr val="white"/>
                </a:solidFill>
              </a:rPr>
              <a:t> in </a:t>
            </a:r>
            <a:r>
              <a:rPr lang="en-GB" sz="900" dirty="0">
                <a:solidFill>
                  <a:prstClr val="white"/>
                </a:solidFill>
              </a:rPr>
              <a:t>patients with KRAS (exon 2) wt mCRC based on investigators’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FIRE-3 study design, cross-over treatment in 2nd line and other study attributes are needed to </a:t>
            </a:r>
            <a:r>
              <a:rPr lang="en-GB" sz="900" dirty="0" smtClean="0">
                <a:solidFill>
                  <a:prstClr val="white"/>
                </a:solidFill>
              </a:rPr>
              <a:t>better </a:t>
            </a:r>
            <a:r>
              <a:rPr lang="en-GB" sz="900" dirty="0">
                <a:solidFill>
                  <a:prstClr val="white"/>
                </a:solidFill>
              </a:rPr>
              <a:t>understand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FIRE-3 study was financially supported by Merck Serono GmbH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prstClr val="white"/>
                </a:solidFill>
              </a:rPr>
              <a:t>Cetuximab</a:t>
            </a:r>
            <a:r>
              <a:rPr lang="en-GB" sz="900" dirty="0">
                <a:solidFill>
                  <a:prstClr val="white"/>
                </a:solidFill>
              </a:rPr>
              <a:t> is not indicated for the treatment of patients with </a:t>
            </a:r>
            <a:r>
              <a:rPr lang="en-GB" sz="900" dirty="0" err="1">
                <a:solidFill>
                  <a:prstClr val="white"/>
                </a:solidFill>
              </a:rPr>
              <a:t>mCRC</a:t>
            </a:r>
            <a:r>
              <a:rPr lang="en-GB" sz="900" dirty="0">
                <a:solidFill>
                  <a:prstClr val="white"/>
                </a:solidFill>
              </a:rPr>
              <a:t> whose </a:t>
            </a:r>
            <a:r>
              <a:rPr lang="en-GB" sz="900" dirty="0" err="1">
                <a:solidFill>
                  <a:prstClr val="white"/>
                </a:solidFill>
              </a:rPr>
              <a:t>tumors</a:t>
            </a:r>
            <a:r>
              <a:rPr lang="en-GB" sz="900" dirty="0">
                <a:solidFill>
                  <a:prstClr val="white"/>
                </a:solidFill>
              </a:rPr>
              <a:t> have RAS mutations or for whom RAS </a:t>
            </a:r>
            <a:r>
              <a:rPr lang="en-GB" sz="900" dirty="0" err="1">
                <a:solidFill>
                  <a:prstClr val="white"/>
                </a:solidFill>
              </a:rPr>
              <a:t>tumor</a:t>
            </a:r>
            <a:r>
              <a:rPr lang="en-GB" sz="900" dirty="0">
                <a:solidFill>
                  <a:prstClr val="white"/>
                </a:solidFill>
              </a:rPr>
              <a:t> status is unknown.</a:t>
            </a:r>
          </a:p>
        </p:txBody>
      </p:sp>
    </p:spTree>
    <p:extLst>
      <p:ext uri="{BB962C8B-B14F-4D97-AF65-F5344CB8AC3E}">
        <p14:creationId xmlns:p14="http://schemas.microsoft.com/office/powerpoint/2010/main" xmlns="" val="273901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Conclusion: Significant progress has been made in mCRC survival rates – but can we do better?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9598" y="1826551"/>
            <a:ext cx="2196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CALGB </a:t>
            </a:r>
            <a:r>
              <a:rPr lang="en-US" b="1" dirty="0" smtClean="0">
                <a:solidFill>
                  <a:prstClr val="white"/>
                </a:solidFill>
              </a:rPr>
              <a:t>80405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598" y="3174558"/>
            <a:ext cx="2196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RAS testing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597" y="4522565"/>
            <a:ext cx="2196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Combination </a:t>
            </a:r>
            <a:r>
              <a:rPr lang="en-US" b="1" dirty="0" smtClean="0">
                <a:solidFill>
                  <a:prstClr val="white"/>
                </a:solidFill>
              </a:rPr>
              <a:t>therapies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30082" y="1826551"/>
            <a:ext cx="5831529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No significant OS difference between cetuximab </a:t>
            </a:r>
            <a:r>
              <a:rPr lang="en-US" dirty="0" smtClean="0">
                <a:solidFill>
                  <a:prstClr val="white"/>
                </a:solidFill>
              </a:rPr>
              <a:t>+ chemotherapy </a:t>
            </a:r>
            <a:r>
              <a:rPr lang="en-US" dirty="0">
                <a:solidFill>
                  <a:prstClr val="white"/>
                </a:solidFill>
              </a:rPr>
              <a:t>and bevacizumab + </a:t>
            </a:r>
            <a:r>
              <a:rPr lang="en-US" dirty="0" smtClean="0">
                <a:solidFill>
                  <a:prstClr val="white"/>
                </a:solidFill>
              </a:rPr>
              <a:t>chemotherapy in KRAS exon 2 wt mCRC</a:t>
            </a:r>
            <a:r>
              <a:rPr lang="en-US" baseline="30000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, but </a:t>
            </a:r>
            <a:r>
              <a:rPr lang="en-US" dirty="0">
                <a:solidFill>
                  <a:prstClr val="white"/>
                </a:solidFill>
              </a:rPr>
              <a:t>RAS wt data are </a:t>
            </a:r>
            <a:r>
              <a:rPr lang="en-US" dirty="0" smtClean="0">
                <a:solidFill>
                  <a:prstClr val="white"/>
                </a:solidFill>
              </a:rPr>
              <a:t>needed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0082" y="3174558"/>
            <a:ext cx="5831529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RAS testing at diagnosis is essential for optimal choice of therapy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30082" y="4522565"/>
            <a:ext cx="5831529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Targeting multiple pathways has potential in the treatment of mCRC; clinical trials are underway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7764" y="65291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1. </a:t>
            </a:r>
            <a:r>
              <a:rPr lang="en-US" sz="1000" b="1" dirty="0" err="1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Venook</a:t>
            </a:r>
            <a:r>
              <a:rPr lang="en-US" sz="1000" b="1" dirty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  <a:t> AP, et al. ASCO 2014 (Abstract No. 126013). </a:t>
            </a:r>
            <a:br>
              <a:rPr lang="en-US" sz="1000" b="1" dirty="0">
                <a:solidFill>
                  <a:prstClr val="white"/>
                </a:solidFill>
                <a:ea typeface="ＭＳ Ｐゴシック" pitchFamily="127" charset="-128"/>
                <a:cs typeface="ＭＳ Ｐゴシック" pitchFamily="127" charset="-128"/>
              </a:rPr>
            </a:br>
            <a:endParaRPr lang="en-GB" dirty="0">
              <a:solidFill>
                <a:srgbClr val="145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53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/>
                </a:solidFill>
              </a:rPr>
              <a:t>C</a:t>
            </a:r>
            <a:r>
              <a:rPr lang="en-US" sz="3200" dirty="0" smtClean="0"/>
              <a:t>hoose the right treatment strategy: </a:t>
            </a:r>
            <a:br>
              <a:rPr lang="en-US" sz="3200" dirty="0" smtClean="0"/>
            </a:br>
            <a:r>
              <a:rPr lang="en-US" sz="3200" dirty="0" smtClean="0"/>
              <a:t>1st line treatment decision is key</a:t>
            </a:r>
            <a:endParaRPr lang="en-US" sz="3200" dirty="0" smtClean="0"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6904" y="1700808"/>
            <a:ext cx="6867832" cy="4707816"/>
            <a:chOff x="1146904" y="1700808"/>
            <a:chExt cx="6867832" cy="4707816"/>
          </a:xfrm>
        </p:grpSpPr>
        <p:grpSp>
          <p:nvGrpSpPr>
            <p:cNvPr id="2" name="Group 1"/>
            <p:cNvGrpSpPr/>
            <p:nvPr/>
          </p:nvGrpSpPr>
          <p:grpSpPr>
            <a:xfrm>
              <a:off x="1146904" y="1700808"/>
              <a:ext cx="1625764" cy="1526550"/>
              <a:chOff x="1243013" y="1558925"/>
              <a:chExt cx="1654175" cy="1443038"/>
            </a:xfrm>
            <a:solidFill>
              <a:schemeClr val="bg1"/>
            </a:solidFill>
          </p:grpSpPr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1243013" y="1847850"/>
                <a:ext cx="1150938" cy="1154113"/>
              </a:xfrm>
              <a:custGeom>
                <a:avLst/>
                <a:gdLst>
                  <a:gd name="T0" fmla="*/ 725 w 725"/>
                  <a:gd name="T1" fmla="*/ 420 h 727"/>
                  <a:gd name="T2" fmla="*/ 725 w 725"/>
                  <a:gd name="T3" fmla="*/ 727 h 727"/>
                  <a:gd name="T4" fmla="*/ 0 w 725"/>
                  <a:gd name="T5" fmla="*/ 309 h 727"/>
                  <a:gd name="T6" fmla="*/ 0 w 725"/>
                  <a:gd name="T7" fmla="*/ 0 h 727"/>
                  <a:gd name="T8" fmla="*/ 725 w 725"/>
                  <a:gd name="T9" fmla="*/ 42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7">
                    <a:moveTo>
                      <a:pt x="725" y="420"/>
                    </a:moveTo>
                    <a:lnTo>
                      <a:pt x="725" y="727"/>
                    </a:lnTo>
                    <a:lnTo>
                      <a:pt x="0" y="309"/>
                    </a:lnTo>
                    <a:lnTo>
                      <a:pt x="0" y="0"/>
                    </a:lnTo>
                    <a:lnTo>
                      <a:pt x="725" y="4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7000"/>
                  </a:scheme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243013" y="1558925"/>
                <a:ext cx="1654175" cy="955675"/>
              </a:xfrm>
              <a:custGeom>
                <a:avLst/>
                <a:gdLst>
                  <a:gd name="T0" fmla="*/ 134 w 441"/>
                  <a:gd name="T1" fmla="*/ 0 h 255"/>
                  <a:gd name="T2" fmla="*/ 441 w 441"/>
                  <a:gd name="T3" fmla="*/ 177 h 255"/>
                  <a:gd name="T4" fmla="*/ 363 w 441"/>
                  <a:gd name="T5" fmla="*/ 210 h 255"/>
                  <a:gd name="T6" fmla="*/ 307 w 441"/>
                  <a:gd name="T7" fmla="*/ 255 h 255"/>
                  <a:gd name="T8" fmla="*/ 0 w 441"/>
                  <a:gd name="T9" fmla="*/ 77 h 255"/>
                  <a:gd name="T10" fmla="*/ 134 w 441"/>
                  <a:gd name="T1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255">
                    <a:moveTo>
                      <a:pt x="134" y="0"/>
                    </a:moveTo>
                    <a:cubicBezTo>
                      <a:pt x="441" y="177"/>
                      <a:pt x="441" y="177"/>
                      <a:pt x="441" y="177"/>
                    </a:cubicBezTo>
                    <a:cubicBezTo>
                      <a:pt x="413" y="186"/>
                      <a:pt x="386" y="197"/>
                      <a:pt x="363" y="210"/>
                    </a:cubicBezTo>
                    <a:cubicBezTo>
                      <a:pt x="340" y="224"/>
                      <a:pt x="321" y="239"/>
                      <a:pt x="307" y="255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134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939" name="Group 37"/>
            <p:cNvGrpSpPr>
              <a:grpSpLocks/>
            </p:cNvGrpSpPr>
            <p:nvPr/>
          </p:nvGrpSpPr>
          <p:grpSpPr bwMode="auto">
            <a:xfrm>
              <a:off x="1625600" y="1901825"/>
              <a:ext cx="2152650" cy="1809750"/>
              <a:chOff x="1743709" y="1787768"/>
              <a:chExt cx="3032840" cy="2366088"/>
            </a:xfrm>
          </p:grpSpPr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860013" y="2661561"/>
                <a:ext cx="2800233" cy="1492295"/>
              </a:xfrm>
              <a:custGeom>
                <a:avLst/>
                <a:gdLst>
                  <a:gd name="T0" fmla="*/ 603 w 603"/>
                  <a:gd name="T1" fmla="*/ 2 h 321"/>
                  <a:gd name="T2" fmla="*/ 603 w 603"/>
                  <a:gd name="T3" fmla="*/ 132 h 321"/>
                  <a:gd name="T4" fmla="*/ 572 w 603"/>
                  <a:gd name="T5" fmla="*/ 209 h 321"/>
                  <a:gd name="T6" fmla="*/ 515 w 603"/>
                  <a:gd name="T7" fmla="*/ 255 h 321"/>
                  <a:gd name="T8" fmla="*/ 439 w 603"/>
                  <a:gd name="T9" fmla="*/ 287 h 321"/>
                  <a:gd name="T10" fmla="*/ 89 w 603"/>
                  <a:gd name="T11" fmla="*/ 255 h 321"/>
                  <a:gd name="T12" fmla="*/ 0 w 603"/>
                  <a:gd name="T13" fmla="*/ 130 h 321"/>
                  <a:gd name="T14" fmla="*/ 0 w 603"/>
                  <a:gd name="T15" fmla="*/ 0 h 321"/>
                  <a:gd name="T16" fmla="*/ 89 w 603"/>
                  <a:gd name="T17" fmla="*/ 124 h 321"/>
                  <a:gd name="T18" fmla="*/ 439 w 603"/>
                  <a:gd name="T19" fmla="*/ 157 h 321"/>
                  <a:gd name="T20" fmla="*/ 516 w 603"/>
                  <a:gd name="T21" fmla="*/ 124 h 321"/>
                  <a:gd name="T22" fmla="*/ 572 w 603"/>
                  <a:gd name="T23" fmla="*/ 79 h 321"/>
                  <a:gd name="T24" fmla="*/ 603 w 603"/>
                  <a:gd name="T25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321">
                    <a:moveTo>
                      <a:pt x="603" y="2"/>
                    </a:moveTo>
                    <a:cubicBezTo>
                      <a:pt x="603" y="132"/>
                      <a:pt x="603" y="132"/>
                      <a:pt x="603" y="132"/>
                    </a:cubicBezTo>
                    <a:cubicBezTo>
                      <a:pt x="603" y="159"/>
                      <a:pt x="593" y="185"/>
                      <a:pt x="572" y="209"/>
                    </a:cubicBezTo>
                    <a:cubicBezTo>
                      <a:pt x="558" y="226"/>
                      <a:pt x="539" y="241"/>
                      <a:pt x="515" y="255"/>
                    </a:cubicBezTo>
                    <a:cubicBezTo>
                      <a:pt x="492" y="268"/>
                      <a:pt x="467" y="279"/>
                      <a:pt x="439" y="287"/>
                    </a:cubicBezTo>
                    <a:cubicBezTo>
                      <a:pt x="326" y="321"/>
                      <a:pt x="184" y="310"/>
                      <a:pt x="89" y="255"/>
                    </a:cubicBezTo>
                    <a:cubicBezTo>
                      <a:pt x="29" y="221"/>
                      <a:pt x="0" y="175"/>
                      <a:pt x="0" y="1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30" y="90"/>
                      <a:pt x="89" y="124"/>
                    </a:cubicBezTo>
                    <a:cubicBezTo>
                      <a:pt x="184" y="179"/>
                      <a:pt x="326" y="190"/>
                      <a:pt x="439" y="157"/>
                    </a:cubicBezTo>
                    <a:cubicBezTo>
                      <a:pt x="467" y="149"/>
                      <a:pt x="493" y="138"/>
                      <a:pt x="516" y="124"/>
                    </a:cubicBezTo>
                    <a:cubicBezTo>
                      <a:pt x="539" y="111"/>
                      <a:pt x="558" y="95"/>
                      <a:pt x="572" y="79"/>
                    </a:cubicBezTo>
                    <a:cubicBezTo>
                      <a:pt x="593" y="55"/>
                      <a:pt x="603" y="28"/>
                      <a:pt x="603" y="2"/>
                    </a:cubicBezTo>
                  </a:path>
                </a:pathLst>
              </a:custGeom>
              <a:gradFill flip="none" rotWithShape="1">
                <a:gsLst>
                  <a:gs pos="0">
                    <a:srgbClr val="037AB5"/>
                  </a:gs>
                  <a:gs pos="100000">
                    <a:srgbClr val="08A7EE">
                      <a:lumMod val="100000"/>
                    </a:srgbClr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0195F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27000"/>
                  </a:srgbClr>
                </a:outerShdw>
              </a:effectLst>
              <a:ex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9951" name="Freeform 22"/>
              <p:cNvSpPr>
                <a:spLocks/>
              </p:cNvSpPr>
              <p:nvPr/>
            </p:nvSpPr>
            <p:spPr bwMode="auto">
              <a:xfrm>
                <a:off x="1743709" y="1787768"/>
                <a:ext cx="3032840" cy="1756373"/>
              </a:xfrm>
              <a:custGeom>
                <a:avLst/>
                <a:gdLst>
                  <a:gd name="T0" fmla="*/ 2503370 w 653"/>
                  <a:gd name="T1" fmla="*/ 302022 h 378"/>
                  <a:gd name="T2" fmla="*/ 2772750 w 653"/>
                  <a:gd name="T3" fmla="*/ 1240613 h 378"/>
                  <a:gd name="T4" fmla="*/ 2512659 w 653"/>
                  <a:gd name="T5" fmla="*/ 1449705 h 378"/>
                  <a:gd name="T6" fmla="*/ 2155035 w 653"/>
                  <a:gd name="T7" fmla="*/ 1603039 h 378"/>
                  <a:gd name="T8" fmla="*/ 529470 w 653"/>
                  <a:gd name="T9" fmla="*/ 1449705 h 378"/>
                  <a:gd name="T10" fmla="*/ 264735 w 653"/>
                  <a:gd name="T11" fmla="*/ 511114 h 378"/>
                  <a:gd name="T12" fmla="*/ 524825 w 653"/>
                  <a:gd name="T13" fmla="*/ 302022 h 378"/>
                  <a:gd name="T14" fmla="*/ 887094 w 653"/>
                  <a:gd name="T15" fmla="*/ 148688 h 378"/>
                  <a:gd name="T16" fmla="*/ 2503370 w 653"/>
                  <a:gd name="T17" fmla="*/ 302022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378"/>
                  <a:gd name="T29" fmla="*/ 653 w 653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378">
                    <a:moveTo>
                      <a:pt x="539" y="65"/>
                    </a:moveTo>
                    <a:cubicBezTo>
                      <a:pt x="634" y="120"/>
                      <a:pt x="653" y="202"/>
                      <a:pt x="597" y="267"/>
                    </a:cubicBezTo>
                    <a:cubicBezTo>
                      <a:pt x="583" y="283"/>
                      <a:pt x="564" y="299"/>
                      <a:pt x="541" y="312"/>
                    </a:cubicBezTo>
                    <a:cubicBezTo>
                      <a:pt x="518" y="326"/>
                      <a:pt x="492" y="337"/>
                      <a:pt x="464" y="345"/>
                    </a:cubicBezTo>
                    <a:cubicBezTo>
                      <a:pt x="351" y="378"/>
                      <a:pt x="209" y="367"/>
                      <a:pt x="114" y="312"/>
                    </a:cubicBezTo>
                    <a:cubicBezTo>
                      <a:pt x="19" y="258"/>
                      <a:pt x="0" y="175"/>
                      <a:pt x="57" y="110"/>
                    </a:cubicBezTo>
                    <a:cubicBezTo>
                      <a:pt x="71" y="94"/>
                      <a:pt x="90" y="79"/>
                      <a:pt x="113" y="65"/>
                    </a:cubicBezTo>
                    <a:cubicBezTo>
                      <a:pt x="136" y="52"/>
                      <a:pt x="163" y="41"/>
                      <a:pt x="191" y="32"/>
                    </a:cubicBezTo>
                    <a:cubicBezTo>
                      <a:pt x="304" y="0"/>
                      <a:pt x="445" y="11"/>
                      <a:pt x="539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8A7EE"/>
                  </a:gs>
                  <a:gs pos="99001">
                    <a:srgbClr val="17B2F7"/>
                  </a:gs>
                  <a:gs pos="100000">
                    <a:srgbClr val="17B2F7"/>
                  </a:gs>
                </a:gsLst>
                <a:lin ang="5400000" scaled="1"/>
              </a:gradFill>
              <a:ln w="9525" algn="ctr">
                <a:solidFill>
                  <a:srgbClr val="0195F9"/>
                </a:solidFill>
                <a:round/>
                <a:headEnd/>
                <a:tailEnd/>
              </a:ln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rPr>
                  <a:t>1st line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98631" y="2853921"/>
              <a:ext cx="920538" cy="1091592"/>
              <a:chOff x="3921125" y="3103563"/>
              <a:chExt cx="936625" cy="1031875"/>
            </a:xfrm>
            <a:solidFill>
              <a:schemeClr val="bg1"/>
            </a:solidFill>
          </p:grpSpPr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3921125" y="3395663"/>
                <a:ext cx="434975" cy="739775"/>
              </a:xfrm>
              <a:custGeom>
                <a:avLst/>
                <a:gdLst>
                  <a:gd name="T0" fmla="*/ 274 w 274"/>
                  <a:gd name="T1" fmla="*/ 156 h 466"/>
                  <a:gd name="T2" fmla="*/ 274 w 274"/>
                  <a:gd name="T3" fmla="*/ 466 h 466"/>
                  <a:gd name="T4" fmla="*/ 0 w 274"/>
                  <a:gd name="T5" fmla="*/ 307 h 466"/>
                  <a:gd name="T6" fmla="*/ 0 w 274"/>
                  <a:gd name="T7" fmla="*/ 0 h 466"/>
                  <a:gd name="T8" fmla="*/ 274 w 274"/>
                  <a:gd name="T9" fmla="*/ 15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66">
                    <a:moveTo>
                      <a:pt x="274" y="156"/>
                    </a:moveTo>
                    <a:lnTo>
                      <a:pt x="274" y="466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274" y="1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7000"/>
                  </a:scheme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00" name="Freeform 27"/>
              <p:cNvSpPr>
                <a:spLocks/>
              </p:cNvSpPr>
              <p:nvPr/>
            </p:nvSpPr>
            <p:spPr bwMode="auto">
              <a:xfrm>
                <a:off x="3921125" y="3103563"/>
                <a:ext cx="936625" cy="539750"/>
              </a:xfrm>
              <a:custGeom>
                <a:avLst/>
                <a:gdLst>
                  <a:gd name="T0" fmla="*/ 133 w 250"/>
                  <a:gd name="T1" fmla="*/ 0 h 144"/>
                  <a:gd name="T2" fmla="*/ 250 w 250"/>
                  <a:gd name="T3" fmla="*/ 67 h 144"/>
                  <a:gd name="T4" fmla="*/ 171 w 250"/>
                  <a:gd name="T5" fmla="*/ 100 h 144"/>
                  <a:gd name="T6" fmla="*/ 116 w 250"/>
                  <a:gd name="T7" fmla="*/ 144 h 144"/>
                  <a:gd name="T8" fmla="*/ 0 w 250"/>
                  <a:gd name="T9" fmla="*/ 78 h 144"/>
                  <a:gd name="T10" fmla="*/ 77 w 250"/>
                  <a:gd name="T11" fmla="*/ 45 h 144"/>
                  <a:gd name="T12" fmla="*/ 133 w 250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44">
                    <a:moveTo>
                      <a:pt x="133" y="0"/>
                    </a:moveTo>
                    <a:cubicBezTo>
                      <a:pt x="250" y="67"/>
                      <a:pt x="250" y="67"/>
                      <a:pt x="250" y="67"/>
                    </a:cubicBezTo>
                    <a:cubicBezTo>
                      <a:pt x="221" y="75"/>
                      <a:pt x="195" y="86"/>
                      <a:pt x="171" y="100"/>
                    </a:cubicBezTo>
                    <a:cubicBezTo>
                      <a:pt x="148" y="113"/>
                      <a:pt x="130" y="128"/>
                      <a:pt x="116" y="144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8" y="70"/>
                      <a:pt x="54" y="59"/>
                      <a:pt x="77" y="45"/>
                    </a:cubicBezTo>
                    <a:cubicBezTo>
                      <a:pt x="100" y="32"/>
                      <a:pt x="119" y="16"/>
                      <a:pt x="133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941" name="Group 36"/>
            <p:cNvGrpSpPr>
              <a:grpSpLocks/>
            </p:cNvGrpSpPr>
            <p:nvPr/>
          </p:nvGrpSpPr>
          <p:grpSpPr bwMode="auto">
            <a:xfrm>
              <a:off x="3390900" y="3027363"/>
              <a:ext cx="1995488" cy="1670050"/>
              <a:chOff x="4172735" y="3192079"/>
              <a:chExt cx="3032840" cy="2360187"/>
            </a:xfrm>
          </p:grpSpPr>
          <p:sp>
            <p:nvSpPr>
              <p:cNvPr id="25604" name="Freeform 30"/>
              <p:cNvSpPr>
                <a:spLocks/>
              </p:cNvSpPr>
              <p:nvPr/>
            </p:nvSpPr>
            <p:spPr bwMode="auto">
              <a:xfrm>
                <a:off x="4283722" y="4064809"/>
                <a:ext cx="2806041" cy="1487457"/>
              </a:xfrm>
              <a:custGeom>
                <a:avLst/>
                <a:gdLst>
                  <a:gd name="T0" fmla="*/ 604 w 604"/>
                  <a:gd name="T1" fmla="*/ 1 h 320"/>
                  <a:gd name="T2" fmla="*/ 604 w 604"/>
                  <a:gd name="T3" fmla="*/ 132 h 320"/>
                  <a:gd name="T4" fmla="*/ 572 w 604"/>
                  <a:gd name="T5" fmla="*/ 209 h 320"/>
                  <a:gd name="T6" fmla="*/ 516 w 604"/>
                  <a:gd name="T7" fmla="*/ 255 h 320"/>
                  <a:gd name="T8" fmla="*/ 440 w 604"/>
                  <a:gd name="T9" fmla="*/ 287 h 320"/>
                  <a:gd name="T10" fmla="*/ 89 w 604"/>
                  <a:gd name="T11" fmla="*/ 255 h 320"/>
                  <a:gd name="T12" fmla="*/ 0 w 604"/>
                  <a:gd name="T13" fmla="*/ 130 h 320"/>
                  <a:gd name="T14" fmla="*/ 1 w 604"/>
                  <a:gd name="T15" fmla="*/ 0 h 320"/>
                  <a:gd name="T16" fmla="*/ 90 w 604"/>
                  <a:gd name="T17" fmla="*/ 124 h 320"/>
                  <a:gd name="T18" fmla="*/ 440 w 604"/>
                  <a:gd name="T19" fmla="*/ 156 h 320"/>
                  <a:gd name="T20" fmla="*/ 516 w 604"/>
                  <a:gd name="T21" fmla="*/ 124 h 320"/>
                  <a:gd name="T22" fmla="*/ 573 w 604"/>
                  <a:gd name="T23" fmla="*/ 79 h 320"/>
                  <a:gd name="T24" fmla="*/ 604 w 604"/>
                  <a:gd name="T25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4" h="320">
                    <a:moveTo>
                      <a:pt x="604" y="1"/>
                    </a:moveTo>
                    <a:cubicBezTo>
                      <a:pt x="604" y="132"/>
                      <a:pt x="604" y="132"/>
                      <a:pt x="604" y="132"/>
                    </a:cubicBezTo>
                    <a:cubicBezTo>
                      <a:pt x="604" y="158"/>
                      <a:pt x="593" y="185"/>
                      <a:pt x="572" y="209"/>
                    </a:cubicBezTo>
                    <a:cubicBezTo>
                      <a:pt x="558" y="226"/>
                      <a:pt x="540" y="241"/>
                      <a:pt x="516" y="255"/>
                    </a:cubicBezTo>
                    <a:cubicBezTo>
                      <a:pt x="493" y="268"/>
                      <a:pt x="467" y="279"/>
                      <a:pt x="440" y="287"/>
                    </a:cubicBezTo>
                    <a:cubicBezTo>
                      <a:pt x="327" y="320"/>
                      <a:pt x="184" y="310"/>
                      <a:pt x="89" y="255"/>
                    </a:cubicBezTo>
                    <a:cubicBezTo>
                      <a:pt x="30" y="220"/>
                      <a:pt x="0" y="175"/>
                      <a:pt x="0" y="13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5"/>
                      <a:pt x="30" y="90"/>
                      <a:pt x="90" y="124"/>
                    </a:cubicBezTo>
                    <a:cubicBezTo>
                      <a:pt x="185" y="179"/>
                      <a:pt x="327" y="190"/>
                      <a:pt x="440" y="156"/>
                    </a:cubicBezTo>
                    <a:cubicBezTo>
                      <a:pt x="468" y="148"/>
                      <a:pt x="493" y="138"/>
                      <a:pt x="516" y="124"/>
                    </a:cubicBezTo>
                    <a:cubicBezTo>
                      <a:pt x="540" y="110"/>
                      <a:pt x="559" y="95"/>
                      <a:pt x="573" y="79"/>
                    </a:cubicBezTo>
                    <a:cubicBezTo>
                      <a:pt x="594" y="54"/>
                      <a:pt x="604" y="28"/>
                      <a:pt x="604" y="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043E72"/>
                  </a:gs>
                  <a:gs pos="0">
                    <a:srgbClr val="0560B3"/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01568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  <a:ex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145A96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9949" name="Freeform 31"/>
              <p:cNvSpPr>
                <a:spLocks/>
              </p:cNvSpPr>
              <p:nvPr/>
            </p:nvSpPr>
            <p:spPr bwMode="auto">
              <a:xfrm>
                <a:off x="4172735" y="3192079"/>
                <a:ext cx="3032840" cy="1756373"/>
              </a:xfrm>
              <a:custGeom>
                <a:avLst/>
                <a:gdLst>
                  <a:gd name="T0" fmla="*/ 2503370 w 653"/>
                  <a:gd name="T1" fmla="*/ 302022 h 378"/>
                  <a:gd name="T2" fmla="*/ 2772750 w 653"/>
                  <a:gd name="T3" fmla="*/ 1240613 h 378"/>
                  <a:gd name="T4" fmla="*/ 2508015 w 653"/>
                  <a:gd name="T5" fmla="*/ 1449705 h 378"/>
                  <a:gd name="T6" fmla="*/ 2155035 w 653"/>
                  <a:gd name="T7" fmla="*/ 1598392 h 378"/>
                  <a:gd name="T8" fmla="*/ 529470 w 653"/>
                  <a:gd name="T9" fmla="*/ 1449705 h 378"/>
                  <a:gd name="T10" fmla="*/ 264735 w 653"/>
                  <a:gd name="T11" fmla="*/ 506467 h 378"/>
                  <a:gd name="T12" fmla="*/ 520181 w 653"/>
                  <a:gd name="T13" fmla="*/ 302022 h 378"/>
                  <a:gd name="T14" fmla="*/ 887094 w 653"/>
                  <a:gd name="T15" fmla="*/ 148688 h 378"/>
                  <a:gd name="T16" fmla="*/ 2503370 w 653"/>
                  <a:gd name="T17" fmla="*/ 302022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378"/>
                  <a:gd name="T29" fmla="*/ 653 w 653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378">
                    <a:moveTo>
                      <a:pt x="539" y="65"/>
                    </a:moveTo>
                    <a:cubicBezTo>
                      <a:pt x="633" y="120"/>
                      <a:pt x="653" y="201"/>
                      <a:pt x="597" y="267"/>
                    </a:cubicBezTo>
                    <a:cubicBezTo>
                      <a:pt x="583" y="283"/>
                      <a:pt x="564" y="298"/>
                      <a:pt x="540" y="312"/>
                    </a:cubicBezTo>
                    <a:cubicBezTo>
                      <a:pt x="517" y="326"/>
                      <a:pt x="492" y="336"/>
                      <a:pt x="464" y="344"/>
                    </a:cubicBezTo>
                    <a:cubicBezTo>
                      <a:pt x="351" y="378"/>
                      <a:pt x="209" y="367"/>
                      <a:pt x="114" y="312"/>
                    </a:cubicBezTo>
                    <a:cubicBezTo>
                      <a:pt x="19" y="257"/>
                      <a:pt x="0" y="175"/>
                      <a:pt x="57" y="109"/>
                    </a:cubicBezTo>
                    <a:cubicBezTo>
                      <a:pt x="71" y="93"/>
                      <a:pt x="89" y="78"/>
                      <a:pt x="112" y="65"/>
                    </a:cubicBezTo>
                    <a:cubicBezTo>
                      <a:pt x="136" y="51"/>
                      <a:pt x="162" y="40"/>
                      <a:pt x="191" y="32"/>
                    </a:cubicBezTo>
                    <a:cubicBezTo>
                      <a:pt x="304" y="0"/>
                      <a:pt x="445" y="10"/>
                      <a:pt x="539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560B3"/>
                  </a:gs>
                  <a:gs pos="99001">
                    <a:srgbClr val="066CC9"/>
                  </a:gs>
                  <a:gs pos="100000">
                    <a:srgbClr val="066CC9"/>
                  </a:gs>
                </a:gsLst>
                <a:lin ang="5400000" scaled="1"/>
              </a:gradFill>
              <a:ln w="9525" algn="ctr">
                <a:solidFill>
                  <a:srgbClr val="01568F"/>
                </a:solidFill>
                <a:round/>
                <a:headEnd/>
                <a:tailEnd/>
              </a:ln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rPr>
                  <a:t>2nd line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90645" y="3834024"/>
              <a:ext cx="920538" cy="1200751"/>
              <a:chOff x="3921125" y="3103563"/>
              <a:chExt cx="936625" cy="1031875"/>
            </a:xfrm>
            <a:solidFill>
              <a:schemeClr val="bg1"/>
            </a:solidFill>
          </p:grpSpPr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3921125" y="3395663"/>
                <a:ext cx="434975" cy="739775"/>
              </a:xfrm>
              <a:custGeom>
                <a:avLst/>
                <a:gdLst>
                  <a:gd name="T0" fmla="*/ 274 w 274"/>
                  <a:gd name="T1" fmla="*/ 156 h 466"/>
                  <a:gd name="T2" fmla="*/ 274 w 274"/>
                  <a:gd name="T3" fmla="*/ 466 h 466"/>
                  <a:gd name="T4" fmla="*/ 0 w 274"/>
                  <a:gd name="T5" fmla="*/ 307 h 466"/>
                  <a:gd name="T6" fmla="*/ 0 w 274"/>
                  <a:gd name="T7" fmla="*/ 0 h 466"/>
                  <a:gd name="T8" fmla="*/ 274 w 274"/>
                  <a:gd name="T9" fmla="*/ 15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66">
                    <a:moveTo>
                      <a:pt x="274" y="156"/>
                    </a:moveTo>
                    <a:lnTo>
                      <a:pt x="274" y="466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274" y="1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7000"/>
                  </a:scheme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21125" y="3103563"/>
                <a:ext cx="936625" cy="539750"/>
              </a:xfrm>
              <a:custGeom>
                <a:avLst/>
                <a:gdLst>
                  <a:gd name="T0" fmla="*/ 133 w 250"/>
                  <a:gd name="T1" fmla="*/ 0 h 144"/>
                  <a:gd name="T2" fmla="*/ 250 w 250"/>
                  <a:gd name="T3" fmla="*/ 67 h 144"/>
                  <a:gd name="T4" fmla="*/ 171 w 250"/>
                  <a:gd name="T5" fmla="*/ 100 h 144"/>
                  <a:gd name="T6" fmla="*/ 116 w 250"/>
                  <a:gd name="T7" fmla="*/ 144 h 144"/>
                  <a:gd name="T8" fmla="*/ 0 w 250"/>
                  <a:gd name="T9" fmla="*/ 78 h 144"/>
                  <a:gd name="T10" fmla="*/ 77 w 250"/>
                  <a:gd name="T11" fmla="*/ 45 h 144"/>
                  <a:gd name="T12" fmla="*/ 133 w 250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44">
                    <a:moveTo>
                      <a:pt x="133" y="0"/>
                    </a:moveTo>
                    <a:cubicBezTo>
                      <a:pt x="250" y="67"/>
                      <a:pt x="250" y="67"/>
                      <a:pt x="250" y="67"/>
                    </a:cubicBezTo>
                    <a:cubicBezTo>
                      <a:pt x="221" y="75"/>
                      <a:pt x="195" y="86"/>
                      <a:pt x="171" y="100"/>
                    </a:cubicBezTo>
                    <a:cubicBezTo>
                      <a:pt x="148" y="113"/>
                      <a:pt x="130" y="128"/>
                      <a:pt x="116" y="144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8" y="70"/>
                      <a:pt x="54" y="59"/>
                      <a:pt x="77" y="45"/>
                    </a:cubicBezTo>
                    <a:cubicBezTo>
                      <a:pt x="100" y="32"/>
                      <a:pt x="119" y="16"/>
                      <a:pt x="133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943" name="Group 24"/>
            <p:cNvGrpSpPr>
              <a:grpSpLocks/>
            </p:cNvGrpSpPr>
            <p:nvPr/>
          </p:nvGrpSpPr>
          <p:grpSpPr bwMode="auto">
            <a:xfrm>
              <a:off x="5106988" y="3914775"/>
              <a:ext cx="1708150" cy="1730375"/>
              <a:chOff x="4172735" y="3192079"/>
              <a:chExt cx="3032840" cy="2360187"/>
            </a:xfrm>
          </p:grpSpPr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4285480" y="4064699"/>
                <a:ext cx="2804531" cy="1487567"/>
              </a:xfrm>
              <a:custGeom>
                <a:avLst/>
                <a:gdLst>
                  <a:gd name="T0" fmla="*/ 604 w 604"/>
                  <a:gd name="T1" fmla="*/ 1 h 320"/>
                  <a:gd name="T2" fmla="*/ 604 w 604"/>
                  <a:gd name="T3" fmla="*/ 132 h 320"/>
                  <a:gd name="T4" fmla="*/ 572 w 604"/>
                  <a:gd name="T5" fmla="*/ 209 h 320"/>
                  <a:gd name="T6" fmla="*/ 516 w 604"/>
                  <a:gd name="T7" fmla="*/ 255 h 320"/>
                  <a:gd name="T8" fmla="*/ 440 w 604"/>
                  <a:gd name="T9" fmla="*/ 287 h 320"/>
                  <a:gd name="T10" fmla="*/ 89 w 604"/>
                  <a:gd name="T11" fmla="*/ 255 h 320"/>
                  <a:gd name="T12" fmla="*/ 0 w 604"/>
                  <a:gd name="T13" fmla="*/ 130 h 320"/>
                  <a:gd name="T14" fmla="*/ 1 w 604"/>
                  <a:gd name="T15" fmla="*/ 0 h 320"/>
                  <a:gd name="T16" fmla="*/ 90 w 604"/>
                  <a:gd name="T17" fmla="*/ 124 h 320"/>
                  <a:gd name="T18" fmla="*/ 440 w 604"/>
                  <a:gd name="T19" fmla="*/ 156 h 320"/>
                  <a:gd name="T20" fmla="*/ 516 w 604"/>
                  <a:gd name="T21" fmla="*/ 124 h 320"/>
                  <a:gd name="T22" fmla="*/ 573 w 604"/>
                  <a:gd name="T23" fmla="*/ 79 h 320"/>
                  <a:gd name="T24" fmla="*/ 604 w 604"/>
                  <a:gd name="T25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4" h="320">
                    <a:moveTo>
                      <a:pt x="604" y="1"/>
                    </a:moveTo>
                    <a:cubicBezTo>
                      <a:pt x="604" y="132"/>
                      <a:pt x="604" y="132"/>
                      <a:pt x="604" y="132"/>
                    </a:cubicBezTo>
                    <a:cubicBezTo>
                      <a:pt x="604" y="158"/>
                      <a:pt x="593" y="185"/>
                      <a:pt x="572" y="209"/>
                    </a:cubicBezTo>
                    <a:cubicBezTo>
                      <a:pt x="558" y="226"/>
                      <a:pt x="540" y="241"/>
                      <a:pt x="516" y="255"/>
                    </a:cubicBezTo>
                    <a:cubicBezTo>
                      <a:pt x="493" y="268"/>
                      <a:pt x="467" y="279"/>
                      <a:pt x="440" y="287"/>
                    </a:cubicBezTo>
                    <a:cubicBezTo>
                      <a:pt x="327" y="320"/>
                      <a:pt x="184" y="310"/>
                      <a:pt x="89" y="255"/>
                    </a:cubicBezTo>
                    <a:cubicBezTo>
                      <a:pt x="30" y="220"/>
                      <a:pt x="0" y="175"/>
                      <a:pt x="0" y="13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5"/>
                      <a:pt x="30" y="90"/>
                      <a:pt x="90" y="124"/>
                    </a:cubicBezTo>
                    <a:cubicBezTo>
                      <a:pt x="185" y="179"/>
                      <a:pt x="327" y="190"/>
                      <a:pt x="440" y="156"/>
                    </a:cubicBezTo>
                    <a:cubicBezTo>
                      <a:pt x="468" y="148"/>
                      <a:pt x="493" y="138"/>
                      <a:pt x="516" y="124"/>
                    </a:cubicBezTo>
                    <a:cubicBezTo>
                      <a:pt x="540" y="110"/>
                      <a:pt x="559" y="95"/>
                      <a:pt x="573" y="79"/>
                    </a:cubicBezTo>
                    <a:cubicBezTo>
                      <a:pt x="594" y="54"/>
                      <a:pt x="604" y="28"/>
                      <a:pt x="604" y="1"/>
                    </a:cubicBezTo>
                  </a:path>
                </a:pathLst>
              </a:custGeom>
              <a:gradFill flip="none" rotWithShape="1">
                <a:gsLst>
                  <a:gs pos="0">
                    <a:srgbClr val="08D8E2"/>
                  </a:gs>
                  <a:gs pos="100000">
                    <a:srgbClr val="06979E"/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06CEC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  <a:ex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145A96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4172735" y="3192079"/>
                <a:ext cx="3032840" cy="1756066"/>
              </a:xfrm>
              <a:custGeom>
                <a:avLst/>
                <a:gdLst>
                  <a:gd name="T0" fmla="*/ 539 w 653"/>
                  <a:gd name="T1" fmla="*/ 65 h 378"/>
                  <a:gd name="T2" fmla="*/ 597 w 653"/>
                  <a:gd name="T3" fmla="*/ 267 h 378"/>
                  <a:gd name="T4" fmla="*/ 540 w 653"/>
                  <a:gd name="T5" fmla="*/ 312 h 378"/>
                  <a:gd name="T6" fmla="*/ 464 w 653"/>
                  <a:gd name="T7" fmla="*/ 344 h 378"/>
                  <a:gd name="T8" fmla="*/ 114 w 653"/>
                  <a:gd name="T9" fmla="*/ 312 h 378"/>
                  <a:gd name="T10" fmla="*/ 57 w 653"/>
                  <a:gd name="T11" fmla="*/ 109 h 378"/>
                  <a:gd name="T12" fmla="*/ 112 w 653"/>
                  <a:gd name="T13" fmla="*/ 65 h 378"/>
                  <a:gd name="T14" fmla="*/ 191 w 653"/>
                  <a:gd name="T15" fmla="*/ 32 h 378"/>
                  <a:gd name="T16" fmla="*/ 539 w 653"/>
                  <a:gd name="T17" fmla="*/ 6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3" h="378">
                    <a:moveTo>
                      <a:pt x="539" y="65"/>
                    </a:moveTo>
                    <a:cubicBezTo>
                      <a:pt x="633" y="120"/>
                      <a:pt x="653" y="201"/>
                      <a:pt x="597" y="267"/>
                    </a:cubicBezTo>
                    <a:cubicBezTo>
                      <a:pt x="583" y="283"/>
                      <a:pt x="564" y="298"/>
                      <a:pt x="540" y="312"/>
                    </a:cubicBezTo>
                    <a:cubicBezTo>
                      <a:pt x="517" y="326"/>
                      <a:pt x="492" y="336"/>
                      <a:pt x="464" y="344"/>
                    </a:cubicBezTo>
                    <a:cubicBezTo>
                      <a:pt x="351" y="378"/>
                      <a:pt x="209" y="367"/>
                      <a:pt x="114" y="312"/>
                    </a:cubicBezTo>
                    <a:cubicBezTo>
                      <a:pt x="19" y="257"/>
                      <a:pt x="0" y="175"/>
                      <a:pt x="57" y="109"/>
                    </a:cubicBezTo>
                    <a:cubicBezTo>
                      <a:pt x="71" y="93"/>
                      <a:pt x="89" y="78"/>
                      <a:pt x="112" y="65"/>
                    </a:cubicBezTo>
                    <a:cubicBezTo>
                      <a:pt x="136" y="51"/>
                      <a:pt x="162" y="40"/>
                      <a:pt x="191" y="32"/>
                    </a:cubicBezTo>
                    <a:cubicBezTo>
                      <a:pt x="304" y="0"/>
                      <a:pt x="445" y="10"/>
                      <a:pt x="539" y="6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8D8E2"/>
                  </a:gs>
                  <a:gs pos="100000">
                    <a:srgbClr val="06979E"/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06CEC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rPr>
                  <a:t>3rd line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42311" y="4789707"/>
              <a:ext cx="1772425" cy="1618917"/>
              <a:chOff x="5881688" y="4235450"/>
              <a:chExt cx="1803400" cy="1530351"/>
            </a:xfrm>
            <a:solidFill>
              <a:schemeClr val="bg1"/>
            </a:solidFill>
          </p:grpSpPr>
          <p:sp>
            <p:nvSpPr>
              <p:cNvPr id="25606" name="Freeform 32"/>
              <p:cNvSpPr>
                <a:spLocks/>
              </p:cNvSpPr>
              <p:nvPr/>
            </p:nvSpPr>
            <p:spPr bwMode="auto">
              <a:xfrm>
                <a:off x="5881688" y="4524375"/>
                <a:ext cx="1238250" cy="1208088"/>
              </a:xfrm>
              <a:custGeom>
                <a:avLst/>
                <a:gdLst>
                  <a:gd name="T0" fmla="*/ 780 w 780"/>
                  <a:gd name="T1" fmla="*/ 451 h 761"/>
                  <a:gd name="T2" fmla="*/ 780 w 780"/>
                  <a:gd name="T3" fmla="*/ 761 h 761"/>
                  <a:gd name="T4" fmla="*/ 0 w 780"/>
                  <a:gd name="T5" fmla="*/ 310 h 761"/>
                  <a:gd name="T6" fmla="*/ 0 w 780"/>
                  <a:gd name="T7" fmla="*/ 0 h 761"/>
                  <a:gd name="T8" fmla="*/ 780 w 780"/>
                  <a:gd name="T9" fmla="*/ 45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761">
                    <a:moveTo>
                      <a:pt x="780" y="451"/>
                    </a:moveTo>
                    <a:lnTo>
                      <a:pt x="780" y="761"/>
                    </a:lnTo>
                    <a:lnTo>
                      <a:pt x="0" y="310"/>
                    </a:lnTo>
                    <a:lnTo>
                      <a:pt x="0" y="0"/>
                    </a:lnTo>
                    <a:lnTo>
                      <a:pt x="780" y="4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7000"/>
                  </a:scheme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08" name="Freeform 34"/>
              <p:cNvSpPr>
                <a:spLocks/>
              </p:cNvSpPr>
              <p:nvPr/>
            </p:nvSpPr>
            <p:spPr bwMode="auto">
              <a:xfrm>
                <a:off x="7077075" y="5275263"/>
                <a:ext cx="608013" cy="490538"/>
              </a:xfrm>
              <a:custGeom>
                <a:avLst/>
                <a:gdLst>
                  <a:gd name="T0" fmla="*/ 321 w 321"/>
                  <a:gd name="T1" fmla="*/ 2 h 309"/>
                  <a:gd name="T2" fmla="*/ 321 w 321"/>
                  <a:gd name="T3" fmla="*/ 309 h 309"/>
                  <a:gd name="T4" fmla="*/ 0 w 321"/>
                  <a:gd name="T5" fmla="*/ 307 h 309"/>
                  <a:gd name="T6" fmla="*/ 0 w 321"/>
                  <a:gd name="T7" fmla="*/ 0 h 309"/>
                  <a:gd name="T8" fmla="*/ 321 w 321"/>
                  <a:gd name="T9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309">
                    <a:moveTo>
                      <a:pt x="321" y="2"/>
                    </a:moveTo>
                    <a:lnTo>
                      <a:pt x="321" y="309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21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7000"/>
                  </a:scheme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09" name="Freeform 35"/>
              <p:cNvSpPr>
                <a:spLocks/>
              </p:cNvSpPr>
              <p:nvPr/>
            </p:nvSpPr>
            <p:spPr bwMode="auto">
              <a:xfrm>
                <a:off x="5881688" y="4235450"/>
                <a:ext cx="1803400" cy="1042988"/>
              </a:xfrm>
              <a:custGeom>
                <a:avLst/>
                <a:gdLst>
                  <a:gd name="T0" fmla="*/ 478 w 481"/>
                  <a:gd name="T1" fmla="*/ 199 h 278"/>
                  <a:gd name="T2" fmla="*/ 481 w 481"/>
                  <a:gd name="T3" fmla="*/ 278 h 278"/>
                  <a:gd name="T4" fmla="*/ 345 w 481"/>
                  <a:gd name="T5" fmla="*/ 277 h 278"/>
                  <a:gd name="T6" fmla="*/ 317 w 481"/>
                  <a:gd name="T7" fmla="*/ 276 h 278"/>
                  <a:gd name="T8" fmla="*/ 330 w 481"/>
                  <a:gd name="T9" fmla="*/ 268 h 278"/>
                  <a:gd name="T10" fmla="*/ 0 w 481"/>
                  <a:gd name="T11" fmla="*/ 77 h 278"/>
                  <a:gd name="T12" fmla="*/ 76 w 481"/>
                  <a:gd name="T13" fmla="*/ 45 h 278"/>
                  <a:gd name="T14" fmla="*/ 133 w 481"/>
                  <a:gd name="T15" fmla="*/ 0 h 278"/>
                  <a:gd name="T16" fmla="*/ 464 w 481"/>
                  <a:gd name="T17" fmla="*/ 191 h 278"/>
                  <a:gd name="T18" fmla="*/ 478 w 481"/>
                  <a:gd name="T19" fmla="*/ 183 h 278"/>
                  <a:gd name="T20" fmla="*/ 478 w 481"/>
                  <a:gd name="T21" fmla="*/ 19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1" h="278">
                    <a:moveTo>
                      <a:pt x="478" y="199"/>
                    </a:moveTo>
                    <a:cubicBezTo>
                      <a:pt x="481" y="278"/>
                      <a:pt x="481" y="278"/>
                      <a:pt x="481" y="278"/>
                    </a:cubicBezTo>
                    <a:cubicBezTo>
                      <a:pt x="345" y="277"/>
                      <a:pt x="345" y="277"/>
                      <a:pt x="345" y="277"/>
                    </a:cubicBezTo>
                    <a:cubicBezTo>
                      <a:pt x="317" y="276"/>
                      <a:pt x="317" y="276"/>
                      <a:pt x="317" y="276"/>
                    </a:cubicBezTo>
                    <a:cubicBezTo>
                      <a:pt x="330" y="268"/>
                      <a:pt x="330" y="268"/>
                      <a:pt x="330" y="26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8" y="69"/>
                      <a:pt x="53" y="59"/>
                      <a:pt x="76" y="45"/>
                    </a:cubicBezTo>
                    <a:cubicBezTo>
                      <a:pt x="100" y="31"/>
                      <a:pt x="119" y="16"/>
                      <a:pt x="133" y="0"/>
                    </a:cubicBezTo>
                    <a:cubicBezTo>
                      <a:pt x="464" y="191"/>
                      <a:pt x="464" y="191"/>
                      <a:pt x="464" y="191"/>
                    </a:cubicBezTo>
                    <a:cubicBezTo>
                      <a:pt x="478" y="183"/>
                      <a:pt x="478" y="183"/>
                      <a:pt x="478" y="183"/>
                    </a:cubicBezTo>
                    <a:lnTo>
                      <a:pt x="478" y="1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145A9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4713288" y="2279650"/>
            <a:ext cx="4430712" cy="136842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The proportion of patients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receiving therapy diminishes 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with subsequent lines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9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0557" y="6387000"/>
            <a:ext cx="4249043" cy="381000"/>
          </a:xfrm>
        </p:spPr>
        <p:txBody>
          <a:bodyPr>
            <a:no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Adapted from Van </a:t>
            </a:r>
            <a:r>
              <a:rPr lang="en-US" sz="1000" dirty="0">
                <a:solidFill>
                  <a:srgbClr val="FFFFFF"/>
                </a:solidFill>
              </a:rPr>
              <a:t>Cutsem E, et al. J Clin </a:t>
            </a:r>
            <a:r>
              <a:rPr lang="en-US" sz="1000" dirty="0" err="1">
                <a:solidFill>
                  <a:srgbClr val="FFFFFF"/>
                </a:solidFill>
              </a:rPr>
              <a:t>Oncol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2011;29:2011–2019 and </a:t>
            </a:r>
            <a:r>
              <a:rPr lang="en-US" sz="1000" dirty="0" err="1" smtClean="0"/>
              <a:t>Ciardiello</a:t>
            </a:r>
            <a:r>
              <a:rPr lang="en-US" sz="1000" dirty="0" smtClean="0"/>
              <a:t> F, et al. ASCO 2014 (Abstract No. 3506)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9331" name="AutoShape 43"/>
          <p:cNvSpPr>
            <a:spLocks noChangeAspect="1" noChangeArrowheads="1" noTextEdit="1"/>
          </p:cNvSpPr>
          <p:nvPr/>
        </p:nvSpPr>
        <p:spPr bwMode="auto">
          <a:xfrm>
            <a:off x="305909" y="1586810"/>
            <a:ext cx="1214494" cy="135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99332" name="AutoShape 43"/>
          <p:cNvSpPr>
            <a:spLocks noChangeAspect="1" noChangeArrowheads="1" noTextEdit="1"/>
          </p:cNvSpPr>
          <p:nvPr/>
        </p:nvSpPr>
        <p:spPr bwMode="auto">
          <a:xfrm>
            <a:off x="305909" y="1586809"/>
            <a:ext cx="1614488" cy="18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41" name="Rectangle 94"/>
          <p:cNvSpPr>
            <a:spLocks noChangeAspect="1" noChangeArrowheads="1"/>
          </p:cNvSpPr>
          <p:nvPr/>
        </p:nvSpPr>
        <p:spPr bwMode="auto">
          <a:xfrm>
            <a:off x="6588311" y="3942856"/>
            <a:ext cx="2549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Cetuximab + </a:t>
            </a: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n=178)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09" name="Line 257"/>
          <p:cNvSpPr>
            <a:spLocks noChangeAspect="1" noChangeShapeType="1"/>
          </p:cNvSpPr>
          <p:nvPr/>
        </p:nvSpPr>
        <p:spPr bwMode="auto">
          <a:xfrm flipH="1">
            <a:off x="4983053" y="5228265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94" name="AutoShape 43"/>
          <p:cNvSpPr>
            <a:spLocks noChangeAspect="1" noChangeArrowheads="1" noTextEdit="1"/>
          </p:cNvSpPr>
          <p:nvPr/>
        </p:nvSpPr>
        <p:spPr bwMode="auto">
          <a:xfrm>
            <a:off x="737586" y="4441112"/>
            <a:ext cx="280800" cy="31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56" name="Down Arrow 155"/>
          <p:cNvSpPr/>
          <p:nvPr/>
        </p:nvSpPr>
        <p:spPr>
          <a:xfrm rot="16200000">
            <a:off x="3866294" y="4862535"/>
            <a:ext cx="480188" cy="402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1" name="Rectangle 31"/>
          <p:cNvSpPr>
            <a:spLocks noChangeArrowheads="1"/>
          </p:cNvSpPr>
          <p:nvPr/>
        </p:nvSpPr>
        <p:spPr bwMode="auto">
          <a:xfrm rot="16200000">
            <a:off x="4202213" y="5004471"/>
            <a:ext cx="81272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de-DE" sz="1100" b="1" dirty="0" smtClean="0">
                <a:solidFill>
                  <a:schemeClr val="bg1"/>
                </a:solidFill>
              </a:rPr>
              <a:t>OS estimate</a:t>
            </a:r>
            <a:endParaRPr lang="en-US" altLang="de-DE" sz="1100" b="1" dirty="0">
              <a:solidFill>
                <a:schemeClr val="bg1"/>
              </a:solidFill>
            </a:endParaRPr>
          </a:p>
        </p:txBody>
      </p:sp>
      <p:sp>
        <p:nvSpPr>
          <p:cNvPr id="318" name="Freeform 9"/>
          <p:cNvSpPr>
            <a:spLocks/>
          </p:cNvSpPr>
          <p:nvPr/>
        </p:nvSpPr>
        <p:spPr bwMode="auto">
          <a:xfrm>
            <a:off x="5039366" y="4112824"/>
            <a:ext cx="8421" cy="1837162"/>
          </a:xfrm>
          <a:custGeom>
            <a:avLst/>
            <a:gdLst>
              <a:gd name="T0" fmla="*/ 0 w 6"/>
              <a:gd name="T1" fmla="*/ 0 h 1387"/>
              <a:gd name="T2" fmla="*/ 2147483647 w 6"/>
              <a:gd name="T3" fmla="*/ 0 h 1387"/>
              <a:gd name="T4" fmla="*/ 2147483647 w 6"/>
              <a:gd name="T5" fmla="*/ 2147483647 h 1387"/>
              <a:gd name="T6" fmla="*/ 0 w 6"/>
              <a:gd name="T7" fmla="*/ 2147483647 h 1387"/>
              <a:gd name="T8" fmla="*/ 0 w 6"/>
              <a:gd name="T9" fmla="*/ 0 h 1387"/>
              <a:gd name="T10" fmla="*/ 0 w 6"/>
              <a:gd name="T11" fmla="*/ 0 h 1387"/>
              <a:gd name="T12" fmla="*/ 0 w 6"/>
              <a:gd name="T13" fmla="*/ 0 h 1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387"/>
              <a:gd name="T23" fmla="*/ 6 w 6"/>
              <a:gd name="T24" fmla="*/ 1387 h 1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387">
                <a:moveTo>
                  <a:pt x="0" y="0"/>
                </a:moveTo>
                <a:lnTo>
                  <a:pt x="6" y="0"/>
                </a:lnTo>
                <a:lnTo>
                  <a:pt x="6" y="1387"/>
                </a:lnTo>
                <a:lnTo>
                  <a:pt x="0" y="13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" name="Line 22"/>
          <p:cNvSpPr>
            <a:spLocks noChangeShapeType="1"/>
          </p:cNvSpPr>
          <p:nvPr/>
        </p:nvSpPr>
        <p:spPr bwMode="auto">
          <a:xfrm flipH="1">
            <a:off x="5006802" y="4863849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4" name="Line 26"/>
          <p:cNvSpPr>
            <a:spLocks noChangeShapeType="1"/>
          </p:cNvSpPr>
          <p:nvPr/>
        </p:nvSpPr>
        <p:spPr bwMode="auto">
          <a:xfrm flipH="1">
            <a:off x="5006802" y="4506219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8" name="Line 30"/>
          <p:cNvSpPr>
            <a:spLocks noChangeShapeType="1"/>
          </p:cNvSpPr>
          <p:nvPr/>
        </p:nvSpPr>
        <p:spPr bwMode="auto">
          <a:xfrm flipH="1">
            <a:off x="5006802" y="4149912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" name="Line 334"/>
          <p:cNvSpPr>
            <a:spLocks noChangeShapeType="1"/>
          </p:cNvSpPr>
          <p:nvPr/>
        </p:nvSpPr>
        <p:spPr bwMode="auto">
          <a:xfrm>
            <a:off x="5067152" y="4149912"/>
            <a:ext cx="0" cy="1854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" name="Line 335"/>
          <p:cNvSpPr>
            <a:spLocks noChangeShapeType="1"/>
          </p:cNvSpPr>
          <p:nvPr/>
        </p:nvSpPr>
        <p:spPr bwMode="auto">
          <a:xfrm>
            <a:off x="5201888" y="4172429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" name="Line 336"/>
          <p:cNvSpPr>
            <a:spLocks noChangeShapeType="1"/>
          </p:cNvSpPr>
          <p:nvPr/>
        </p:nvSpPr>
        <p:spPr bwMode="auto">
          <a:xfrm>
            <a:off x="5312763" y="4247929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7" name="Line 337"/>
          <p:cNvSpPr>
            <a:spLocks noChangeShapeType="1"/>
          </p:cNvSpPr>
          <p:nvPr/>
        </p:nvSpPr>
        <p:spPr bwMode="auto">
          <a:xfrm>
            <a:off x="5380131" y="4266473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" name="Line 338"/>
          <p:cNvSpPr>
            <a:spLocks noChangeShapeType="1"/>
          </p:cNvSpPr>
          <p:nvPr/>
        </p:nvSpPr>
        <p:spPr bwMode="auto">
          <a:xfrm>
            <a:off x="5766093" y="4622779"/>
            <a:ext cx="0" cy="3841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9" name="Line 339"/>
          <p:cNvSpPr>
            <a:spLocks noChangeShapeType="1"/>
          </p:cNvSpPr>
          <p:nvPr/>
        </p:nvSpPr>
        <p:spPr bwMode="auto">
          <a:xfrm>
            <a:off x="5778724" y="4634700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0" name="Line 340"/>
          <p:cNvSpPr>
            <a:spLocks noChangeShapeType="1"/>
          </p:cNvSpPr>
          <p:nvPr/>
        </p:nvSpPr>
        <p:spPr bwMode="auto">
          <a:xfrm>
            <a:off x="5874162" y="4702252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1" name="Line 341"/>
          <p:cNvSpPr>
            <a:spLocks noChangeShapeType="1"/>
          </p:cNvSpPr>
          <p:nvPr/>
        </p:nvSpPr>
        <p:spPr bwMode="auto">
          <a:xfrm>
            <a:off x="6017318" y="4890339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" name="Line 342"/>
          <p:cNvSpPr>
            <a:spLocks noChangeShapeType="1"/>
          </p:cNvSpPr>
          <p:nvPr/>
        </p:nvSpPr>
        <p:spPr bwMode="auto">
          <a:xfrm>
            <a:off x="6768189" y="5318172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3" name="Line 343"/>
          <p:cNvSpPr>
            <a:spLocks noChangeShapeType="1"/>
          </p:cNvSpPr>
          <p:nvPr/>
        </p:nvSpPr>
        <p:spPr bwMode="auto">
          <a:xfrm>
            <a:off x="6792048" y="5328768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4" name="Line 344"/>
          <p:cNvSpPr>
            <a:spLocks noChangeShapeType="1"/>
          </p:cNvSpPr>
          <p:nvPr/>
        </p:nvSpPr>
        <p:spPr bwMode="auto">
          <a:xfrm>
            <a:off x="6879064" y="5371154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" name="Line 345"/>
          <p:cNvSpPr>
            <a:spLocks noChangeShapeType="1"/>
          </p:cNvSpPr>
          <p:nvPr/>
        </p:nvSpPr>
        <p:spPr bwMode="auto">
          <a:xfrm>
            <a:off x="7249587" y="5557916"/>
            <a:ext cx="0" cy="3841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6" name="Line 346"/>
          <p:cNvSpPr>
            <a:spLocks noChangeShapeType="1"/>
          </p:cNvSpPr>
          <p:nvPr/>
        </p:nvSpPr>
        <p:spPr bwMode="auto">
          <a:xfrm>
            <a:off x="7559760" y="5614872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7" name="Line 347"/>
          <p:cNvSpPr>
            <a:spLocks noChangeShapeType="1"/>
          </p:cNvSpPr>
          <p:nvPr/>
        </p:nvSpPr>
        <p:spPr bwMode="auto">
          <a:xfrm>
            <a:off x="7568181" y="5614872"/>
            <a:ext cx="0" cy="3311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8" name="Line 348"/>
          <p:cNvSpPr>
            <a:spLocks noChangeShapeType="1"/>
          </p:cNvSpPr>
          <p:nvPr/>
        </p:nvSpPr>
        <p:spPr bwMode="auto">
          <a:xfrm>
            <a:off x="7611689" y="5625469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9" name="Line 349"/>
          <p:cNvSpPr>
            <a:spLocks noChangeShapeType="1"/>
          </p:cNvSpPr>
          <p:nvPr/>
        </p:nvSpPr>
        <p:spPr bwMode="auto">
          <a:xfrm>
            <a:off x="7618707" y="5637389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0" name="Line 350"/>
          <p:cNvSpPr>
            <a:spLocks noChangeShapeType="1"/>
          </p:cNvSpPr>
          <p:nvPr/>
        </p:nvSpPr>
        <p:spPr bwMode="auto">
          <a:xfrm>
            <a:off x="7635549" y="5637389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1" name="Line 351"/>
          <p:cNvSpPr>
            <a:spLocks noChangeShapeType="1"/>
          </p:cNvSpPr>
          <p:nvPr/>
        </p:nvSpPr>
        <p:spPr bwMode="auto">
          <a:xfrm>
            <a:off x="7642566" y="5637389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2" name="Line 352"/>
          <p:cNvSpPr>
            <a:spLocks noChangeShapeType="1"/>
          </p:cNvSpPr>
          <p:nvPr/>
        </p:nvSpPr>
        <p:spPr bwMode="auto">
          <a:xfrm>
            <a:off x="7683267" y="5651960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3" name="Line 353"/>
          <p:cNvSpPr>
            <a:spLocks noChangeShapeType="1"/>
          </p:cNvSpPr>
          <p:nvPr/>
        </p:nvSpPr>
        <p:spPr bwMode="auto">
          <a:xfrm>
            <a:off x="7718354" y="5651960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4" name="Line 354"/>
          <p:cNvSpPr>
            <a:spLocks noChangeShapeType="1"/>
          </p:cNvSpPr>
          <p:nvPr/>
        </p:nvSpPr>
        <p:spPr bwMode="auto">
          <a:xfrm>
            <a:off x="7722565" y="5651960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" name="Line 355"/>
          <p:cNvSpPr>
            <a:spLocks noChangeShapeType="1"/>
          </p:cNvSpPr>
          <p:nvPr/>
        </p:nvSpPr>
        <p:spPr bwMode="auto">
          <a:xfrm>
            <a:off x="7726775" y="5651960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6" name="Line 356"/>
          <p:cNvSpPr>
            <a:spLocks noChangeShapeType="1"/>
          </p:cNvSpPr>
          <p:nvPr/>
        </p:nvSpPr>
        <p:spPr bwMode="auto">
          <a:xfrm>
            <a:off x="7774494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7" name="Line 357"/>
          <p:cNvSpPr>
            <a:spLocks noChangeShapeType="1"/>
          </p:cNvSpPr>
          <p:nvPr/>
        </p:nvSpPr>
        <p:spPr bwMode="auto">
          <a:xfrm>
            <a:off x="7802564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" name="Line 358"/>
          <p:cNvSpPr>
            <a:spLocks noChangeShapeType="1"/>
          </p:cNvSpPr>
          <p:nvPr/>
        </p:nvSpPr>
        <p:spPr bwMode="auto">
          <a:xfrm>
            <a:off x="7826424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" name="Line 359"/>
          <p:cNvSpPr>
            <a:spLocks noChangeShapeType="1"/>
          </p:cNvSpPr>
          <p:nvPr/>
        </p:nvSpPr>
        <p:spPr bwMode="auto">
          <a:xfrm>
            <a:off x="7826424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1" name="Line 360"/>
          <p:cNvSpPr>
            <a:spLocks noChangeShapeType="1"/>
          </p:cNvSpPr>
          <p:nvPr/>
        </p:nvSpPr>
        <p:spPr bwMode="auto">
          <a:xfrm>
            <a:off x="7850283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2" name="Line 361"/>
          <p:cNvSpPr>
            <a:spLocks noChangeShapeType="1"/>
          </p:cNvSpPr>
          <p:nvPr/>
        </p:nvSpPr>
        <p:spPr bwMode="auto">
          <a:xfrm>
            <a:off x="7881160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3" name="Line 362"/>
          <p:cNvSpPr>
            <a:spLocks noChangeShapeType="1"/>
          </p:cNvSpPr>
          <p:nvPr/>
        </p:nvSpPr>
        <p:spPr bwMode="auto">
          <a:xfrm>
            <a:off x="7961160" y="5667855"/>
            <a:ext cx="0" cy="3708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Line 363"/>
          <p:cNvSpPr>
            <a:spLocks noChangeShapeType="1"/>
          </p:cNvSpPr>
          <p:nvPr/>
        </p:nvSpPr>
        <p:spPr bwMode="auto">
          <a:xfrm>
            <a:off x="8119754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" name="Line 364"/>
          <p:cNvSpPr>
            <a:spLocks noChangeShapeType="1"/>
          </p:cNvSpPr>
          <p:nvPr/>
        </p:nvSpPr>
        <p:spPr bwMode="auto">
          <a:xfrm>
            <a:off x="8119754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6" name="Line 365"/>
          <p:cNvSpPr>
            <a:spLocks noChangeShapeType="1"/>
          </p:cNvSpPr>
          <p:nvPr/>
        </p:nvSpPr>
        <p:spPr bwMode="auto">
          <a:xfrm>
            <a:off x="8160456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7" name="Line 366"/>
          <p:cNvSpPr>
            <a:spLocks noChangeShapeType="1"/>
          </p:cNvSpPr>
          <p:nvPr/>
        </p:nvSpPr>
        <p:spPr bwMode="auto">
          <a:xfrm>
            <a:off x="8164666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8" name="Line 367"/>
          <p:cNvSpPr>
            <a:spLocks noChangeShapeType="1"/>
          </p:cNvSpPr>
          <p:nvPr/>
        </p:nvSpPr>
        <p:spPr bwMode="auto">
          <a:xfrm>
            <a:off x="8223613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Line 368"/>
          <p:cNvSpPr>
            <a:spLocks noChangeShapeType="1"/>
          </p:cNvSpPr>
          <p:nvPr/>
        </p:nvSpPr>
        <p:spPr bwMode="auto">
          <a:xfrm>
            <a:off x="8338699" y="5704942"/>
            <a:ext cx="0" cy="34438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0" name="Line 369"/>
          <p:cNvSpPr>
            <a:spLocks noChangeShapeType="1"/>
          </p:cNvSpPr>
          <p:nvPr/>
        </p:nvSpPr>
        <p:spPr bwMode="auto">
          <a:xfrm>
            <a:off x="5241186" y="4183025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1" name="Line 370"/>
          <p:cNvSpPr>
            <a:spLocks noChangeShapeType="1"/>
          </p:cNvSpPr>
          <p:nvPr/>
        </p:nvSpPr>
        <p:spPr bwMode="auto">
          <a:xfrm>
            <a:off x="5512060" y="4303561"/>
            <a:ext cx="0" cy="38412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Line 371"/>
          <p:cNvSpPr>
            <a:spLocks noChangeShapeType="1"/>
          </p:cNvSpPr>
          <p:nvPr/>
        </p:nvSpPr>
        <p:spPr bwMode="auto">
          <a:xfrm>
            <a:off x="5516271" y="4303561"/>
            <a:ext cx="0" cy="38412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3" name="Line 372"/>
          <p:cNvSpPr>
            <a:spLocks noChangeShapeType="1"/>
          </p:cNvSpPr>
          <p:nvPr/>
        </p:nvSpPr>
        <p:spPr bwMode="auto">
          <a:xfrm>
            <a:off x="5575218" y="4334025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Line 373"/>
          <p:cNvSpPr>
            <a:spLocks noChangeShapeType="1"/>
          </p:cNvSpPr>
          <p:nvPr/>
        </p:nvSpPr>
        <p:spPr bwMode="auto">
          <a:xfrm>
            <a:off x="5603287" y="4356543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Line 374"/>
          <p:cNvSpPr>
            <a:spLocks noChangeShapeType="1"/>
          </p:cNvSpPr>
          <p:nvPr/>
        </p:nvSpPr>
        <p:spPr bwMode="auto">
          <a:xfrm>
            <a:off x="5646795" y="4397604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Line 375"/>
          <p:cNvSpPr>
            <a:spLocks noChangeShapeType="1"/>
          </p:cNvSpPr>
          <p:nvPr/>
        </p:nvSpPr>
        <p:spPr bwMode="auto">
          <a:xfrm>
            <a:off x="5711356" y="4428069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" name="Line 376"/>
          <p:cNvSpPr>
            <a:spLocks noChangeShapeType="1"/>
          </p:cNvSpPr>
          <p:nvPr/>
        </p:nvSpPr>
        <p:spPr bwMode="auto">
          <a:xfrm>
            <a:off x="6028546" y="4510192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8" name="Line 377"/>
          <p:cNvSpPr>
            <a:spLocks noChangeShapeType="1"/>
          </p:cNvSpPr>
          <p:nvPr/>
        </p:nvSpPr>
        <p:spPr bwMode="auto">
          <a:xfrm>
            <a:off x="6255912" y="4765831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9" name="Line 378"/>
          <p:cNvSpPr>
            <a:spLocks noChangeShapeType="1"/>
          </p:cNvSpPr>
          <p:nvPr/>
        </p:nvSpPr>
        <p:spPr bwMode="auto">
          <a:xfrm>
            <a:off x="6926783" y="5171145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0" name="Line 379"/>
          <p:cNvSpPr>
            <a:spLocks noChangeShapeType="1"/>
          </p:cNvSpPr>
          <p:nvPr/>
        </p:nvSpPr>
        <p:spPr bwMode="auto">
          <a:xfrm>
            <a:off x="7117658" y="5299628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1" name="Line 380"/>
          <p:cNvSpPr>
            <a:spLocks noChangeShapeType="1"/>
          </p:cNvSpPr>
          <p:nvPr/>
        </p:nvSpPr>
        <p:spPr bwMode="auto">
          <a:xfrm>
            <a:off x="7245377" y="5310224"/>
            <a:ext cx="0" cy="38412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2" name="Line 381"/>
          <p:cNvSpPr>
            <a:spLocks noChangeShapeType="1"/>
          </p:cNvSpPr>
          <p:nvPr/>
        </p:nvSpPr>
        <p:spPr bwMode="auto">
          <a:xfrm>
            <a:off x="7559760" y="5434733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3" name="Line 382"/>
          <p:cNvSpPr>
            <a:spLocks noChangeShapeType="1"/>
          </p:cNvSpPr>
          <p:nvPr/>
        </p:nvSpPr>
        <p:spPr bwMode="auto">
          <a:xfrm>
            <a:off x="7563970" y="5434733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4" name="Line 383"/>
          <p:cNvSpPr>
            <a:spLocks noChangeShapeType="1"/>
          </p:cNvSpPr>
          <p:nvPr/>
        </p:nvSpPr>
        <p:spPr bwMode="auto">
          <a:xfrm>
            <a:off x="7568181" y="5434733"/>
            <a:ext cx="0" cy="3708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" name="Line 384"/>
          <p:cNvSpPr>
            <a:spLocks noChangeShapeType="1"/>
          </p:cNvSpPr>
          <p:nvPr/>
        </p:nvSpPr>
        <p:spPr bwMode="auto">
          <a:xfrm>
            <a:off x="7587830" y="5445329"/>
            <a:ext cx="0" cy="38412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" name="Line 385"/>
          <p:cNvSpPr>
            <a:spLocks noChangeShapeType="1"/>
          </p:cNvSpPr>
          <p:nvPr/>
        </p:nvSpPr>
        <p:spPr bwMode="auto">
          <a:xfrm>
            <a:off x="7603268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7" name="Line 386"/>
          <p:cNvSpPr>
            <a:spLocks noChangeShapeType="1"/>
          </p:cNvSpPr>
          <p:nvPr/>
        </p:nvSpPr>
        <p:spPr bwMode="auto">
          <a:xfrm>
            <a:off x="7611689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8" name="Line 387"/>
          <p:cNvSpPr>
            <a:spLocks noChangeShapeType="1"/>
          </p:cNvSpPr>
          <p:nvPr/>
        </p:nvSpPr>
        <p:spPr bwMode="auto">
          <a:xfrm>
            <a:off x="7611689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9" name="Line 388"/>
          <p:cNvSpPr>
            <a:spLocks noChangeShapeType="1"/>
          </p:cNvSpPr>
          <p:nvPr/>
        </p:nvSpPr>
        <p:spPr bwMode="auto">
          <a:xfrm>
            <a:off x="7618707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0" name="Line 389"/>
          <p:cNvSpPr>
            <a:spLocks noChangeShapeType="1"/>
          </p:cNvSpPr>
          <p:nvPr/>
        </p:nvSpPr>
        <p:spPr bwMode="auto">
          <a:xfrm>
            <a:off x="7627128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1" name="Line 390"/>
          <p:cNvSpPr>
            <a:spLocks noChangeShapeType="1"/>
          </p:cNvSpPr>
          <p:nvPr/>
        </p:nvSpPr>
        <p:spPr bwMode="auto">
          <a:xfrm>
            <a:off x="7635549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2" name="Line 391"/>
          <p:cNvSpPr>
            <a:spLocks noChangeShapeType="1"/>
          </p:cNvSpPr>
          <p:nvPr/>
        </p:nvSpPr>
        <p:spPr bwMode="auto">
          <a:xfrm>
            <a:off x="7655198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3" name="Line 392"/>
          <p:cNvSpPr>
            <a:spLocks noChangeShapeType="1"/>
          </p:cNvSpPr>
          <p:nvPr/>
        </p:nvSpPr>
        <p:spPr bwMode="auto">
          <a:xfrm>
            <a:off x="7663619" y="5461224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4" name="Line 393"/>
          <p:cNvSpPr>
            <a:spLocks noChangeShapeType="1"/>
          </p:cNvSpPr>
          <p:nvPr/>
        </p:nvSpPr>
        <p:spPr bwMode="auto">
          <a:xfrm>
            <a:off x="7690284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5" name="Line 394"/>
          <p:cNvSpPr>
            <a:spLocks noChangeShapeType="1"/>
          </p:cNvSpPr>
          <p:nvPr/>
        </p:nvSpPr>
        <p:spPr bwMode="auto">
          <a:xfrm>
            <a:off x="7702916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" name="Line 395"/>
          <p:cNvSpPr>
            <a:spLocks noChangeShapeType="1"/>
          </p:cNvSpPr>
          <p:nvPr/>
        </p:nvSpPr>
        <p:spPr bwMode="auto">
          <a:xfrm>
            <a:off x="7707126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7" name="Line 396"/>
          <p:cNvSpPr>
            <a:spLocks noChangeShapeType="1"/>
          </p:cNvSpPr>
          <p:nvPr/>
        </p:nvSpPr>
        <p:spPr bwMode="auto">
          <a:xfrm>
            <a:off x="7735196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8" name="Line 397"/>
          <p:cNvSpPr>
            <a:spLocks noChangeShapeType="1"/>
          </p:cNvSpPr>
          <p:nvPr/>
        </p:nvSpPr>
        <p:spPr bwMode="auto">
          <a:xfrm>
            <a:off x="7746424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9" name="Line 398"/>
          <p:cNvSpPr>
            <a:spLocks noChangeShapeType="1"/>
          </p:cNvSpPr>
          <p:nvPr/>
        </p:nvSpPr>
        <p:spPr bwMode="auto">
          <a:xfrm>
            <a:off x="7759056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0" name="Line 399"/>
          <p:cNvSpPr>
            <a:spLocks noChangeShapeType="1"/>
          </p:cNvSpPr>
          <p:nvPr/>
        </p:nvSpPr>
        <p:spPr bwMode="auto">
          <a:xfrm>
            <a:off x="7770284" y="5475793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1" name="Line 400"/>
          <p:cNvSpPr>
            <a:spLocks noChangeShapeType="1"/>
          </p:cNvSpPr>
          <p:nvPr/>
        </p:nvSpPr>
        <p:spPr bwMode="auto">
          <a:xfrm>
            <a:off x="7794143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2" name="Line 401"/>
          <p:cNvSpPr>
            <a:spLocks noChangeShapeType="1"/>
          </p:cNvSpPr>
          <p:nvPr/>
        </p:nvSpPr>
        <p:spPr bwMode="auto">
          <a:xfrm>
            <a:off x="7798354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3" name="Line 402"/>
          <p:cNvSpPr>
            <a:spLocks noChangeShapeType="1"/>
          </p:cNvSpPr>
          <p:nvPr/>
        </p:nvSpPr>
        <p:spPr bwMode="auto">
          <a:xfrm>
            <a:off x="7818003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4" name="Line 403"/>
          <p:cNvSpPr>
            <a:spLocks noChangeShapeType="1"/>
          </p:cNvSpPr>
          <p:nvPr/>
        </p:nvSpPr>
        <p:spPr bwMode="auto">
          <a:xfrm>
            <a:off x="7826424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5" name="Line 404"/>
          <p:cNvSpPr>
            <a:spLocks noChangeShapeType="1"/>
          </p:cNvSpPr>
          <p:nvPr/>
        </p:nvSpPr>
        <p:spPr bwMode="auto">
          <a:xfrm>
            <a:off x="7857301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" name="Line 405"/>
          <p:cNvSpPr>
            <a:spLocks noChangeShapeType="1"/>
          </p:cNvSpPr>
          <p:nvPr/>
        </p:nvSpPr>
        <p:spPr bwMode="auto">
          <a:xfrm>
            <a:off x="7865722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7" name="Line 406"/>
          <p:cNvSpPr>
            <a:spLocks noChangeShapeType="1"/>
          </p:cNvSpPr>
          <p:nvPr/>
        </p:nvSpPr>
        <p:spPr bwMode="auto">
          <a:xfrm>
            <a:off x="7869932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" name="Line 407"/>
          <p:cNvSpPr>
            <a:spLocks noChangeShapeType="1"/>
          </p:cNvSpPr>
          <p:nvPr/>
        </p:nvSpPr>
        <p:spPr bwMode="auto">
          <a:xfrm>
            <a:off x="7881160" y="5494337"/>
            <a:ext cx="0" cy="3841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9" name="Line 409"/>
          <p:cNvSpPr>
            <a:spLocks noChangeShapeType="1"/>
          </p:cNvSpPr>
          <p:nvPr/>
        </p:nvSpPr>
        <p:spPr bwMode="auto">
          <a:xfrm>
            <a:off x="7956949" y="5532750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0" name="Line 410"/>
          <p:cNvSpPr>
            <a:spLocks noChangeShapeType="1"/>
          </p:cNvSpPr>
          <p:nvPr/>
        </p:nvSpPr>
        <p:spPr bwMode="auto">
          <a:xfrm>
            <a:off x="7956949" y="5532750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1" name="Line 411"/>
          <p:cNvSpPr>
            <a:spLocks noChangeShapeType="1"/>
          </p:cNvSpPr>
          <p:nvPr/>
        </p:nvSpPr>
        <p:spPr bwMode="auto">
          <a:xfrm>
            <a:off x="7956949" y="5532750"/>
            <a:ext cx="0" cy="3311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2" name="Line 412"/>
          <p:cNvSpPr>
            <a:spLocks noChangeShapeType="1"/>
          </p:cNvSpPr>
          <p:nvPr/>
        </p:nvSpPr>
        <p:spPr bwMode="auto">
          <a:xfrm>
            <a:off x="7969581" y="5580434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3" name="Line 413"/>
          <p:cNvSpPr>
            <a:spLocks noChangeShapeType="1"/>
          </p:cNvSpPr>
          <p:nvPr/>
        </p:nvSpPr>
        <p:spPr bwMode="auto">
          <a:xfrm>
            <a:off x="7973791" y="5580434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4" name="Line 414"/>
          <p:cNvSpPr>
            <a:spLocks noChangeShapeType="1"/>
          </p:cNvSpPr>
          <p:nvPr/>
        </p:nvSpPr>
        <p:spPr bwMode="auto">
          <a:xfrm>
            <a:off x="8095895" y="5647986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5" name="Line 415"/>
          <p:cNvSpPr>
            <a:spLocks noChangeShapeType="1"/>
          </p:cNvSpPr>
          <p:nvPr/>
        </p:nvSpPr>
        <p:spPr bwMode="auto">
          <a:xfrm>
            <a:off x="8215192" y="5647986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6" name="Line 416"/>
          <p:cNvSpPr>
            <a:spLocks noChangeShapeType="1"/>
          </p:cNvSpPr>
          <p:nvPr/>
        </p:nvSpPr>
        <p:spPr bwMode="auto">
          <a:xfrm>
            <a:off x="8232034" y="5647986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" name="Line 417"/>
          <p:cNvSpPr>
            <a:spLocks noChangeShapeType="1"/>
          </p:cNvSpPr>
          <p:nvPr/>
        </p:nvSpPr>
        <p:spPr bwMode="auto">
          <a:xfrm>
            <a:off x="8239052" y="5647986"/>
            <a:ext cx="0" cy="3443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8" name="Freeform 418"/>
          <p:cNvSpPr>
            <a:spLocks/>
          </p:cNvSpPr>
          <p:nvPr/>
        </p:nvSpPr>
        <p:spPr bwMode="auto">
          <a:xfrm>
            <a:off x="5034871" y="4149912"/>
            <a:ext cx="3308039" cy="1573574"/>
          </a:xfrm>
          <a:custGeom>
            <a:avLst/>
            <a:gdLst>
              <a:gd name="T0" fmla="*/ 2147483647 w 2357"/>
              <a:gd name="T1" fmla="*/ 2147483647 h 1188"/>
              <a:gd name="T2" fmla="*/ 2147483647 w 2357"/>
              <a:gd name="T3" fmla="*/ 2147483647 h 1188"/>
              <a:gd name="T4" fmla="*/ 2147483647 w 2357"/>
              <a:gd name="T5" fmla="*/ 2147483647 h 1188"/>
              <a:gd name="T6" fmla="*/ 2147483647 w 2357"/>
              <a:gd name="T7" fmla="*/ 2147483647 h 1188"/>
              <a:gd name="T8" fmla="*/ 2147483647 w 2357"/>
              <a:gd name="T9" fmla="*/ 2147483647 h 1188"/>
              <a:gd name="T10" fmla="*/ 2147483647 w 2357"/>
              <a:gd name="T11" fmla="*/ 2147483647 h 1188"/>
              <a:gd name="T12" fmla="*/ 2147483647 w 2357"/>
              <a:gd name="T13" fmla="*/ 2147483647 h 1188"/>
              <a:gd name="T14" fmla="*/ 2147483647 w 2357"/>
              <a:gd name="T15" fmla="*/ 2147483647 h 1188"/>
              <a:gd name="T16" fmla="*/ 2147483647 w 2357"/>
              <a:gd name="T17" fmla="*/ 2147483647 h 1188"/>
              <a:gd name="T18" fmla="*/ 2147483647 w 2357"/>
              <a:gd name="T19" fmla="*/ 2147483647 h 1188"/>
              <a:gd name="T20" fmla="*/ 2147483647 w 2357"/>
              <a:gd name="T21" fmla="*/ 2147483647 h 1188"/>
              <a:gd name="T22" fmla="*/ 2147483647 w 2357"/>
              <a:gd name="T23" fmla="*/ 2147483647 h 1188"/>
              <a:gd name="T24" fmla="*/ 2147483647 w 2357"/>
              <a:gd name="T25" fmla="*/ 2147483647 h 1188"/>
              <a:gd name="T26" fmla="*/ 2147483647 w 2357"/>
              <a:gd name="T27" fmla="*/ 2147483647 h 1188"/>
              <a:gd name="T28" fmla="*/ 2147483647 w 2357"/>
              <a:gd name="T29" fmla="*/ 2147483647 h 1188"/>
              <a:gd name="T30" fmla="*/ 2147483647 w 2357"/>
              <a:gd name="T31" fmla="*/ 2147483647 h 1188"/>
              <a:gd name="T32" fmla="*/ 2147483647 w 2357"/>
              <a:gd name="T33" fmla="*/ 2147483647 h 1188"/>
              <a:gd name="T34" fmla="*/ 2147483647 w 2357"/>
              <a:gd name="T35" fmla="*/ 2147483647 h 1188"/>
              <a:gd name="T36" fmla="*/ 2147483647 w 2357"/>
              <a:gd name="T37" fmla="*/ 2147483647 h 1188"/>
              <a:gd name="T38" fmla="*/ 2147483647 w 2357"/>
              <a:gd name="T39" fmla="*/ 2147483647 h 1188"/>
              <a:gd name="T40" fmla="*/ 2147483647 w 2357"/>
              <a:gd name="T41" fmla="*/ 2147483647 h 1188"/>
              <a:gd name="T42" fmla="*/ 2147483647 w 2357"/>
              <a:gd name="T43" fmla="*/ 2147483647 h 1188"/>
              <a:gd name="T44" fmla="*/ 2147483647 w 2357"/>
              <a:gd name="T45" fmla="*/ 2147483647 h 1188"/>
              <a:gd name="T46" fmla="*/ 2147483647 w 2357"/>
              <a:gd name="T47" fmla="*/ 2147483647 h 1188"/>
              <a:gd name="T48" fmla="*/ 2147483647 w 2357"/>
              <a:gd name="T49" fmla="*/ 2147483647 h 1188"/>
              <a:gd name="T50" fmla="*/ 2147483647 w 2357"/>
              <a:gd name="T51" fmla="*/ 2147483647 h 1188"/>
              <a:gd name="T52" fmla="*/ 2147483647 w 2357"/>
              <a:gd name="T53" fmla="*/ 2147483647 h 1188"/>
              <a:gd name="T54" fmla="*/ 2147483647 w 2357"/>
              <a:gd name="T55" fmla="*/ 2147483647 h 1188"/>
              <a:gd name="T56" fmla="*/ 2147483647 w 2357"/>
              <a:gd name="T57" fmla="*/ 2147483647 h 1188"/>
              <a:gd name="T58" fmla="*/ 2147483647 w 2357"/>
              <a:gd name="T59" fmla="*/ 2147483647 h 1188"/>
              <a:gd name="T60" fmla="*/ 2147483647 w 2357"/>
              <a:gd name="T61" fmla="*/ 2147483647 h 1188"/>
              <a:gd name="T62" fmla="*/ 2147483647 w 2357"/>
              <a:gd name="T63" fmla="*/ 2147483647 h 1188"/>
              <a:gd name="T64" fmla="*/ 2147483647 w 2357"/>
              <a:gd name="T65" fmla="*/ 2147483647 h 1188"/>
              <a:gd name="T66" fmla="*/ 2147483647 w 2357"/>
              <a:gd name="T67" fmla="*/ 2147483647 h 1188"/>
              <a:gd name="T68" fmla="*/ 2147483647 w 2357"/>
              <a:gd name="T69" fmla="*/ 2147483647 h 1188"/>
              <a:gd name="T70" fmla="*/ 2147483647 w 2357"/>
              <a:gd name="T71" fmla="*/ 2147483647 h 1188"/>
              <a:gd name="T72" fmla="*/ 2147483647 w 2357"/>
              <a:gd name="T73" fmla="*/ 2147483647 h 1188"/>
              <a:gd name="T74" fmla="*/ 2147483647 w 2357"/>
              <a:gd name="T75" fmla="*/ 2147483647 h 1188"/>
              <a:gd name="T76" fmla="*/ 2147483647 w 2357"/>
              <a:gd name="T77" fmla="*/ 2147483647 h 1188"/>
              <a:gd name="T78" fmla="*/ 2147483647 w 2357"/>
              <a:gd name="T79" fmla="*/ 2147483647 h 1188"/>
              <a:gd name="T80" fmla="*/ 2147483647 w 2357"/>
              <a:gd name="T81" fmla="*/ 2147483647 h 1188"/>
              <a:gd name="T82" fmla="*/ 2147483647 w 2357"/>
              <a:gd name="T83" fmla="*/ 2147483647 h 1188"/>
              <a:gd name="T84" fmla="*/ 2147483647 w 2357"/>
              <a:gd name="T85" fmla="*/ 2147483647 h 1188"/>
              <a:gd name="T86" fmla="*/ 2147483647 w 2357"/>
              <a:gd name="T87" fmla="*/ 2147483647 h 1188"/>
              <a:gd name="T88" fmla="*/ 2147483647 w 2357"/>
              <a:gd name="T89" fmla="*/ 2147483647 h 1188"/>
              <a:gd name="T90" fmla="*/ 2147483647 w 2357"/>
              <a:gd name="T91" fmla="*/ 2147483647 h 1188"/>
              <a:gd name="T92" fmla="*/ 2147483647 w 2357"/>
              <a:gd name="T93" fmla="*/ 2147483647 h 1188"/>
              <a:gd name="T94" fmla="*/ 2147483647 w 2357"/>
              <a:gd name="T95" fmla="*/ 2147483647 h 1188"/>
              <a:gd name="T96" fmla="*/ 2147483647 w 2357"/>
              <a:gd name="T97" fmla="*/ 2147483647 h 1188"/>
              <a:gd name="T98" fmla="*/ 2147483647 w 2357"/>
              <a:gd name="T99" fmla="*/ 2147483647 h 1188"/>
              <a:gd name="T100" fmla="*/ 2147483647 w 2357"/>
              <a:gd name="T101" fmla="*/ 2147483647 h 1188"/>
              <a:gd name="T102" fmla="*/ 2147483647 w 2357"/>
              <a:gd name="T103" fmla="*/ 2147483647 h 1188"/>
              <a:gd name="T104" fmla="*/ 2147483647 w 2357"/>
              <a:gd name="T105" fmla="*/ 2147483647 h 1188"/>
              <a:gd name="T106" fmla="*/ 2147483647 w 2357"/>
              <a:gd name="T107" fmla="*/ 2147483647 h 1188"/>
              <a:gd name="T108" fmla="*/ 2147483647 w 2357"/>
              <a:gd name="T109" fmla="*/ 2147483647 h 1188"/>
              <a:gd name="T110" fmla="*/ 2147483647 w 2357"/>
              <a:gd name="T111" fmla="*/ 2147483647 h 1188"/>
              <a:gd name="T112" fmla="*/ 2147483647 w 2357"/>
              <a:gd name="T113" fmla="*/ 2147483647 h 1188"/>
              <a:gd name="T114" fmla="*/ 2147483647 w 2357"/>
              <a:gd name="T115" fmla="*/ 2147483647 h 1188"/>
              <a:gd name="T116" fmla="*/ 2147483647 w 2357"/>
              <a:gd name="T117" fmla="*/ 2147483647 h 1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57"/>
              <a:gd name="T178" fmla="*/ 0 h 1188"/>
              <a:gd name="T179" fmla="*/ 2357 w 2357"/>
              <a:gd name="T180" fmla="*/ 1188 h 11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57" h="1188">
                <a:moveTo>
                  <a:pt x="0" y="0"/>
                </a:moveTo>
                <a:lnTo>
                  <a:pt x="37" y="0"/>
                </a:lnTo>
                <a:lnTo>
                  <a:pt x="37" y="8"/>
                </a:lnTo>
                <a:lnTo>
                  <a:pt x="43" y="8"/>
                </a:lnTo>
                <a:lnTo>
                  <a:pt x="62" y="8"/>
                </a:lnTo>
                <a:lnTo>
                  <a:pt x="62" y="17"/>
                </a:lnTo>
                <a:lnTo>
                  <a:pt x="62" y="20"/>
                </a:lnTo>
                <a:lnTo>
                  <a:pt x="62" y="23"/>
                </a:lnTo>
                <a:lnTo>
                  <a:pt x="65" y="23"/>
                </a:lnTo>
                <a:lnTo>
                  <a:pt x="68" y="23"/>
                </a:lnTo>
                <a:lnTo>
                  <a:pt x="110" y="23"/>
                </a:lnTo>
                <a:lnTo>
                  <a:pt x="110" y="25"/>
                </a:lnTo>
                <a:lnTo>
                  <a:pt x="110" y="28"/>
                </a:lnTo>
                <a:lnTo>
                  <a:pt x="113" y="28"/>
                </a:lnTo>
                <a:lnTo>
                  <a:pt x="116" y="28"/>
                </a:lnTo>
                <a:lnTo>
                  <a:pt x="119" y="28"/>
                </a:lnTo>
                <a:lnTo>
                  <a:pt x="122" y="28"/>
                </a:lnTo>
                <a:lnTo>
                  <a:pt x="122" y="31"/>
                </a:lnTo>
                <a:lnTo>
                  <a:pt x="122" y="34"/>
                </a:lnTo>
                <a:lnTo>
                  <a:pt x="122" y="37"/>
                </a:lnTo>
                <a:lnTo>
                  <a:pt x="125" y="37"/>
                </a:lnTo>
                <a:lnTo>
                  <a:pt x="127" y="37"/>
                </a:lnTo>
                <a:lnTo>
                  <a:pt x="142" y="37"/>
                </a:lnTo>
                <a:lnTo>
                  <a:pt x="142" y="40"/>
                </a:lnTo>
                <a:lnTo>
                  <a:pt x="142" y="42"/>
                </a:lnTo>
                <a:lnTo>
                  <a:pt x="144" y="42"/>
                </a:lnTo>
                <a:lnTo>
                  <a:pt x="147" y="42"/>
                </a:lnTo>
                <a:lnTo>
                  <a:pt x="150" y="42"/>
                </a:lnTo>
                <a:lnTo>
                  <a:pt x="150" y="45"/>
                </a:lnTo>
                <a:lnTo>
                  <a:pt x="150" y="48"/>
                </a:lnTo>
                <a:lnTo>
                  <a:pt x="150" y="51"/>
                </a:lnTo>
                <a:lnTo>
                  <a:pt x="153" y="51"/>
                </a:lnTo>
                <a:lnTo>
                  <a:pt x="156" y="51"/>
                </a:lnTo>
                <a:lnTo>
                  <a:pt x="173" y="51"/>
                </a:lnTo>
                <a:lnTo>
                  <a:pt x="173" y="54"/>
                </a:lnTo>
                <a:lnTo>
                  <a:pt x="173" y="57"/>
                </a:lnTo>
                <a:lnTo>
                  <a:pt x="173" y="59"/>
                </a:lnTo>
                <a:lnTo>
                  <a:pt x="173" y="62"/>
                </a:lnTo>
                <a:lnTo>
                  <a:pt x="173" y="65"/>
                </a:lnTo>
                <a:lnTo>
                  <a:pt x="176" y="65"/>
                </a:lnTo>
                <a:lnTo>
                  <a:pt x="178" y="65"/>
                </a:lnTo>
                <a:lnTo>
                  <a:pt x="178" y="82"/>
                </a:lnTo>
                <a:lnTo>
                  <a:pt x="178" y="85"/>
                </a:lnTo>
                <a:lnTo>
                  <a:pt x="178" y="88"/>
                </a:lnTo>
                <a:lnTo>
                  <a:pt x="181" y="88"/>
                </a:lnTo>
                <a:lnTo>
                  <a:pt x="184" y="88"/>
                </a:lnTo>
                <a:lnTo>
                  <a:pt x="198" y="88"/>
                </a:lnTo>
                <a:lnTo>
                  <a:pt x="201" y="88"/>
                </a:lnTo>
                <a:lnTo>
                  <a:pt x="204" y="88"/>
                </a:lnTo>
                <a:lnTo>
                  <a:pt x="224" y="88"/>
                </a:lnTo>
                <a:lnTo>
                  <a:pt x="224" y="91"/>
                </a:lnTo>
                <a:lnTo>
                  <a:pt x="224" y="93"/>
                </a:lnTo>
                <a:lnTo>
                  <a:pt x="227" y="93"/>
                </a:lnTo>
                <a:lnTo>
                  <a:pt x="229" y="93"/>
                </a:lnTo>
                <a:lnTo>
                  <a:pt x="238" y="93"/>
                </a:lnTo>
                <a:lnTo>
                  <a:pt x="238" y="96"/>
                </a:lnTo>
                <a:lnTo>
                  <a:pt x="238" y="99"/>
                </a:lnTo>
                <a:lnTo>
                  <a:pt x="238" y="102"/>
                </a:lnTo>
                <a:lnTo>
                  <a:pt x="241" y="102"/>
                </a:lnTo>
                <a:lnTo>
                  <a:pt x="244" y="102"/>
                </a:lnTo>
                <a:lnTo>
                  <a:pt x="246" y="102"/>
                </a:lnTo>
                <a:lnTo>
                  <a:pt x="249" y="102"/>
                </a:lnTo>
                <a:lnTo>
                  <a:pt x="252" y="102"/>
                </a:lnTo>
                <a:lnTo>
                  <a:pt x="275" y="102"/>
                </a:lnTo>
                <a:lnTo>
                  <a:pt x="275" y="105"/>
                </a:lnTo>
                <a:lnTo>
                  <a:pt x="275" y="108"/>
                </a:lnTo>
                <a:lnTo>
                  <a:pt x="278" y="108"/>
                </a:lnTo>
                <a:lnTo>
                  <a:pt x="280" y="108"/>
                </a:lnTo>
                <a:lnTo>
                  <a:pt x="283" y="108"/>
                </a:lnTo>
                <a:lnTo>
                  <a:pt x="283" y="110"/>
                </a:lnTo>
                <a:lnTo>
                  <a:pt x="283" y="113"/>
                </a:lnTo>
                <a:lnTo>
                  <a:pt x="283" y="116"/>
                </a:lnTo>
                <a:lnTo>
                  <a:pt x="286" y="116"/>
                </a:lnTo>
                <a:lnTo>
                  <a:pt x="289" y="116"/>
                </a:lnTo>
                <a:lnTo>
                  <a:pt x="295" y="116"/>
                </a:lnTo>
                <a:lnTo>
                  <a:pt x="295" y="119"/>
                </a:lnTo>
                <a:lnTo>
                  <a:pt x="295" y="122"/>
                </a:lnTo>
                <a:lnTo>
                  <a:pt x="295" y="125"/>
                </a:lnTo>
                <a:lnTo>
                  <a:pt x="297" y="125"/>
                </a:lnTo>
                <a:lnTo>
                  <a:pt x="300" y="125"/>
                </a:lnTo>
                <a:lnTo>
                  <a:pt x="314" y="125"/>
                </a:lnTo>
                <a:lnTo>
                  <a:pt x="314" y="127"/>
                </a:lnTo>
                <a:lnTo>
                  <a:pt x="314" y="130"/>
                </a:lnTo>
                <a:lnTo>
                  <a:pt x="317" y="130"/>
                </a:lnTo>
                <a:lnTo>
                  <a:pt x="320" y="130"/>
                </a:lnTo>
                <a:lnTo>
                  <a:pt x="329" y="130"/>
                </a:lnTo>
                <a:lnTo>
                  <a:pt x="329" y="133"/>
                </a:lnTo>
                <a:lnTo>
                  <a:pt x="329" y="136"/>
                </a:lnTo>
                <a:lnTo>
                  <a:pt x="329" y="139"/>
                </a:lnTo>
                <a:lnTo>
                  <a:pt x="331" y="139"/>
                </a:lnTo>
                <a:lnTo>
                  <a:pt x="334" y="139"/>
                </a:lnTo>
                <a:lnTo>
                  <a:pt x="340" y="139"/>
                </a:lnTo>
                <a:lnTo>
                  <a:pt x="340" y="142"/>
                </a:lnTo>
                <a:lnTo>
                  <a:pt x="340" y="145"/>
                </a:lnTo>
                <a:lnTo>
                  <a:pt x="343" y="145"/>
                </a:lnTo>
                <a:lnTo>
                  <a:pt x="346" y="145"/>
                </a:lnTo>
                <a:lnTo>
                  <a:pt x="348" y="145"/>
                </a:lnTo>
                <a:lnTo>
                  <a:pt x="348" y="147"/>
                </a:lnTo>
                <a:lnTo>
                  <a:pt x="348" y="150"/>
                </a:lnTo>
                <a:lnTo>
                  <a:pt x="348" y="153"/>
                </a:lnTo>
                <a:lnTo>
                  <a:pt x="351" y="153"/>
                </a:lnTo>
                <a:lnTo>
                  <a:pt x="351" y="156"/>
                </a:lnTo>
                <a:lnTo>
                  <a:pt x="351" y="159"/>
                </a:lnTo>
                <a:lnTo>
                  <a:pt x="354" y="159"/>
                </a:lnTo>
                <a:lnTo>
                  <a:pt x="354" y="162"/>
                </a:lnTo>
                <a:lnTo>
                  <a:pt x="354" y="164"/>
                </a:lnTo>
                <a:lnTo>
                  <a:pt x="354" y="167"/>
                </a:lnTo>
                <a:lnTo>
                  <a:pt x="357" y="167"/>
                </a:lnTo>
                <a:lnTo>
                  <a:pt x="360" y="167"/>
                </a:lnTo>
                <a:lnTo>
                  <a:pt x="360" y="170"/>
                </a:lnTo>
                <a:lnTo>
                  <a:pt x="360" y="173"/>
                </a:lnTo>
                <a:lnTo>
                  <a:pt x="360" y="176"/>
                </a:lnTo>
                <a:lnTo>
                  <a:pt x="363" y="176"/>
                </a:lnTo>
                <a:lnTo>
                  <a:pt x="363" y="179"/>
                </a:lnTo>
                <a:lnTo>
                  <a:pt x="363" y="181"/>
                </a:lnTo>
                <a:lnTo>
                  <a:pt x="365" y="181"/>
                </a:lnTo>
                <a:lnTo>
                  <a:pt x="368" y="181"/>
                </a:lnTo>
                <a:lnTo>
                  <a:pt x="382" y="181"/>
                </a:lnTo>
                <a:lnTo>
                  <a:pt x="382" y="190"/>
                </a:lnTo>
                <a:lnTo>
                  <a:pt x="382" y="193"/>
                </a:lnTo>
                <a:lnTo>
                  <a:pt x="382" y="196"/>
                </a:lnTo>
                <a:lnTo>
                  <a:pt x="385" y="196"/>
                </a:lnTo>
                <a:lnTo>
                  <a:pt x="388" y="196"/>
                </a:lnTo>
                <a:lnTo>
                  <a:pt x="391" y="196"/>
                </a:lnTo>
                <a:lnTo>
                  <a:pt x="391" y="204"/>
                </a:lnTo>
                <a:lnTo>
                  <a:pt x="391" y="207"/>
                </a:lnTo>
                <a:lnTo>
                  <a:pt x="391" y="210"/>
                </a:lnTo>
                <a:lnTo>
                  <a:pt x="391" y="213"/>
                </a:lnTo>
                <a:lnTo>
                  <a:pt x="391" y="215"/>
                </a:lnTo>
                <a:lnTo>
                  <a:pt x="391" y="218"/>
                </a:lnTo>
                <a:lnTo>
                  <a:pt x="394" y="218"/>
                </a:lnTo>
                <a:lnTo>
                  <a:pt x="397" y="218"/>
                </a:lnTo>
                <a:lnTo>
                  <a:pt x="402" y="218"/>
                </a:lnTo>
                <a:lnTo>
                  <a:pt x="402" y="221"/>
                </a:lnTo>
                <a:lnTo>
                  <a:pt x="402" y="224"/>
                </a:lnTo>
                <a:lnTo>
                  <a:pt x="405" y="224"/>
                </a:lnTo>
                <a:lnTo>
                  <a:pt x="408" y="224"/>
                </a:lnTo>
                <a:lnTo>
                  <a:pt x="411" y="224"/>
                </a:lnTo>
                <a:lnTo>
                  <a:pt x="411" y="227"/>
                </a:lnTo>
                <a:lnTo>
                  <a:pt x="411" y="230"/>
                </a:lnTo>
                <a:lnTo>
                  <a:pt x="411" y="232"/>
                </a:lnTo>
                <a:lnTo>
                  <a:pt x="414" y="232"/>
                </a:lnTo>
                <a:lnTo>
                  <a:pt x="416" y="232"/>
                </a:lnTo>
                <a:lnTo>
                  <a:pt x="416" y="235"/>
                </a:lnTo>
                <a:lnTo>
                  <a:pt x="416" y="238"/>
                </a:lnTo>
                <a:lnTo>
                  <a:pt x="416" y="241"/>
                </a:lnTo>
                <a:lnTo>
                  <a:pt x="419" y="241"/>
                </a:lnTo>
                <a:lnTo>
                  <a:pt x="422" y="241"/>
                </a:lnTo>
                <a:lnTo>
                  <a:pt x="422" y="244"/>
                </a:lnTo>
                <a:lnTo>
                  <a:pt x="422" y="247"/>
                </a:lnTo>
                <a:lnTo>
                  <a:pt x="425" y="247"/>
                </a:lnTo>
                <a:lnTo>
                  <a:pt x="425" y="249"/>
                </a:lnTo>
                <a:lnTo>
                  <a:pt x="425" y="252"/>
                </a:lnTo>
                <a:lnTo>
                  <a:pt x="425" y="255"/>
                </a:lnTo>
                <a:lnTo>
                  <a:pt x="428" y="255"/>
                </a:lnTo>
                <a:lnTo>
                  <a:pt x="428" y="258"/>
                </a:lnTo>
                <a:lnTo>
                  <a:pt x="428" y="261"/>
                </a:lnTo>
                <a:lnTo>
                  <a:pt x="431" y="261"/>
                </a:lnTo>
                <a:lnTo>
                  <a:pt x="431" y="264"/>
                </a:lnTo>
                <a:lnTo>
                  <a:pt x="431" y="266"/>
                </a:lnTo>
                <a:lnTo>
                  <a:pt x="431" y="269"/>
                </a:lnTo>
                <a:lnTo>
                  <a:pt x="431" y="272"/>
                </a:lnTo>
                <a:lnTo>
                  <a:pt x="431" y="275"/>
                </a:lnTo>
                <a:lnTo>
                  <a:pt x="433" y="275"/>
                </a:lnTo>
                <a:lnTo>
                  <a:pt x="436" y="275"/>
                </a:lnTo>
                <a:lnTo>
                  <a:pt x="439" y="275"/>
                </a:lnTo>
                <a:lnTo>
                  <a:pt x="439" y="278"/>
                </a:lnTo>
                <a:lnTo>
                  <a:pt x="439" y="281"/>
                </a:lnTo>
                <a:lnTo>
                  <a:pt x="439" y="283"/>
                </a:lnTo>
                <a:lnTo>
                  <a:pt x="442" y="283"/>
                </a:lnTo>
                <a:lnTo>
                  <a:pt x="445" y="283"/>
                </a:lnTo>
                <a:lnTo>
                  <a:pt x="445" y="286"/>
                </a:lnTo>
                <a:lnTo>
                  <a:pt x="445" y="289"/>
                </a:lnTo>
                <a:lnTo>
                  <a:pt x="445" y="292"/>
                </a:lnTo>
                <a:lnTo>
                  <a:pt x="448" y="292"/>
                </a:lnTo>
                <a:lnTo>
                  <a:pt x="448" y="295"/>
                </a:lnTo>
                <a:lnTo>
                  <a:pt x="448" y="298"/>
                </a:lnTo>
                <a:lnTo>
                  <a:pt x="450" y="298"/>
                </a:lnTo>
                <a:lnTo>
                  <a:pt x="453" y="298"/>
                </a:lnTo>
                <a:lnTo>
                  <a:pt x="465" y="298"/>
                </a:lnTo>
                <a:lnTo>
                  <a:pt x="465" y="300"/>
                </a:lnTo>
                <a:lnTo>
                  <a:pt x="465" y="303"/>
                </a:lnTo>
                <a:lnTo>
                  <a:pt x="465" y="306"/>
                </a:lnTo>
                <a:lnTo>
                  <a:pt x="465" y="309"/>
                </a:lnTo>
                <a:lnTo>
                  <a:pt x="465" y="312"/>
                </a:lnTo>
                <a:lnTo>
                  <a:pt x="467" y="312"/>
                </a:lnTo>
                <a:lnTo>
                  <a:pt x="467" y="315"/>
                </a:lnTo>
                <a:lnTo>
                  <a:pt x="467" y="318"/>
                </a:lnTo>
                <a:lnTo>
                  <a:pt x="467" y="320"/>
                </a:lnTo>
                <a:lnTo>
                  <a:pt x="470" y="320"/>
                </a:lnTo>
                <a:lnTo>
                  <a:pt x="473" y="320"/>
                </a:lnTo>
                <a:lnTo>
                  <a:pt x="473" y="323"/>
                </a:lnTo>
                <a:lnTo>
                  <a:pt x="473" y="326"/>
                </a:lnTo>
                <a:lnTo>
                  <a:pt x="476" y="326"/>
                </a:lnTo>
                <a:lnTo>
                  <a:pt x="479" y="326"/>
                </a:lnTo>
                <a:lnTo>
                  <a:pt x="482" y="326"/>
                </a:lnTo>
                <a:lnTo>
                  <a:pt x="482" y="329"/>
                </a:lnTo>
                <a:lnTo>
                  <a:pt x="482" y="332"/>
                </a:lnTo>
                <a:lnTo>
                  <a:pt x="482" y="335"/>
                </a:lnTo>
                <a:lnTo>
                  <a:pt x="484" y="335"/>
                </a:lnTo>
                <a:lnTo>
                  <a:pt x="484" y="337"/>
                </a:lnTo>
                <a:lnTo>
                  <a:pt x="484" y="340"/>
                </a:lnTo>
                <a:lnTo>
                  <a:pt x="484" y="343"/>
                </a:lnTo>
                <a:lnTo>
                  <a:pt x="487" y="343"/>
                </a:lnTo>
                <a:lnTo>
                  <a:pt x="487" y="346"/>
                </a:lnTo>
                <a:lnTo>
                  <a:pt x="487" y="349"/>
                </a:lnTo>
                <a:lnTo>
                  <a:pt x="490" y="349"/>
                </a:lnTo>
                <a:lnTo>
                  <a:pt x="493" y="349"/>
                </a:lnTo>
                <a:lnTo>
                  <a:pt x="493" y="352"/>
                </a:lnTo>
                <a:lnTo>
                  <a:pt x="493" y="354"/>
                </a:lnTo>
                <a:lnTo>
                  <a:pt x="493" y="357"/>
                </a:lnTo>
                <a:lnTo>
                  <a:pt x="496" y="357"/>
                </a:lnTo>
                <a:lnTo>
                  <a:pt x="496" y="360"/>
                </a:lnTo>
                <a:lnTo>
                  <a:pt x="496" y="363"/>
                </a:lnTo>
                <a:lnTo>
                  <a:pt x="499" y="363"/>
                </a:lnTo>
                <a:lnTo>
                  <a:pt x="501" y="363"/>
                </a:lnTo>
                <a:lnTo>
                  <a:pt x="518" y="363"/>
                </a:lnTo>
                <a:lnTo>
                  <a:pt x="518" y="366"/>
                </a:lnTo>
                <a:lnTo>
                  <a:pt x="518" y="369"/>
                </a:lnTo>
                <a:lnTo>
                  <a:pt x="518" y="371"/>
                </a:lnTo>
                <a:lnTo>
                  <a:pt x="521" y="371"/>
                </a:lnTo>
                <a:lnTo>
                  <a:pt x="524" y="371"/>
                </a:lnTo>
                <a:lnTo>
                  <a:pt x="527" y="371"/>
                </a:lnTo>
                <a:lnTo>
                  <a:pt x="530" y="371"/>
                </a:lnTo>
                <a:lnTo>
                  <a:pt x="530" y="374"/>
                </a:lnTo>
                <a:lnTo>
                  <a:pt x="530" y="377"/>
                </a:lnTo>
                <a:lnTo>
                  <a:pt x="533" y="377"/>
                </a:lnTo>
                <a:lnTo>
                  <a:pt x="535" y="377"/>
                </a:lnTo>
                <a:lnTo>
                  <a:pt x="541" y="377"/>
                </a:lnTo>
                <a:lnTo>
                  <a:pt x="541" y="380"/>
                </a:lnTo>
                <a:lnTo>
                  <a:pt x="541" y="383"/>
                </a:lnTo>
                <a:lnTo>
                  <a:pt x="541" y="386"/>
                </a:lnTo>
                <a:lnTo>
                  <a:pt x="544" y="386"/>
                </a:lnTo>
                <a:lnTo>
                  <a:pt x="547" y="386"/>
                </a:lnTo>
                <a:lnTo>
                  <a:pt x="547" y="388"/>
                </a:lnTo>
                <a:lnTo>
                  <a:pt x="547" y="391"/>
                </a:lnTo>
                <a:lnTo>
                  <a:pt x="547" y="394"/>
                </a:lnTo>
                <a:lnTo>
                  <a:pt x="550" y="394"/>
                </a:lnTo>
                <a:lnTo>
                  <a:pt x="552" y="394"/>
                </a:lnTo>
                <a:lnTo>
                  <a:pt x="558" y="394"/>
                </a:lnTo>
                <a:lnTo>
                  <a:pt x="558" y="397"/>
                </a:lnTo>
                <a:lnTo>
                  <a:pt x="558" y="400"/>
                </a:lnTo>
                <a:lnTo>
                  <a:pt x="561" y="400"/>
                </a:lnTo>
                <a:lnTo>
                  <a:pt x="561" y="403"/>
                </a:lnTo>
                <a:lnTo>
                  <a:pt x="561" y="405"/>
                </a:lnTo>
                <a:lnTo>
                  <a:pt x="561" y="408"/>
                </a:lnTo>
                <a:lnTo>
                  <a:pt x="564" y="408"/>
                </a:lnTo>
                <a:lnTo>
                  <a:pt x="567" y="408"/>
                </a:lnTo>
                <a:lnTo>
                  <a:pt x="567" y="417"/>
                </a:lnTo>
                <a:lnTo>
                  <a:pt x="567" y="420"/>
                </a:lnTo>
                <a:lnTo>
                  <a:pt x="567" y="422"/>
                </a:lnTo>
                <a:lnTo>
                  <a:pt x="569" y="422"/>
                </a:lnTo>
                <a:lnTo>
                  <a:pt x="572" y="422"/>
                </a:lnTo>
                <a:lnTo>
                  <a:pt x="598" y="422"/>
                </a:lnTo>
                <a:lnTo>
                  <a:pt x="598" y="425"/>
                </a:lnTo>
                <a:lnTo>
                  <a:pt x="598" y="428"/>
                </a:lnTo>
                <a:lnTo>
                  <a:pt x="598" y="431"/>
                </a:lnTo>
                <a:lnTo>
                  <a:pt x="601" y="431"/>
                </a:lnTo>
                <a:lnTo>
                  <a:pt x="603" y="431"/>
                </a:lnTo>
                <a:lnTo>
                  <a:pt x="603" y="434"/>
                </a:lnTo>
                <a:lnTo>
                  <a:pt x="603" y="437"/>
                </a:lnTo>
                <a:lnTo>
                  <a:pt x="606" y="437"/>
                </a:lnTo>
                <a:lnTo>
                  <a:pt x="606" y="448"/>
                </a:lnTo>
                <a:lnTo>
                  <a:pt x="606" y="451"/>
                </a:lnTo>
                <a:lnTo>
                  <a:pt x="606" y="454"/>
                </a:lnTo>
                <a:lnTo>
                  <a:pt x="609" y="454"/>
                </a:lnTo>
                <a:lnTo>
                  <a:pt x="612" y="454"/>
                </a:lnTo>
                <a:lnTo>
                  <a:pt x="612" y="456"/>
                </a:lnTo>
                <a:lnTo>
                  <a:pt x="612" y="459"/>
                </a:lnTo>
                <a:lnTo>
                  <a:pt x="615" y="459"/>
                </a:lnTo>
                <a:lnTo>
                  <a:pt x="615" y="471"/>
                </a:lnTo>
                <a:lnTo>
                  <a:pt x="615" y="473"/>
                </a:lnTo>
                <a:lnTo>
                  <a:pt x="615" y="476"/>
                </a:lnTo>
                <a:lnTo>
                  <a:pt x="618" y="476"/>
                </a:lnTo>
                <a:lnTo>
                  <a:pt x="620" y="476"/>
                </a:lnTo>
                <a:lnTo>
                  <a:pt x="623" y="476"/>
                </a:lnTo>
                <a:lnTo>
                  <a:pt x="623" y="479"/>
                </a:lnTo>
                <a:lnTo>
                  <a:pt x="623" y="482"/>
                </a:lnTo>
                <a:lnTo>
                  <a:pt x="626" y="482"/>
                </a:lnTo>
                <a:lnTo>
                  <a:pt x="626" y="485"/>
                </a:lnTo>
                <a:lnTo>
                  <a:pt x="626" y="488"/>
                </a:lnTo>
                <a:lnTo>
                  <a:pt x="626" y="491"/>
                </a:lnTo>
                <a:lnTo>
                  <a:pt x="629" y="491"/>
                </a:lnTo>
                <a:lnTo>
                  <a:pt x="629" y="493"/>
                </a:lnTo>
                <a:lnTo>
                  <a:pt x="629" y="496"/>
                </a:lnTo>
                <a:lnTo>
                  <a:pt x="632" y="496"/>
                </a:lnTo>
                <a:lnTo>
                  <a:pt x="632" y="499"/>
                </a:lnTo>
                <a:lnTo>
                  <a:pt x="632" y="502"/>
                </a:lnTo>
                <a:lnTo>
                  <a:pt x="632" y="505"/>
                </a:lnTo>
                <a:lnTo>
                  <a:pt x="635" y="505"/>
                </a:lnTo>
                <a:lnTo>
                  <a:pt x="637" y="505"/>
                </a:lnTo>
                <a:lnTo>
                  <a:pt x="643" y="505"/>
                </a:lnTo>
                <a:lnTo>
                  <a:pt x="643" y="508"/>
                </a:lnTo>
                <a:lnTo>
                  <a:pt x="643" y="510"/>
                </a:lnTo>
                <a:lnTo>
                  <a:pt x="643" y="513"/>
                </a:lnTo>
                <a:lnTo>
                  <a:pt x="646" y="513"/>
                </a:lnTo>
                <a:lnTo>
                  <a:pt x="646" y="516"/>
                </a:lnTo>
                <a:lnTo>
                  <a:pt x="646" y="519"/>
                </a:lnTo>
                <a:lnTo>
                  <a:pt x="649" y="519"/>
                </a:lnTo>
                <a:lnTo>
                  <a:pt x="652" y="519"/>
                </a:lnTo>
                <a:lnTo>
                  <a:pt x="654" y="519"/>
                </a:lnTo>
                <a:lnTo>
                  <a:pt x="654" y="522"/>
                </a:lnTo>
                <a:lnTo>
                  <a:pt x="654" y="525"/>
                </a:lnTo>
                <a:lnTo>
                  <a:pt x="654" y="527"/>
                </a:lnTo>
                <a:lnTo>
                  <a:pt x="657" y="527"/>
                </a:lnTo>
                <a:lnTo>
                  <a:pt x="660" y="527"/>
                </a:lnTo>
                <a:lnTo>
                  <a:pt x="666" y="527"/>
                </a:lnTo>
                <a:lnTo>
                  <a:pt x="666" y="530"/>
                </a:lnTo>
                <a:lnTo>
                  <a:pt x="666" y="533"/>
                </a:lnTo>
                <a:lnTo>
                  <a:pt x="666" y="536"/>
                </a:lnTo>
                <a:lnTo>
                  <a:pt x="669" y="536"/>
                </a:lnTo>
                <a:lnTo>
                  <a:pt x="671" y="536"/>
                </a:lnTo>
                <a:lnTo>
                  <a:pt x="671" y="539"/>
                </a:lnTo>
                <a:lnTo>
                  <a:pt x="671" y="542"/>
                </a:lnTo>
                <a:lnTo>
                  <a:pt x="674" y="542"/>
                </a:lnTo>
                <a:lnTo>
                  <a:pt x="674" y="544"/>
                </a:lnTo>
                <a:lnTo>
                  <a:pt x="674" y="547"/>
                </a:lnTo>
                <a:lnTo>
                  <a:pt x="674" y="550"/>
                </a:lnTo>
                <a:lnTo>
                  <a:pt x="677" y="550"/>
                </a:lnTo>
                <a:lnTo>
                  <a:pt x="680" y="550"/>
                </a:lnTo>
                <a:lnTo>
                  <a:pt x="688" y="550"/>
                </a:lnTo>
                <a:lnTo>
                  <a:pt x="688" y="553"/>
                </a:lnTo>
                <a:lnTo>
                  <a:pt x="688" y="556"/>
                </a:lnTo>
                <a:lnTo>
                  <a:pt x="691" y="556"/>
                </a:lnTo>
                <a:lnTo>
                  <a:pt x="694" y="556"/>
                </a:lnTo>
                <a:lnTo>
                  <a:pt x="694" y="559"/>
                </a:lnTo>
                <a:lnTo>
                  <a:pt x="694" y="561"/>
                </a:lnTo>
                <a:lnTo>
                  <a:pt x="694" y="564"/>
                </a:lnTo>
                <a:lnTo>
                  <a:pt x="697" y="564"/>
                </a:lnTo>
                <a:lnTo>
                  <a:pt x="697" y="567"/>
                </a:lnTo>
                <a:lnTo>
                  <a:pt x="697" y="570"/>
                </a:lnTo>
                <a:lnTo>
                  <a:pt x="697" y="573"/>
                </a:lnTo>
                <a:lnTo>
                  <a:pt x="700" y="573"/>
                </a:lnTo>
                <a:lnTo>
                  <a:pt x="703" y="573"/>
                </a:lnTo>
                <a:lnTo>
                  <a:pt x="705" y="573"/>
                </a:lnTo>
                <a:lnTo>
                  <a:pt x="705" y="576"/>
                </a:lnTo>
                <a:lnTo>
                  <a:pt x="705" y="578"/>
                </a:lnTo>
                <a:lnTo>
                  <a:pt x="708" y="578"/>
                </a:lnTo>
                <a:lnTo>
                  <a:pt x="711" y="578"/>
                </a:lnTo>
                <a:lnTo>
                  <a:pt x="720" y="578"/>
                </a:lnTo>
                <a:lnTo>
                  <a:pt x="720" y="581"/>
                </a:lnTo>
                <a:lnTo>
                  <a:pt x="720" y="584"/>
                </a:lnTo>
                <a:lnTo>
                  <a:pt x="720" y="587"/>
                </a:lnTo>
                <a:lnTo>
                  <a:pt x="722" y="587"/>
                </a:lnTo>
                <a:lnTo>
                  <a:pt x="722" y="590"/>
                </a:lnTo>
                <a:lnTo>
                  <a:pt x="722" y="593"/>
                </a:lnTo>
                <a:lnTo>
                  <a:pt x="722" y="595"/>
                </a:lnTo>
                <a:lnTo>
                  <a:pt x="725" y="595"/>
                </a:lnTo>
                <a:lnTo>
                  <a:pt x="725" y="598"/>
                </a:lnTo>
                <a:lnTo>
                  <a:pt x="725" y="601"/>
                </a:lnTo>
                <a:lnTo>
                  <a:pt x="728" y="601"/>
                </a:lnTo>
                <a:lnTo>
                  <a:pt x="731" y="601"/>
                </a:lnTo>
                <a:lnTo>
                  <a:pt x="742" y="601"/>
                </a:lnTo>
                <a:lnTo>
                  <a:pt x="742" y="604"/>
                </a:lnTo>
                <a:lnTo>
                  <a:pt x="742" y="607"/>
                </a:lnTo>
                <a:lnTo>
                  <a:pt x="742" y="610"/>
                </a:lnTo>
                <a:lnTo>
                  <a:pt x="745" y="610"/>
                </a:lnTo>
                <a:lnTo>
                  <a:pt x="748" y="610"/>
                </a:lnTo>
                <a:lnTo>
                  <a:pt x="771" y="610"/>
                </a:lnTo>
                <a:lnTo>
                  <a:pt x="771" y="612"/>
                </a:lnTo>
                <a:lnTo>
                  <a:pt x="771" y="615"/>
                </a:lnTo>
                <a:lnTo>
                  <a:pt x="771" y="618"/>
                </a:lnTo>
                <a:lnTo>
                  <a:pt x="773" y="618"/>
                </a:lnTo>
                <a:lnTo>
                  <a:pt x="773" y="621"/>
                </a:lnTo>
                <a:lnTo>
                  <a:pt x="773" y="624"/>
                </a:lnTo>
                <a:lnTo>
                  <a:pt x="773" y="627"/>
                </a:lnTo>
                <a:lnTo>
                  <a:pt x="773" y="629"/>
                </a:lnTo>
                <a:lnTo>
                  <a:pt x="773" y="632"/>
                </a:lnTo>
                <a:lnTo>
                  <a:pt x="776" y="632"/>
                </a:lnTo>
                <a:lnTo>
                  <a:pt x="779" y="632"/>
                </a:lnTo>
                <a:lnTo>
                  <a:pt x="782" y="632"/>
                </a:lnTo>
                <a:lnTo>
                  <a:pt x="782" y="635"/>
                </a:lnTo>
                <a:lnTo>
                  <a:pt x="782" y="638"/>
                </a:lnTo>
                <a:lnTo>
                  <a:pt x="782" y="641"/>
                </a:lnTo>
                <a:lnTo>
                  <a:pt x="785" y="641"/>
                </a:lnTo>
                <a:lnTo>
                  <a:pt x="785" y="644"/>
                </a:lnTo>
                <a:lnTo>
                  <a:pt x="785" y="646"/>
                </a:lnTo>
                <a:lnTo>
                  <a:pt x="788" y="646"/>
                </a:lnTo>
                <a:lnTo>
                  <a:pt x="790" y="646"/>
                </a:lnTo>
                <a:lnTo>
                  <a:pt x="805" y="646"/>
                </a:lnTo>
                <a:lnTo>
                  <a:pt x="805" y="649"/>
                </a:lnTo>
                <a:lnTo>
                  <a:pt x="805" y="652"/>
                </a:lnTo>
                <a:lnTo>
                  <a:pt x="805" y="655"/>
                </a:lnTo>
                <a:lnTo>
                  <a:pt x="805" y="658"/>
                </a:lnTo>
                <a:lnTo>
                  <a:pt x="805" y="661"/>
                </a:lnTo>
                <a:lnTo>
                  <a:pt x="805" y="664"/>
                </a:lnTo>
                <a:lnTo>
                  <a:pt x="807" y="664"/>
                </a:lnTo>
                <a:lnTo>
                  <a:pt x="810" y="664"/>
                </a:lnTo>
                <a:lnTo>
                  <a:pt x="836" y="664"/>
                </a:lnTo>
                <a:lnTo>
                  <a:pt x="836" y="666"/>
                </a:lnTo>
                <a:lnTo>
                  <a:pt x="836" y="669"/>
                </a:lnTo>
                <a:lnTo>
                  <a:pt x="839" y="669"/>
                </a:lnTo>
                <a:lnTo>
                  <a:pt x="841" y="669"/>
                </a:lnTo>
                <a:lnTo>
                  <a:pt x="841" y="672"/>
                </a:lnTo>
                <a:lnTo>
                  <a:pt x="841" y="675"/>
                </a:lnTo>
                <a:lnTo>
                  <a:pt x="841" y="678"/>
                </a:lnTo>
                <a:lnTo>
                  <a:pt x="844" y="678"/>
                </a:lnTo>
                <a:lnTo>
                  <a:pt x="847" y="678"/>
                </a:lnTo>
                <a:lnTo>
                  <a:pt x="853" y="678"/>
                </a:lnTo>
                <a:lnTo>
                  <a:pt x="853" y="681"/>
                </a:lnTo>
                <a:lnTo>
                  <a:pt x="853" y="683"/>
                </a:lnTo>
                <a:lnTo>
                  <a:pt x="853" y="686"/>
                </a:lnTo>
                <a:lnTo>
                  <a:pt x="856" y="686"/>
                </a:lnTo>
                <a:lnTo>
                  <a:pt x="856" y="689"/>
                </a:lnTo>
                <a:lnTo>
                  <a:pt x="856" y="692"/>
                </a:lnTo>
                <a:lnTo>
                  <a:pt x="858" y="692"/>
                </a:lnTo>
                <a:lnTo>
                  <a:pt x="861" y="692"/>
                </a:lnTo>
                <a:lnTo>
                  <a:pt x="870" y="692"/>
                </a:lnTo>
                <a:lnTo>
                  <a:pt x="870" y="695"/>
                </a:lnTo>
                <a:lnTo>
                  <a:pt x="870" y="698"/>
                </a:lnTo>
                <a:lnTo>
                  <a:pt x="870" y="700"/>
                </a:lnTo>
                <a:lnTo>
                  <a:pt x="873" y="700"/>
                </a:lnTo>
                <a:lnTo>
                  <a:pt x="873" y="703"/>
                </a:lnTo>
                <a:lnTo>
                  <a:pt x="873" y="706"/>
                </a:lnTo>
                <a:lnTo>
                  <a:pt x="873" y="709"/>
                </a:lnTo>
                <a:lnTo>
                  <a:pt x="875" y="709"/>
                </a:lnTo>
                <a:lnTo>
                  <a:pt x="878" y="709"/>
                </a:lnTo>
                <a:lnTo>
                  <a:pt x="884" y="709"/>
                </a:lnTo>
                <a:lnTo>
                  <a:pt x="884" y="712"/>
                </a:lnTo>
                <a:lnTo>
                  <a:pt x="884" y="715"/>
                </a:lnTo>
                <a:lnTo>
                  <a:pt x="887" y="715"/>
                </a:lnTo>
                <a:lnTo>
                  <a:pt x="890" y="715"/>
                </a:lnTo>
                <a:lnTo>
                  <a:pt x="904" y="715"/>
                </a:lnTo>
                <a:lnTo>
                  <a:pt x="904" y="717"/>
                </a:lnTo>
                <a:lnTo>
                  <a:pt x="904" y="720"/>
                </a:lnTo>
                <a:lnTo>
                  <a:pt x="904" y="723"/>
                </a:lnTo>
                <a:lnTo>
                  <a:pt x="907" y="723"/>
                </a:lnTo>
                <a:lnTo>
                  <a:pt x="909" y="723"/>
                </a:lnTo>
                <a:lnTo>
                  <a:pt x="912" y="723"/>
                </a:lnTo>
                <a:lnTo>
                  <a:pt x="912" y="726"/>
                </a:lnTo>
                <a:lnTo>
                  <a:pt x="912" y="729"/>
                </a:lnTo>
                <a:lnTo>
                  <a:pt x="915" y="729"/>
                </a:lnTo>
                <a:lnTo>
                  <a:pt x="918" y="729"/>
                </a:lnTo>
                <a:lnTo>
                  <a:pt x="952" y="729"/>
                </a:lnTo>
                <a:lnTo>
                  <a:pt x="952" y="732"/>
                </a:lnTo>
                <a:lnTo>
                  <a:pt x="952" y="734"/>
                </a:lnTo>
                <a:lnTo>
                  <a:pt x="952" y="737"/>
                </a:lnTo>
                <a:lnTo>
                  <a:pt x="955" y="737"/>
                </a:lnTo>
                <a:lnTo>
                  <a:pt x="958" y="737"/>
                </a:lnTo>
                <a:lnTo>
                  <a:pt x="966" y="737"/>
                </a:lnTo>
                <a:lnTo>
                  <a:pt x="966" y="740"/>
                </a:lnTo>
                <a:lnTo>
                  <a:pt x="966" y="743"/>
                </a:lnTo>
                <a:lnTo>
                  <a:pt x="966" y="746"/>
                </a:lnTo>
                <a:lnTo>
                  <a:pt x="969" y="746"/>
                </a:lnTo>
                <a:lnTo>
                  <a:pt x="972" y="746"/>
                </a:lnTo>
                <a:lnTo>
                  <a:pt x="997" y="746"/>
                </a:lnTo>
                <a:lnTo>
                  <a:pt x="997" y="749"/>
                </a:lnTo>
                <a:lnTo>
                  <a:pt x="997" y="751"/>
                </a:lnTo>
                <a:lnTo>
                  <a:pt x="1000" y="751"/>
                </a:lnTo>
                <a:lnTo>
                  <a:pt x="1003" y="751"/>
                </a:lnTo>
                <a:lnTo>
                  <a:pt x="1003" y="754"/>
                </a:lnTo>
                <a:lnTo>
                  <a:pt x="1003" y="757"/>
                </a:lnTo>
                <a:lnTo>
                  <a:pt x="1003" y="760"/>
                </a:lnTo>
                <a:lnTo>
                  <a:pt x="1006" y="760"/>
                </a:lnTo>
                <a:lnTo>
                  <a:pt x="1009" y="760"/>
                </a:lnTo>
                <a:lnTo>
                  <a:pt x="1009" y="763"/>
                </a:lnTo>
                <a:lnTo>
                  <a:pt x="1009" y="766"/>
                </a:lnTo>
                <a:lnTo>
                  <a:pt x="1009" y="768"/>
                </a:lnTo>
                <a:lnTo>
                  <a:pt x="1011" y="768"/>
                </a:lnTo>
                <a:lnTo>
                  <a:pt x="1014" y="768"/>
                </a:lnTo>
                <a:lnTo>
                  <a:pt x="1023" y="768"/>
                </a:lnTo>
                <a:lnTo>
                  <a:pt x="1023" y="771"/>
                </a:lnTo>
                <a:lnTo>
                  <a:pt x="1023" y="774"/>
                </a:lnTo>
                <a:lnTo>
                  <a:pt x="1026" y="774"/>
                </a:lnTo>
                <a:lnTo>
                  <a:pt x="1028" y="774"/>
                </a:lnTo>
                <a:lnTo>
                  <a:pt x="1045" y="774"/>
                </a:lnTo>
                <a:lnTo>
                  <a:pt x="1045" y="777"/>
                </a:lnTo>
                <a:lnTo>
                  <a:pt x="1045" y="780"/>
                </a:lnTo>
                <a:lnTo>
                  <a:pt x="1045" y="783"/>
                </a:lnTo>
                <a:lnTo>
                  <a:pt x="1048" y="783"/>
                </a:lnTo>
                <a:lnTo>
                  <a:pt x="1051" y="783"/>
                </a:lnTo>
                <a:lnTo>
                  <a:pt x="1071" y="783"/>
                </a:lnTo>
                <a:lnTo>
                  <a:pt x="1071" y="785"/>
                </a:lnTo>
                <a:lnTo>
                  <a:pt x="1071" y="788"/>
                </a:lnTo>
                <a:lnTo>
                  <a:pt x="1071" y="791"/>
                </a:lnTo>
                <a:lnTo>
                  <a:pt x="1074" y="791"/>
                </a:lnTo>
                <a:lnTo>
                  <a:pt x="1077" y="791"/>
                </a:lnTo>
                <a:lnTo>
                  <a:pt x="1079" y="791"/>
                </a:lnTo>
                <a:lnTo>
                  <a:pt x="1079" y="794"/>
                </a:lnTo>
                <a:lnTo>
                  <a:pt x="1079" y="797"/>
                </a:lnTo>
                <a:lnTo>
                  <a:pt x="1082" y="797"/>
                </a:lnTo>
                <a:lnTo>
                  <a:pt x="1085" y="797"/>
                </a:lnTo>
                <a:lnTo>
                  <a:pt x="1094" y="797"/>
                </a:lnTo>
                <a:lnTo>
                  <a:pt x="1094" y="808"/>
                </a:lnTo>
                <a:lnTo>
                  <a:pt x="1094" y="811"/>
                </a:lnTo>
                <a:lnTo>
                  <a:pt x="1094" y="814"/>
                </a:lnTo>
                <a:lnTo>
                  <a:pt x="1096" y="814"/>
                </a:lnTo>
                <a:lnTo>
                  <a:pt x="1099" y="814"/>
                </a:lnTo>
                <a:lnTo>
                  <a:pt x="1116" y="814"/>
                </a:lnTo>
                <a:lnTo>
                  <a:pt x="1116" y="817"/>
                </a:lnTo>
                <a:lnTo>
                  <a:pt x="1116" y="819"/>
                </a:lnTo>
                <a:lnTo>
                  <a:pt x="1119" y="819"/>
                </a:lnTo>
                <a:lnTo>
                  <a:pt x="1122" y="819"/>
                </a:lnTo>
                <a:lnTo>
                  <a:pt x="1139" y="819"/>
                </a:lnTo>
                <a:lnTo>
                  <a:pt x="1139" y="822"/>
                </a:lnTo>
                <a:lnTo>
                  <a:pt x="1139" y="825"/>
                </a:lnTo>
                <a:lnTo>
                  <a:pt x="1139" y="828"/>
                </a:lnTo>
                <a:lnTo>
                  <a:pt x="1142" y="828"/>
                </a:lnTo>
                <a:lnTo>
                  <a:pt x="1145" y="828"/>
                </a:lnTo>
                <a:lnTo>
                  <a:pt x="1150" y="828"/>
                </a:lnTo>
                <a:lnTo>
                  <a:pt x="1150" y="831"/>
                </a:lnTo>
                <a:lnTo>
                  <a:pt x="1150" y="834"/>
                </a:lnTo>
                <a:lnTo>
                  <a:pt x="1150" y="837"/>
                </a:lnTo>
                <a:lnTo>
                  <a:pt x="1153" y="837"/>
                </a:lnTo>
                <a:lnTo>
                  <a:pt x="1156" y="837"/>
                </a:lnTo>
                <a:lnTo>
                  <a:pt x="1162" y="837"/>
                </a:lnTo>
                <a:lnTo>
                  <a:pt x="1162" y="839"/>
                </a:lnTo>
                <a:lnTo>
                  <a:pt x="1162" y="842"/>
                </a:lnTo>
                <a:lnTo>
                  <a:pt x="1164" y="842"/>
                </a:lnTo>
                <a:lnTo>
                  <a:pt x="1167" y="842"/>
                </a:lnTo>
                <a:lnTo>
                  <a:pt x="1181" y="842"/>
                </a:lnTo>
                <a:lnTo>
                  <a:pt x="1181" y="845"/>
                </a:lnTo>
                <a:lnTo>
                  <a:pt x="1181" y="848"/>
                </a:lnTo>
                <a:lnTo>
                  <a:pt x="1181" y="851"/>
                </a:lnTo>
                <a:lnTo>
                  <a:pt x="1184" y="851"/>
                </a:lnTo>
                <a:lnTo>
                  <a:pt x="1184" y="854"/>
                </a:lnTo>
                <a:lnTo>
                  <a:pt x="1184" y="856"/>
                </a:lnTo>
                <a:lnTo>
                  <a:pt x="1184" y="859"/>
                </a:lnTo>
                <a:lnTo>
                  <a:pt x="1187" y="859"/>
                </a:lnTo>
                <a:lnTo>
                  <a:pt x="1190" y="859"/>
                </a:lnTo>
                <a:lnTo>
                  <a:pt x="1198" y="859"/>
                </a:lnTo>
                <a:lnTo>
                  <a:pt x="1198" y="862"/>
                </a:lnTo>
                <a:lnTo>
                  <a:pt x="1198" y="865"/>
                </a:lnTo>
                <a:lnTo>
                  <a:pt x="1201" y="865"/>
                </a:lnTo>
                <a:lnTo>
                  <a:pt x="1204" y="865"/>
                </a:lnTo>
                <a:lnTo>
                  <a:pt x="1215" y="865"/>
                </a:lnTo>
                <a:lnTo>
                  <a:pt x="1215" y="868"/>
                </a:lnTo>
                <a:lnTo>
                  <a:pt x="1215" y="871"/>
                </a:lnTo>
                <a:lnTo>
                  <a:pt x="1215" y="873"/>
                </a:lnTo>
                <a:lnTo>
                  <a:pt x="1218" y="873"/>
                </a:lnTo>
                <a:lnTo>
                  <a:pt x="1221" y="873"/>
                </a:lnTo>
                <a:lnTo>
                  <a:pt x="1227" y="873"/>
                </a:lnTo>
                <a:lnTo>
                  <a:pt x="1227" y="876"/>
                </a:lnTo>
                <a:lnTo>
                  <a:pt x="1227" y="879"/>
                </a:lnTo>
                <a:lnTo>
                  <a:pt x="1227" y="882"/>
                </a:lnTo>
                <a:lnTo>
                  <a:pt x="1229" y="882"/>
                </a:lnTo>
                <a:lnTo>
                  <a:pt x="1229" y="885"/>
                </a:lnTo>
                <a:lnTo>
                  <a:pt x="1229" y="888"/>
                </a:lnTo>
                <a:lnTo>
                  <a:pt x="1232" y="888"/>
                </a:lnTo>
                <a:lnTo>
                  <a:pt x="1232" y="890"/>
                </a:lnTo>
                <a:lnTo>
                  <a:pt x="1232" y="893"/>
                </a:lnTo>
                <a:lnTo>
                  <a:pt x="1232" y="896"/>
                </a:lnTo>
                <a:lnTo>
                  <a:pt x="1235" y="896"/>
                </a:lnTo>
                <a:lnTo>
                  <a:pt x="1238" y="896"/>
                </a:lnTo>
                <a:lnTo>
                  <a:pt x="1241" y="896"/>
                </a:lnTo>
                <a:lnTo>
                  <a:pt x="1244" y="896"/>
                </a:lnTo>
                <a:lnTo>
                  <a:pt x="1244" y="899"/>
                </a:lnTo>
                <a:lnTo>
                  <a:pt x="1244" y="902"/>
                </a:lnTo>
                <a:lnTo>
                  <a:pt x="1244" y="905"/>
                </a:lnTo>
                <a:lnTo>
                  <a:pt x="1246" y="905"/>
                </a:lnTo>
                <a:lnTo>
                  <a:pt x="1249" y="905"/>
                </a:lnTo>
                <a:lnTo>
                  <a:pt x="1252" y="905"/>
                </a:lnTo>
                <a:lnTo>
                  <a:pt x="1255" y="905"/>
                </a:lnTo>
                <a:lnTo>
                  <a:pt x="1258" y="905"/>
                </a:lnTo>
                <a:lnTo>
                  <a:pt x="1258" y="907"/>
                </a:lnTo>
                <a:lnTo>
                  <a:pt x="1258" y="910"/>
                </a:lnTo>
                <a:lnTo>
                  <a:pt x="1261" y="910"/>
                </a:lnTo>
                <a:lnTo>
                  <a:pt x="1263" y="910"/>
                </a:lnTo>
                <a:lnTo>
                  <a:pt x="1275" y="910"/>
                </a:lnTo>
                <a:lnTo>
                  <a:pt x="1275" y="913"/>
                </a:lnTo>
                <a:lnTo>
                  <a:pt x="1275" y="916"/>
                </a:lnTo>
                <a:lnTo>
                  <a:pt x="1275" y="919"/>
                </a:lnTo>
                <a:lnTo>
                  <a:pt x="1278" y="919"/>
                </a:lnTo>
                <a:lnTo>
                  <a:pt x="1280" y="919"/>
                </a:lnTo>
                <a:lnTo>
                  <a:pt x="1303" y="919"/>
                </a:lnTo>
                <a:lnTo>
                  <a:pt x="1303" y="922"/>
                </a:lnTo>
                <a:lnTo>
                  <a:pt x="1303" y="924"/>
                </a:lnTo>
                <a:lnTo>
                  <a:pt x="1303" y="927"/>
                </a:lnTo>
                <a:lnTo>
                  <a:pt x="1306" y="927"/>
                </a:lnTo>
                <a:lnTo>
                  <a:pt x="1309" y="927"/>
                </a:lnTo>
                <a:lnTo>
                  <a:pt x="1312" y="927"/>
                </a:lnTo>
                <a:lnTo>
                  <a:pt x="1312" y="930"/>
                </a:lnTo>
                <a:lnTo>
                  <a:pt x="1312" y="933"/>
                </a:lnTo>
                <a:lnTo>
                  <a:pt x="1312" y="936"/>
                </a:lnTo>
                <a:lnTo>
                  <a:pt x="1314" y="936"/>
                </a:lnTo>
                <a:lnTo>
                  <a:pt x="1317" y="936"/>
                </a:lnTo>
                <a:lnTo>
                  <a:pt x="1320" y="936"/>
                </a:lnTo>
                <a:lnTo>
                  <a:pt x="1340" y="936"/>
                </a:lnTo>
                <a:lnTo>
                  <a:pt x="1340" y="939"/>
                </a:lnTo>
                <a:lnTo>
                  <a:pt x="1340" y="941"/>
                </a:lnTo>
                <a:lnTo>
                  <a:pt x="1343" y="941"/>
                </a:lnTo>
                <a:lnTo>
                  <a:pt x="1343" y="944"/>
                </a:lnTo>
                <a:lnTo>
                  <a:pt x="1343" y="947"/>
                </a:lnTo>
                <a:lnTo>
                  <a:pt x="1343" y="950"/>
                </a:lnTo>
                <a:lnTo>
                  <a:pt x="1346" y="950"/>
                </a:lnTo>
                <a:lnTo>
                  <a:pt x="1346" y="961"/>
                </a:lnTo>
                <a:lnTo>
                  <a:pt x="1346" y="964"/>
                </a:lnTo>
                <a:lnTo>
                  <a:pt x="1346" y="967"/>
                </a:lnTo>
                <a:lnTo>
                  <a:pt x="1348" y="967"/>
                </a:lnTo>
                <a:lnTo>
                  <a:pt x="1351" y="967"/>
                </a:lnTo>
                <a:lnTo>
                  <a:pt x="1368" y="967"/>
                </a:lnTo>
                <a:lnTo>
                  <a:pt x="1368" y="970"/>
                </a:lnTo>
                <a:lnTo>
                  <a:pt x="1368" y="973"/>
                </a:lnTo>
                <a:lnTo>
                  <a:pt x="1368" y="975"/>
                </a:lnTo>
                <a:lnTo>
                  <a:pt x="1371" y="975"/>
                </a:lnTo>
                <a:lnTo>
                  <a:pt x="1374" y="975"/>
                </a:lnTo>
                <a:lnTo>
                  <a:pt x="1377" y="975"/>
                </a:lnTo>
                <a:lnTo>
                  <a:pt x="1377" y="978"/>
                </a:lnTo>
                <a:lnTo>
                  <a:pt x="1377" y="981"/>
                </a:lnTo>
                <a:lnTo>
                  <a:pt x="1380" y="981"/>
                </a:lnTo>
                <a:lnTo>
                  <a:pt x="1382" y="981"/>
                </a:lnTo>
                <a:lnTo>
                  <a:pt x="1391" y="981"/>
                </a:lnTo>
                <a:lnTo>
                  <a:pt x="1391" y="984"/>
                </a:lnTo>
                <a:lnTo>
                  <a:pt x="1391" y="987"/>
                </a:lnTo>
                <a:lnTo>
                  <a:pt x="1391" y="990"/>
                </a:lnTo>
                <a:lnTo>
                  <a:pt x="1394" y="990"/>
                </a:lnTo>
                <a:lnTo>
                  <a:pt x="1397" y="990"/>
                </a:lnTo>
                <a:lnTo>
                  <a:pt x="1422" y="990"/>
                </a:lnTo>
                <a:lnTo>
                  <a:pt x="1422" y="992"/>
                </a:lnTo>
                <a:lnTo>
                  <a:pt x="1422" y="995"/>
                </a:lnTo>
                <a:lnTo>
                  <a:pt x="1422" y="998"/>
                </a:lnTo>
                <a:lnTo>
                  <a:pt x="1425" y="998"/>
                </a:lnTo>
                <a:lnTo>
                  <a:pt x="1428" y="998"/>
                </a:lnTo>
                <a:lnTo>
                  <a:pt x="1428" y="1001"/>
                </a:lnTo>
                <a:lnTo>
                  <a:pt x="1428" y="1004"/>
                </a:lnTo>
                <a:lnTo>
                  <a:pt x="1428" y="1007"/>
                </a:lnTo>
                <a:lnTo>
                  <a:pt x="1431" y="1007"/>
                </a:lnTo>
                <a:lnTo>
                  <a:pt x="1433" y="1007"/>
                </a:lnTo>
                <a:lnTo>
                  <a:pt x="1436" y="1007"/>
                </a:lnTo>
                <a:lnTo>
                  <a:pt x="1436" y="1010"/>
                </a:lnTo>
                <a:lnTo>
                  <a:pt x="1436" y="1012"/>
                </a:lnTo>
                <a:lnTo>
                  <a:pt x="1436" y="1015"/>
                </a:lnTo>
                <a:lnTo>
                  <a:pt x="1439" y="1015"/>
                </a:lnTo>
                <a:lnTo>
                  <a:pt x="1442" y="1015"/>
                </a:lnTo>
                <a:lnTo>
                  <a:pt x="1442" y="1018"/>
                </a:lnTo>
                <a:lnTo>
                  <a:pt x="1442" y="1021"/>
                </a:lnTo>
                <a:lnTo>
                  <a:pt x="1445" y="1021"/>
                </a:lnTo>
                <a:lnTo>
                  <a:pt x="1445" y="1024"/>
                </a:lnTo>
                <a:lnTo>
                  <a:pt x="1445" y="1027"/>
                </a:lnTo>
                <a:lnTo>
                  <a:pt x="1445" y="1029"/>
                </a:lnTo>
                <a:lnTo>
                  <a:pt x="1448" y="1029"/>
                </a:lnTo>
                <a:lnTo>
                  <a:pt x="1450" y="1029"/>
                </a:lnTo>
                <a:lnTo>
                  <a:pt x="1467" y="1029"/>
                </a:lnTo>
                <a:lnTo>
                  <a:pt x="1467" y="1032"/>
                </a:lnTo>
                <a:lnTo>
                  <a:pt x="1467" y="1035"/>
                </a:lnTo>
                <a:lnTo>
                  <a:pt x="1467" y="1038"/>
                </a:lnTo>
                <a:lnTo>
                  <a:pt x="1470" y="1038"/>
                </a:lnTo>
                <a:lnTo>
                  <a:pt x="1473" y="1038"/>
                </a:lnTo>
                <a:lnTo>
                  <a:pt x="1496" y="1038"/>
                </a:lnTo>
                <a:lnTo>
                  <a:pt x="1496" y="1041"/>
                </a:lnTo>
                <a:lnTo>
                  <a:pt x="1496" y="1044"/>
                </a:lnTo>
                <a:lnTo>
                  <a:pt x="1496" y="1046"/>
                </a:lnTo>
                <a:lnTo>
                  <a:pt x="1499" y="1046"/>
                </a:lnTo>
                <a:lnTo>
                  <a:pt x="1501" y="1046"/>
                </a:lnTo>
                <a:lnTo>
                  <a:pt x="1501" y="1049"/>
                </a:lnTo>
                <a:lnTo>
                  <a:pt x="1501" y="1052"/>
                </a:lnTo>
                <a:lnTo>
                  <a:pt x="1501" y="1055"/>
                </a:lnTo>
                <a:lnTo>
                  <a:pt x="1504" y="1055"/>
                </a:lnTo>
                <a:lnTo>
                  <a:pt x="1507" y="1055"/>
                </a:lnTo>
                <a:lnTo>
                  <a:pt x="1513" y="1055"/>
                </a:lnTo>
                <a:lnTo>
                  <a:pt x="1513" y="1058"/>
                </a:lnTo>
                <a:lnTo>
                  <a:pt x="1513" y="1061"/>
                </a:lnTo>
                <a:lnTo>
                  <a:pt x="1516" y="1061"/>
                </a:lnTo>
                <a:lnTo>
                  <a:pt x="1518" y="1061"/>
                </a:lnTo>
                <a:lnTo>
                  <a:pt x="1533" y="1061"/>
                </a:lnTo>
                <a:lnTo>
                  <a:pt x="1533" y="1063"/>
                </a:lnTo>
                <a:lnTo>
                  <a:pt x="1533" y="1066"/>
                </a:lnTo>
                <a:lnTo>
                  <a:pt x="1533" y="1069"/>
                </a:lnTo>
                <a:lnTo>
                  <a:pt x="1535" y="1069"/>
                </a:lnTo>
                <a:lnTo>
                  <a:pt x="1538" y="1069"/>
                </a:lnTo>
                <a:lnTo>
                  <a:pt x="1564" y="1069"/>
                </a:lnTo>
                <a:lnTo>
                  <a:pt x="1564" y="1072"/>
                </a:lnTo>
                <a:lnTo>
                  <a:pt x="1564" y="1075"/>
                </a:lnTo>
                <a:lnTo>
                  <a:pt x="1564" y="1078"/>
                </a:lnTo>
                <a:lnTo>
                  <a:pt x="1567" y="1078"/>
                </a:lnTo>
                <a:lnTo>
                  <a:pt x="1569" y="1078"/>
                </a:lnTo>
                <a:lnTo>
                  <a:pt x="1578" y="1078"/>
                </a:lnTo>
                <a:lnTo>
                  <a:pt x="1581" y="1078"/>
                </a:lnTo>
                <a:lnTo>
                  <a:pt x="1584" y="1078"/>
                </a:lnTo>
                <a:lnTo>
                  <a:pt x="1584" y="1080"/>
                </a:lnTo>
                <a:lnTo>
                  <a:pt x="1584" y="1083"/>
                </a:lnTo>
                <a:lnTo>
                  <a:pt x="1584" y="1086"/>
                </a:lnTo>
                <a:lnTo>
                  <a:pt x="1586" y="1086"/>
                </a:lnTo>
                <a:lnTo>
                  <a:pt x="1589" y="1086"/>
                </a:lnTo>
                <a:lnTo>
                  <a:pt x="1637" y="1086"/>
                </a:lnTo>
                <a:lnTo>
                  <a:pt x="1637" y="1089"/>
                </a:lnTo>
                <a:lnTo>
                  <a:pt x="1637" y="1092"/>
                </a:lnTo>
                <a:lnTo>
                  <a:pt x="1637" y="1095"/>
                </a:lnTo>
                <a:lnTo>
                  <a:pt x="1640" y="1095"/>
                </a:lnTo>
                <a:lnTo>
                  <a:pt x="1640" y="1097"/>
                </a:lnTo>
                <a:lnTo>
                  <a:pt x="1640" y="1100"/>
                </a:lnTo>
                <a:lnTo>
                  <a:pt x="1640" y="1103"/>
                </a:lnTo>
                <a:lnTo>
                  <a:pt x="1643" y="1103"/>
                </a:lnTo>
                <a:lnTo>
                  <a:pt x="1646" y="1103"/>
                </a:lnTo>
                <a:lnTo>
                  <a:pt x="1663" y="1103"/>
                </a:lnTo>
                <a:lnTo>
                  <a:pt x="1663" y="1106"/>
                </a:lnTo>
                <a:lnTo>
                  <a:pt x="1663" y="1109"/>
                </a:lnTo>
                <a:lnTo>
                  <a:pt x="1663" y="1112"/>
                </a:lnTo>
                <a:lnTo>
                  <a:pt x="1666" y="1112"/>
                </a:lnTo>
                <a:lnTo>
                  <a:pt x="1669" y="1112"/>
                </a:lnTo>
                <a:lnTo>
                  <a:pt x="1671" y="1112"/>
                </a:lnTo>
                <a:lnTo>
                  <a:pt x="1671" y="1114"/>
                </a:lnTo>
                <a:lnTo>
                  <a:pt x="1671" y="1117"/>
                </a:lnTo>
                <a:lnTo>
                  <a:pt x="1674" y="1117"/>
                </a:lnTo>
                <a:lnTo>
                  <a:pt x="1677" y="1117"/>
                </a:lnTo>
                <a:lnTo>
                  <a:pt x="1799" y="1117"/>
                </a:lnTo>
                <a:lnTo>
                  <a:pt x="1802" y="1117"/>
                </a:lnTo>
                <a:lnTo>
                  <a:pt x="1805" y="1117"/>
                </a:lnTo>
                <a:lnTo>
                  <a:pt x="1807" y="1117"/>
                </a:lnTo>
                <a:lnTo>
                  <a:pt x="1810" y="1117"/>
                </a:lnTo>
                <a:lnTo>
                  <a:pt x="1833" y="1117"/>
                </a:lnTo>
                <a:lnTo>
                  <a:pt x="1833" y="1123"/>
                </a:lnTo>
                <a:lnTo>
                  <a:pt x="1833" y="1126"/>
                </a:lnTo>
                <a:lnTo>
                  <a:pt x="1833" y="1129"/>
                </a:lnTo>
                <a:lnTo>
                  <a:pt x="1836" y="1129"/>
                </a:lnTo>
                <a:lnTo>
                  <a:pt x="1839" y="1129"/>
                </a:lnTo>
                <a:lnTo>
                  <a:pt x="1841" y="1129"/>
                </a:lnTo>
                <a:lnTo>
                  <a:pt x="1841" y="1131"/>
                </a:lnTo>
                <a:lnTo>
                  <a:pt x="1841" y="1134"/>
                </a:lnTo>
                <a:lnTo>
                  <a:pt x="1841" y="1137"/>
                </a:lnTo>
                <a:lnTo>
                  <a:pt x="1844" y="1137"/>
                </a:lnTo>
                <a:lnTo>
                  <a:pt x="1847" y="1137"/>
                </a:lnTo>
                <a:lnTo>
                  <a:pt x="1853" y="1137"/>
                </a:lnTo>
                <a:lnTo>
                  <a:pt x="1856" y="1137"/>
                </a:lnTo>
                <a:lnTo>
                  <a:pt x="1858" y="1137"/>
                </a:lnTo>
                <a:lnTo>
                  <a:pt x="1861" y="1137"/>
                </a:lnTo>
                <a:lnTo>
                  <a:pt x="1864" y="1137"/>
                </a:lnTo>
                <a:lnTo>
                  <a:pt x="1881" y="1137"/>
                </a:lnTo>
                <a:lnTo>
                  <a:pt x="1881" y="1140"/>
                </a:lnTo>
                <a:lnTo>
                  <a:pt x="1881" y="1143"/>
                </a:lnTo>
                <a:lnTo>
                  <a:pt x="1881" y="1146"/>
                </a:lnTo>
                <a:lnTo>
                  <a:pt x="1884" y="1146"/>
                </a:lnTo>
                <a:lnTo>
                  <a:pt x="1887" y="1146"/>
                </a:lnTo>
                <a:lnTo>
                  <a:pt x="1890" y="1146"/>
                </a:lnTo>
                <a:lnTo>
                  <a:pt x="1892" y="1146"/>
                </a:lnTo>
                <a:lnTo>
                  <a:pt x="1912" y="1146"/>
                </a:lnTo>
                <a:lnTo>
                  <a:pt x="1915" y="1146"/>
                </a:lnTo>
                <a:lnTo>
                  <a:pt x="1918" y="1146"/>
                </a:lnTo>
                <a:lnTo>
                  <a:pt x="1921" y="1146"/>
                </a:lnTo>
                <a:lnTo>
                  <a:pt x="1924" y="1146"/>
                </a:lnTo>
                <a:lnTo>
                  <a:pt x="1932" y="1146"/>
                </a:lnTo>
                <a:lnTo>
                  <a:pt x="1932" y="1154"/>
                </a:lnTo>
                <a:lnTo>
                  <a:pt x="1932" y="1157"/>
                </a:lnTo>
                <a:lnTo>
                  <a:pt x="1932" y="1160"/>
                </a:lnTo>
                <a:lnTo>
                  <a:pt x="1935" y="1160"/>
                </a:lnTo>
                <a:lnTo>
                  <a:pt x="1938" y="1160"/>
                </a:lnTo>
                <a:lnTo>
                  <a:pt x="1952" y="1160"/>
                </a:lnTo>
                <a:lnTo>
                  <a:pt x="1955" y="1160"/>
                </a:lnTo>
                <a:lnTo>
                  <a:pt x="1958" y="1160"/>
                </a:lnTo>
                <a:lnTo>
                  <a:pt x="1972" y="1160"/>
                </a:lnTo>
                <a:lnTo>
                  <a:pt x="1975" y="1160"/>
                </a:lnTo>
                <a:lnTo>
                  <a:pt x="1977" y="1160"/>
                </a:lnTo>
                <a:lnTo>
                  <a:pt x="1989" y="1160"/>
                </a:lnTo>
                <a:lnTo>
                  <a:pt x="1992" y="1160"/>
                </a:lnTo>
                <a:lnTo>
                  <a:pt x="1994" y="1160"/>
                </a:lnTo>
                <a:lnTo>
                  <a:pt x="2006" y="1160"/>
                </a:lnTo>
                <a:lnTo>
                  <a:pt x="2009" y="1160"/>
                </a:lnTo>
                <a:lnTo>
                  <a:pt x="2011" y="1160"/>
                </a:lnTo>
                <a:lnTo>
                  <a:pt x="2028" y="1160"/>
                </a:lnTo>
                <a:lnTo>
                  <a:pt x="2031" y="1160"/>
                </a:lnTo>
                <a:lnTo>
                  <a:pt x="2034" y="1160"/>
                </a:lnTo>
                <a:lnTo>
                  <a:pt x="2085" y="1160"/>
                </a:lnTo>
                <a:lnTo>
                  <a:pt x="2088" y="1160"/>
                </a:lnTo>
                <a:lnTo>
                  <a:pt x="2091" y="1160"/>
                </a:lnTo>
                <a:lnTo>
                  <a:pt x="2108" y="1160"/>
                </a:lnTo>
                <a:lnTo>
                  <a:pt x="2108" y="1183"/>
                </a:lnTo>
                <a:lnTo>
                  <a:pt x="2108" y="1185"/>
                </a:lnTo>
                <a:lnTo>
                  <a:pt x="2108" y="1188"/>
                </a:lnTo>
                <a:lnTo>
                  <a:pt x="2111" y="1188"/>
                </a:lnTo>
                <a:lnTo>
                  <a:pt x="2113" y="1188"/>
                </a:lnTo>
                <a:lnTo>
                  <a:pt x="2198" y="1188"/>
                </a:lnTo>
                <a:lnTo>
                  <a:pt x="2201" y="1188"/>
                </a:lnTo>
                <a:lnTo>
                  <a:pt x="2204" y="1188"/>
                </a:lnTo>
                <a:lnTo>
                  <a:pt x="2227" y="1188"/>
                </a:lnTo>
                <a:lnTo>
                  <a:pt x="2230" y="1188"/>
                </a:lnTo>
                <a:lnTo>
                  <a:pt x="2232" y="1188"/>
                </a:lnTo>
                <a:lnTo>
                  <a:pt x="2235" y="1188"/>
                </a:lnTo>
                <a:lnTo>
                  <a:pt x="2272" y="1188"/>
                </a:lnTo>
                <a:lnTo>
                  <a:pt x="2275" y="1188"/>
                </a:lnTo>
                <a:lnTo>
                  <a:pt x="2278" y="1188"/>
                </a:lnTo>
                <a:lnTo>
                  <a:pt x="2354" y="1188"/>
                </a:lnTo>
                <a:lnTo>
                  <a:pt x="2357" y="1188"/>
                </a:ln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9" name="Line 419"/>
          <p:cNvSpPr>
            <a:spLocks noChangeShapeType="1"/>
          </p:cNvSpPr>
          <p:nvPr/>
        </p:nvSpPr>
        <p:spPr bwMode="auto">
          <a:xfrm>
            <a:off x="5599077" y="4434691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0" name="Freeform 420"/>
          <p:cNvSpPr>
            <a:spLocks/>
          </p:cNvSpPr>
          <p:nvPr/>
        </p:nvSpPr>
        <p:spPr bwMode="auto">
          <a:xfrm>
            <a:off x="5034871" y="4149912"/>
            <a:ext cx="3212601" cy="1513969"/>
          </a:xfrm>
          <a:custGeom>
            <a:avLst/>
            <a:gdLst>
              <a:gd name="T0" fmla="*/ 2147483647 w 2289"/>
              <a:gd name="T1" fmla="*/ 2147483647 h 1143"/>
              <a:gd name="T2" fmla="*/ 2147483647 w 2289"/>
              <a:gd name="T3" fmla="*/ 2147483647 h 1143"/>
              <a:gd name="T4" fmla="*/ 2147483647 w 2289"/>
              <a:gd name="T5" fmla="*/ 2147483647 h 1143"/>
              <a:gd name="T6" fmla="*/ 2147483647 w 2289"/>
              <a:gd name="T7" fmla="*/ 2147483647 h 1143"/>
              <a:gd name="T8" fmla="*/ 2147483647 w 2289"/>
              <a:gd name="T9" fmla="*/ 2147483647 h 1143"/>
              <a:gd name="T10" fmla="*/ 2147483647 w 2289"/>
              <a:gd name="T11" fmla="*/ 2147483647 h 1143"/>
              <a:gd name="T12" fmla="*/ 2147483647 w 2289"/>
              <a:gd name="T13" fmla="*/ 2147483647 h 1143"/>
              <a:gd name="T14" fmla="*/ 2147483647 w 2289"/>
              <a:gd name="T15" fmla="*/ 2147483647 h 1143"/>
              <a:gd name="T16" fmla="*/ 2147483647 w 2289"/>
              <a:gd name="T17" fmla="*/ 2147483647 h 1143"/>
              <a:gd name="T18" fmla="*/ 2147483647 w 2289"/>
              <a:gd name="T19" fmla="*/ 2147483647 h 1143"/>
              <a:gd name="T20" fmla="*/ 2147483647 w 2289"/>
              <a:gd name="T21" fmla="*/ 2147483647 h 1143"/>
              <a:gd name="T22" fmla="*/ 2147483647 w 2289"/>
              <a:gd name="T23" fmla="*/ 2147483647 h 1143"/>
              <a:gd name="T24" fmla="*/ 2147483647 w 2289"/>
              <a:gd name="T25" fmla="*/ 2147483647 h 1143"/>
              <a:gd name="T26" fmla="*/ 2147483647 w 2289"/>
              <a:gd name="T27" fmla="*/ 2147483647 h 1143"/>
              <a:gd name="T28" fmla="*/ 2147483647 w 2289"/>
              <a:gd name="T29" fmla="*/ 2147483647 h 1143"/>
              <a:gd name="T30" fmla="*/ 2147483647 w 2289"/>
              <a:gd name="T31" fmla="*/ 2147483647 h 1143"/>
              <a:gd name="T32" fmla="*/ 2147483647 w 2289"/>
              <a:gd name="T33" fmla="*/ 2147483647 h 1143"/>
              <a:gd name="T34" fmla="*/ 2147483647 w 2289"/>
              <a:gd name="T35" fmla="*/ 2147483647 h 1143"/>
              <a:gd name="T36" fmla="*/ 2147483647 w 2289"/>
              <a:gd name="T37" fmla="*/ 2147483647 h 1143"/>
              <a:gd name="T38" fmla="*/ 2147483647 w 2289"/>
              <a:gd name="T39" fmla="*/ 2147483647 h 1143"/>
              <a:gd name="T40" fmla="*/ 2147483647 w 2289"/>
              <a:gd name="T41" fmla="*/ 2147483647 h 1143"/>
              <a:gd name="T42" fmla="*/ 2147483647 w 2289"/>
              <a:gd name="T43" fmla="*/ 2147483647 h 1143"/>
              <a:gd name="T44" fmla="*/ 2147483647 w 2289"/>
              <a:gd name="T45" fmla="*/ 2147483647 h 1143"/>
              <a:gd name="T46" fmla="*/ 2147483647 w 2289"/>
              <a:gd name="T47" fmla="*/ 2147483647 h 1143"/>
              <a:gd name="T48" fmla="*/ 2147483647 w 2289"/>
              <a:gd name="T49" fmla="*/ 2147483647 h 1143"/>
              <a:gd name="T50" fmla="*/ 2147483647 w 2289"/>
              <a:gd name="T51" fmla="*/ 2147483647 h 1143"/>
              <a:gd name="T52" fmla="*/ 2147483647 w 2289"/>
              <a:gd name="T53" fmla="*/ 2147483647 h 1143"/>
              <a:gd name="T54" fmla="*/ 2147483647 w 2289"/>
              <a:gd name="T55" fmla="*/ 2147483647 h 1143"/>
              <a:gd name="T56" fmla="*/ 2147483647 w 2289"/>
              <a:gd name="T57" fmla="*/ 2147483647 h 1143"/>
              <a:gd name="T58" fmla="*/ 2147483647 w 2289"/>
              <a:gd name="T59" fmla="*/ 2147483647 h 1143"/>
              <a:gd name="T60" fmla="*/ 2147483647 w 2289"/>
              <a:gd name="T61" fmla="*/ 2147483647 h 1143"/>
              <a:gd name="T62" fmla="*/ 2147483647 w 2289"/>
              <a:gd name="T63" fmla="*/ 2147483647 h 1143"/>
              <a:gd name="T64" fmla="*/ 2147483647 w 2289"/>
              <a:gd name="T65" fmla="*/ 2147483647 h 1143"/>
              <a:gd name="T66" fmla="*/ 2147483647 w 2289"/>
              <a:gd name="T67" fmla="*/ 2147483647 h 1143"/>
              <a:gd name="T68" fmla="*/ 2147483647 w 2289"/>
              <a:gd name="T69" fmla="*/ 2147483647 h 1143"/>
              <a:gd name="T70" fmla="*/ 2147483647 w 2289"/>
              <a:gd name="T71" fmla="*/ 2147483647 h 1143"/>
              <a:gd name="T72" fmla="*/ 2147483647 w 2289"/>
              <a:gd name="T73" fmla="*/ 2147483647 h 1143"/>
              <a:gd name="T74" fmla="*/ 2147483647 w 2289"/>
              <a:gd name="T75" fmla="*/ 2147483647 h 1143"/>
              <a:gd name="T76" fmla="*/ 2147483647 w 2289"/>
              <a:gd name="T77" fmla="*/ 2147483647 h 1143"/>
              <a:gd name="T78" fmla="*/ 2147483647 w 2289"/>
              <a:gd name="T79" fmla="*/ 2147483647 h 1143"/>
              <a:gd name="T80" fmla="*/ 2147483647 w 2289"/>
              <a:gd name="T81" fmla="*/ 2147483647 h 1143"/>
              <a:gd name="T82" fmla="*/ 2147483647 w 2289"/>
              <a:gd name="T83" fmla="*/ 2147483647 h 1143"/>
              <a:gd name="T84" fmla="*/ 2147483647 w 2289"/>
              <a:gd name="T85" fmla="*/ 2147483647 h 1143"/>
              <a:gd name="T86" fmla="*/ 2147483647 w 2289"/>
              <a:gd name="T87" fmla="*/ 2147483647 h 1143"/>
              <a:gd name="T88" fmla="*/ 2147483647 w 2289"/>
              <a:gd name="T89" fmla="*/ 2147483647 h 1143"/>
              <a:gd name="T90" fmla="*/ 2147483647 w 2289"/>
              <a:gd name="T91" fmla="*/ 2147483647 h 1143"/>
              <a:gd name="T92" fmla="*/ 2147483647 w 2289"/>
              <a:gd name="T93" fmla="*/ 2147483647 h 1143"/>
              <a:gd name="T94" fmla="*/ 2147483647 w 2289"/>
              <a:gd name="T95" fmla="*/ 2147483647 h 1143"/>
              <a:gd name="T96" fmla="*/ 2147483647 w 2289"/>
              <a:gd name="T97" fmla="*/ 2147483647 h 1143"/>
              <a:gd name="T98" fmla="*/ 2147483647 w 2289"/>
              <a:gd name="T99" fmla="*/ 2147483647 h 1143"/>
              <a:gd name="T100" fmla="*/ 2147483647 w 2289"/>
              <a:gd name="T101" fmla="*/ 2147483647 h 1143"/>
              <a:gd name="T102" fmla="*/ 2147483647 w 2289"/>
              <a:gd name="T103" fmla="*/ 2147483647 h 1143"/>
              <a:gd name="T104" fmla="*/ 2147483647 w 2289"/>
              <a:gd name="T105" fmla="*/ 2147483647 h 1143"/>
              <a:gd name="T106" fmla="*/ 2147483647 w 2289"/>
              <a:gd name="T107" fmla="*/ 2147483647 h 1143"/>
              <a:gd name="T108" fmla="*/ 2147483647 w 2289"/>
              <a:gd name="T109" fmla="*/ 2147483647 h 1143"/>
              <a:gd name="T110" fmla="*/ 2147483647 w 2289"/>
              <a:gd name="T111" fmla="*/ 2147483647 h 1143"/>
              <a:gd name="T112" fmla="*/ 2147483647 w 2289"/>
              <a:gd name="T113" fmla="*/ 2147483647 h 1143"/>
              <a:gd name="T114" fmla="*/ 2147483647 w 2289"/>
              <a:gd name="T115" fmla="*/ 2147483647 h 1143"/>
              <a:gd name="T116" fmla="*/ 2147483647 w 2289"/>
              <a:gd name="T117" fmla="*/ 2147483647 h 1143"/>
              <a:gd name="T118" fmla="*/ 2147483647 w 2289"/>
              <a:gd name="T119" fmla="*/ 2147483647 h 1143"/>
              <a:gd name="T120" fmla="*/ 2147483647 w 2289"/>
              <a:gd name="T121" fmla="*/ 2147483647 h 1143"/>
              <a:gd name="T122" fmla="*/ 2147483647 w 2289"/>
              <a:gd name="T123" fmla="*/ 2147483647 h 1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89"/>
              <a:gd name="T187" fmla="*/ 0 h 1143"/>
              <a:gd name="T188" fmla="*/ 2289 w 2289"/>
              <a:gd name="T189" fmla="*/ 1143 h 1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89" h="1143">
                <a:moveTo>
                  <a:pt x="0" y="0"/>
                </a:moveTo>
                <a:lnTo>
                  <a:pt x="23" y="0"/>
                </a:lnTo>
                <a:lnTo>
                  <a:pt x="23" y="8"/>
                </a:lnTo>
                <a:lnTo>
                  <a:pt x="82" y="8"/>
                </a:lnTo>
                <a:lnTo>
                  <a:pt x="82" y="17"/>
                </a:lnTo>
                <a:lnTo>
                  <a:pt x="93" y="17"/>
                </a:lnTo>
                <a:lnTo>
                  <a:pt x="93" y="23"/>
                </a:lnTo>
                <a:lnTo>
                  <a:pt x="110" y="23"/>
                </a:lnTo>
                <a:lnTo>
                  <a:pt x="110" y="31"/>
                </a:lnTo>
                <a:lnTo>
                  <a:pt x="130" y="31"/>
                </a:lnTo>
                <a:lnTo>
                  <a:pt x="130" y="40"/>
                </a:lnTo>
                <a:lnTo>
                  <a:pt x="153" y="40"/>
                </a:lnTo>
                <a:lnTo>
                  <a:pt x="153" y="45"/>
                </a:lnTo>
                <a:lnTo>
                  <a:pt x="184" y="45"/>
                </a:lnTo>
                <a:lnTo>
                  <a:pt x="184" y="54"/>
                </a:lnTo>
                <a:lnTo>
                  <a:pt x="190" y="54"/>
                </a:lnTo>
                <a:lnTo>
                  <a:pt x="190" y="62"/>
                </a:lnTo>
                <a:lnTo>
                  <a:pt x="201" y="62"/>
                </a:lnTo>
                <a:lnTo>
                  <a:pt x="201" y="68"/>
                </a:lnTo>
                <a:lnTo>
                  <a:pt x="207" y="68"/>
                </a:lnTo>
                <a:lnTo>
                  <a:pt x="207" y="76"/>
                </a:lnTo>
                <a:lnTo>
                  <a:pt x="221" y="76"/>
                </a:lnTo>
                <a:lnTo>
                  <a:pt x="221" y="85"/>
                </a:lnTo>
                <a:lnTo>
                  <a:pt x="232" y="85"/>
                </a:lnTo>
                <a:lnTo>
                  <a:pt x="232" y="99"/>
                </a:lnTo>
                <a:lnTo>
                  <a:pt x="249" y="99"/>
                </a:lnTo>
                <a:lnTo>
                  <a:pt x="249" y="108"/>
                </a:lnTo>
                <a:lnTo>
                  <a:pt x="297" y="108"/>
                </a:lnTo>
                <a:lnTo>
                  <a:pt x="297" y="113"/>
                </a:lnTo>
                <a:lnTo>
                  <a:pt x="323" y="113"/>
                </a:lnTo>
                <a:lnTo>
                  <a:pt x="323" y="122"/>
                </a:lnTo>
                <a:lnTo>
                  <a:pt x="329" y="122"/>
                </a:lnTo>
                <a:lnTo>
                  <a:pt x="329" y="130"/>
                </a:lnTo>
                <a:lnTo>
                  <a:pt x="351" y="130"/>
                </a:lnTo>
                <a:lnTo>
                  <a:pt x="351" y="139"/>
                </a:lnTo>
                <a:lnTo>
                  <a:pt x="354" y="139"/>
                </a:lnTo>
                <a:lnTo>
                  <a:pt x="354" y="145"/>
                </a:lnTo>
                <a:lnTo>
                  <a:pt x="371" y="145"/>
                </a:lnTo>
                <a:lnTo>
                  <a:pt x="371" y="153"/>
                </a:lnTo>
                <a:lnTo>
                  <a:pt x="391" y="153"/>
                </a:lnTo>
                <a:lnTo>
                  <a:pt x="391" y="162"/>
                </a:lnTo>
                <a:lnTo>
                  <a:pt x="394" y="162"/>
                </a:lnTo>
                <a:lnTo>
                  <a:pt x="394" y="167"/>
                </a:lnTo>
                <a:lnTo>
                  <a:pt x="408" y="167"/>
                </a:lnTo>
                <a:lnTo>
                  <a:pt x="408" y="176"/>
                </a:lnTo>
                <a:lnTo>
                  <a:pt x="411" y="176"/>
                </a:lnTo>
                <a:lnTo>
                  <a:pt x="411" y="184"/>
                </a:lnTo>
                <a:lnTo>
                  <a:pt x="422" y="184"/>
                </a:lnTo>
                <a:lnTo>
                  <a:pt x="422" y="193"/>
                </a:lnTo>
                <a:lnTo>
                  <a:pt x="428" y="193"/>
                </a:lnTo>
                <a:lnTo>
                  <a:pt x="428" y="198"/>
                </a:lnTo>
                <a:lnTo>
                  <a:pt x="442" y="198"/>
                </a:lnTo>
                <a:lnTo>
                  <a:pt x="442" y="207"/>
                </a:lnTo>
                <a:lnTo>
                  <a:pt x="450" y="207"/>
                </a:lnTo>
                <a:lnTo>
                  <a:pt x="450" y="215"/>
                </a:lnTo>
                <a:lnTo>
                  <a:pt x="482" y="215"/>
                </a:lnTo>
                <a:lnTo>
                  <a:pt x="482" y="224"/>
                </a:lnTo>
                <a:lnTo>
                  <a:pt x="510" y="224"/>
                </a:lnTo>
                <a:lnTo>
                  <a:pt x="510" y="232"/>
                </a:lnTo>
                <a:lnTo>
                  <a:pt x="561" y="232"/>
                </a:lnTo>
                <a:lnTo>
                  <a:pt x="561" y="238"/>
                </a:lnTo>
                <a:lnTo>
                  <a:pt x="629" y="238"/>
                </a:lnTo>
                <a:lnTo>
                  <a:pt x="629" y="247"/>
                </a:lnTo>
                <a:lnTo>
                  <a:pt x="637" y="247"/>
                </a:lnTo>
                <a:lnTo>
                  <a:pt x="637" y="255"/>
                </a:lnTo>
                <a:lnTo>
                  <a:pt x="649" y="255"/>
                </a:lnTo>
                <a:lnTo>
                  <a:pt x="649" y="264"/>
                </a:lnTo>
                <a:lnTo>
                  <a:pt x="669" y="264"/>
                </a:lnTo>
                <a:lnTo>
                  <a:pt x="669" y="272"/>
                </a:lnTo>
                <a:lnTo>
                  <a:pt x="677" y="272"/>
                </a:lnTo>
                <a:lnTo>
                  <a:pt x="677" y="278"/>
                </a:lnTo>
                <a:lnTo>
                  <a:pt x="708" y="278"/>
                </a:lnTo>
                <a:lnTo>
                  <a:pt x="708" y="286"/>
                </a:lnTo>
                <a:lnTo>
                  <a:pt x="717" y="286"/>
                </a:lnTo>
                <a:lnTo>
                  <a:pt x="717" y="295"/>
                </a:lnTo>
                <a:lnTo>
                  <a:pt x="722" y="295"/>
                </a:lnTo>
                <a:lnTo>
                  <a:pt x="722" y="303"/>
                </a:lnTo>
                <a:lnTo>
                  <a:pt x="739" y="303"/>
                </a:lnTo>
                <a:lnTo>
                  <a:pt x="739" y="318"/>
                </a:lnTo>
                <a:lnTo>
                  <a:pt x="748" y="318"/>
                </a:lnTo>
                <a:lnTo>
                  <a:pt x="748" y="326"/>
                </a:lnTo>
                <a:lnTo>
                  <a:pt x="762" y="326"/>
                </a:lnTo>
                <a:lnTo>
                  <a:pt x="762" y="343"/>
                </a:lnTo>
                <a:lnTo>
                  <a:pt x="771" y="343"/>
                </a:lnTo>
                <a:lnTo>
                  <a:pt x="771" y="352"/>
                </a:lnTo>
                <a:lnTo>
                  <a:pt x="782" y="352"/>
                </a:lnTo>
                <a:lnTo>
                  <a:pt x="782" y="357"/>
                </a:lnTo>
                <a:lnTo>
                  <a:pt x="790" y="357"/>
                </a:lnTo>
                <a:lnTo>
                  <a:pt x="790" y="366"/>
                </a:lnTo>
                <a:lnTo>
                  <a:pt x="796" y="366"/>
                </a:lnTo>
                <a:lnTo>
                  <a:pt x="796" y="374"/>
                </a:lnTo>
                <a:lnTo>
                  <a:pt x="799" y="374"/>
                </a:lnTo>
                <a:lnTo>
                  <a:pt x="799" y="383"/>
                </a:lnTo>
                <a:lnTo>
                  <a:pt x="807" y="383"/>
                </a:lnTo>
                <a:lnTo>
                  <a:pt x="807" y="391"/>
                </a:lnTo>
                <a:lnTo>
                  <a:pt x="819" y="391"/>
                </a:lnTo>
                <a:lnTo>
                  <a:pt x="819" y="405"/>
                </a:lnTo>
                <a:lnTo>
                  <a:pt x="830" y="405"/>
                </a:lnTo>
                <a:lnTo>
                  <a:pt x="830" y="422"/>
                </a:lnTo>
                <a:lnTo>
                  <a:pt x="836" y="422"/>
                </a:lnTo>
                <a:lnTo>
                  <a:pt x="836" y="431"/>
                </a:lnTo>
                <a:lnTo>
                  <a:pt x="841" y="431"/>
                </a:lnTo>
                <a:lnTo>
                  <a:pt x="841" y="445"/>
                </a:lnTo>
                <a:lnTo>
                  <a:pt x="853" y="445"/>
                </a:lnTo>
                <a:lnTo>
                  <a:pt x="853" y="454"/>
                </a:lnTo>
                <a:lnTo>
                  <a:pt x="856" y="454"/>
                </a:lnTo>
                <a:lnTo>
                  <a:pt x="856" y="462"/>
                </a:lnTo>
                <a:lnTo>
                  <a:pt x="858" y="462"/>
                </a:lnTo>
                <a:lnTo>
                  <a:pt x="858" y="479"/>
                </a:lnTo>
                <a:lnTo>
                  <a:pt x="907" y="479"/>
                </a:lnTo>
                <a:lnTo>
                  <a:pt x="907" y="485"/>
                </a:lnTo>
                <a:lnTo>
                  <a:pt x="909" y="485"/>
                </a:lnTo>
                <a:lnTo>
                  <a:pt x="909" y="493"/>
                </a:lnTo>
                <a:lnTo>
                  <a:pt x="915" y="493"/>
                </a:lnTo>
                <a:lnTo>
                  <a:pt x="915" y="502"/>
                </a:lnTo>
                <a:lnTo>
                  <a:pt x="926" y="502"/>
                </a:lnTo>
                <a:lnTo>
                  <a:pt x="926" y="510"/>
                </a:lnTo>
                <a:lnTo>
                  <a:pt x="941" y="510"/>
                </a:lnTo>
                <a:lnTo>
                  <a:pt x="941" y="519"/>
                </a:lnTo>
                <a:lnTo>
                  <a:pt x="943" y="519"/>
                </a:lnTo>
                <a:lnTo>
                  <a:pt x="943" y="527"/>
                </a:lnTo>
                <a:lnTo>
                  <a:pt x="960" y="527"/>
                </a:lnTo>
                <a:lnTo>
                  <a:pt x="960" y="533"/>
                </a:lnTo>
                <a:lnTo>
                  <a:pt x="972" y="533"/>
                </a:lnTo>
                <a:lnTo>
                  <a:pt x="972" y="542"/>
                </a:lnTo>
                <a:lnTo>
                  <a:pt x="975" y="542"/>
                </a:lnTo>
                <a:lnTo>
                  <a:pt x="975" y="559"/>
                </a:lnTo>
                <a:lnTo>
                  <a:pt x="977" y="559"/>
                </a:lnTo>
                <a:lnTo>
                  <a:pt x="977" y="567"/>
                </a:lnTo>
                <a:lnTo>
                  <a:pt x="1031" y="567"/>
                </a:lnTo>
                <a:lnTo>
                  <a:pt x="1031" y="576"/>
                </a:lnTo>
                <a:lnTo>
                  <a:pt x="1040" y="576"/>
                </a:lnTo>
                <a:lnTo>
                  <a:pt x="1040" y="584"/>
                </a:lnTo>
                <a:lnTo>
                  <a:pt x="1043" y="584"/>
                </a:lnTo>
                <a:lnTo>
                  <a:pt x="1043" y="590"/>
                </a:lnTo>
                <a:lnTo>
                  <a:pt x="1071" y="590"/>
                </a:lnTo>
                <a:lnTo>
                  <a:pt x="1071" y="598"/>
                </a:lnTo>
                <a:lnTo>
                  <a:pt x="1074" y="598"/>
                </a:lnTo>
                <a:lnTo>
                  <a:pt x="1074" y="607"/>
                </a:lnTo>
                <a:lnTo>
                  <a:pt x="1088" y="607"/>
                </a:lnTo>
                <a:lnTo>
                  <a:pt x="1088" y="615"/>
                </a:lnTo>
                <a:lnTo>
                  <a:pt x="1096" y="615"/>
                </a:lnTo>
                <a:lnTo>
                  <a:pt x="1096" y="624"/>
                </a:lnTo>
                <a:lnTo>
                  <a:pt x="1099" y="624"/>
                </a:lnTo>
                <a:lnTo>
                  <a:pt x="1099" y="632"/>
                </a:lnTo>
                <a:lnTo>
                  <a:pt x="1130" y="632"/>
                </a:lnTo>
                <a:lnTo>
                  <a:pt x="1130" y="638"/>
                </a:lnTo>
                <a:lnTo>
                  <a:pt x="1133" y="638"/>
                </a:lnTo>
                <a:lnTo>
                  <a:pt x="1133" y="646"/>
                </a:lnTo>
                <a:lnTo>
                  <a:pt x="1159" y="646"/>
                </a:lnTo>
                <a:lnTo>
                  <a:pt x="1159" y="655"/>
                </a:lnTo>
                <a:lnTo>
                  <a:pt x="1173" y="655"/>
                </a:lnTo>
                <a:lnTo>
                  <a:pt x="1173" y="664"/>
                </a:lnTo>
                <a:lnTo>
                  <a:pt x="1176" y="664"/>
                </a:lnTo>
                <a:lnTo>
                  <a:pt x="1176" y="672"/>
                </a:lnTo>
                <a:lnTo>
                  <a:pt x="1181" y="672"/>
                </a:lnTo>
                <a:lnTo>
                  <a:pt x="1181" y="681"/>
                </a:lnTo>
                <a:lnTo>
                  <a:pt x="1187" y="681"/>
                </a:lnTo>
                <a:lnTo>
                  <a:pt x="1187" y="686"/>
                </a:lnTo>
                <a:lnTo>
                  <a:pt x="1193" y="686"/>
                </a:lnTo>
                <a:lnTo>
                  <a:pt x="1193" y="695"/>
                </a:lnTo>
                <a:lnTo>
                  <a:pt x="1195" y="695"/>
                </a:lnTo>
                <a:lnTo>
                  <a:pt x="1195" y="703"/>
                </a:lnTo>
                <a:lnTo>
                  <a:pt x="1201" y="703"/>
                </a:lnTo>
                <a:lnTo>
                  <a:pt x="1201" y="712"/>
                </a:lnTo>
                <a:lnTo>
                  <a:pt x="1207" y="712"/>
                </a:lnTo>
                <a:lnTo>
                  <a:pt x="1207" y="720"/>
                </a:lnTo>
                <a:lnTo>
                  <a:pt x="1215" y="720"/>
                </a:lnTo>
                <a:lnTo>
                  <a:pt x="1215" y="729"/>
                </a:lnTo>
                <a:lnTo>
                  <a:pt x="1229" y="729"/>
                </a:lnTo>
                <a:lnTo>
                  <a:pt x="1229" y="734"/>
                </a:lnTo>
                <a:lnTo>
                  <a:pt x="1235" y="734"/>
                </a:lnTo>
                <a:lnTo>
                  <a:pt x="1235" y="743"/>
                </a:lnTo>
                <a:lnTo>
                  <a:pt x="1244" y="743"/>
                </a:lnTo>
                <a:lnTo>
                  <a:pt x="1244" y="751"/>
                </a:lnTo>
                <a:lnTo>
                  <a:pt x="1246" y="751"/>
                </a:lnTo>
                <a:lnTo>
                  <a:pt x="1246" y="760"/>
                </a:lnTo>
                <a:lnTo>
                  <a:pt x="1295" y="760"/>
                </a:lnTo>
                <a:lnTo>
                  <a:pt x="1295" y="768"/>
                </a:lnTo>
                <a:lnTo>
                  <a:pt x="1317" y="768"/>
                </a:lnTo>
                <a:lnTo>
                  <a:pt x="1317" y="777"/>
                </a:lnTo>
                <a:lnTo>
                  <a:pt x="1329" y="777"/>
                </a:lnTo>
                <a:lnTo>
                  <a:pt x="1329" y="785"/>
                </a:lnTo>
                <a:lnTo>
                  <a:pt x="1351" y="785"/>
                </a:lnTo>
                <a:lnTo>
                  <a:pt x="1351" y="791"/>
                </a:lnTo>
                <a:lnTo>
                  <a:pt x="1354" y="791"/>
                </a:lnTo>
                <a:lnTo>
                  <a:pt x="1354" y="800"/>
                </a:lnTo>
                <a:lnTo>
                  <a:pt x="1357" y="800"/>
                </a:lnTo>
                <a:lnTo>
                  <a:pt x="1357" y="808"/>
                </a:lnTo>
                <a:lnTo>
                  <a:pt x="1391" y="808"/>
                </a:lnTo>
                <a:lnTo>
                  <a:pt x="1391" y="817"/>
                </a:lnTo>
                <a:lnTo>
                  <a:pt x="1405" y="817"/>
                </a:lnTo>
                <a:lnTo>
                  <a:pt x="1405" y="825"/>
                </a:lnTo>
                <a:lnTo>
                  <a:pt x="1416" y="825"/>
                </a:lnTo>
                <a:lnTo>
                  <a:pt x="1416" y="834"/>
                </a:lnTo>
                <a:lnTo>
                  <a:pt x="1422" y="834"/>
                </a:lnTo>
                <a:lnTo>
                  <a:pt x="1422" y="842"/>
                </a:lnTo>
                <a:lnTo>
                  <a:pt x="1428" y="842"/>
                </a:lnTo>
                <a:lnTo>
                  <a:pt x="1428" y="851"/>
                </a:lnTo>
                <a:lnTo>
                  <a:pt x="1439" y="851"/>
                </a:lnTo>
                <a:lnTo>
                  <a:pt x="1439" y="856"/>
                </a:lnTo>
                <a:lnTo>
                  <a:pt x="1465" y="856"/>
                </a:lnTo>
                <a:lnTo>
                  <a:pt x="1465" y="865"/>
                </a:lnTo>
                <a:lnTo>
                  <a:pt x="1470" y="865"/>
                </a:lnTo>
                <a:lnTo>
                  <a:pt x="1470" y="873"/>
                </a:lnTo>
                <a:lnTo>
                  <a:pt x="1473" y="873"/>
                </a:lnTo>
                <a:lnTo>
                  <a:pt x="1473" y="882"/>
                </a:lnTo>
                <a:lnTo>
                  <a:pt x="1550" y="882"/>
                </a:lnTo>
                <a:lnTo>
                  <a:pt x="1550" y="890"/>
                </a:lnTo>
                <a:lnTo>
                  <a:pt x="1601" y="890"/>
                </a:lnTo>
                <a:lnTo>
                  <a:pt x="1601" y="899"/>
                </a:lnTo>
                <a:lnTo>
                  <a:pt x="1609" y="899"/>
                </a:lnTo>
                <a:lnTo>
                  <a:pt x="1609" y="907"/>
                </a:lnTo>
                <a:lnTo>
                  <a:pt x="1632" y="907"/>
                </a:lnTo>
                <a:lnTo>
                  <a:pt x="1632" y="916"/>
                </a:lnTo>
                <a:lnTo>
                  <a:pt x="1635" y="916"/>
                </a:lnTo>
                <a:lnTo>
                  <a:pt x="1635" y="924"/>
                </a:lnTo>
                <a:lnTo>
                  <a:pt x="1688" y="924"/>
                </a:lnTo>
                <a:lnTo>
                  <a:pt x="1688" y="933"/>
                </a:lnTo>
                <a:lnTo>
                  <a:pt x="1697" y="933"/>
                </a:lnTo>
                <a:lnTo>
                  <a:pt x="1697" y="941"/>
                </a:lnTo>
                <a:lnTo>
                  <a:pt x="1714" y="941"/>
                </a:lnTo>
                <a:lnTo>
                  <a:pt x="1714" y="950"/>
                </a:lnTo>
                <a:lnTo>
                  <a:pt x="1720" y="950"/>
                </a:lnTo>
                <a:lnTo>
                  <a:pt x="1720" y="958"/>
                </a:lnTo>
                <a:lnTo>
                  <a:pt x="1725" y="958"/>
                </a:lnTo>
                <a:lnTo>
                  <a:pt x="1725" y="967"/>
                </a:lnTo>
                <a:lnTo>
                  <a:pt x="1771" y="967"/>
                </a:lnTo>
                <a:lnTo>
                  <a:pt x="1771" y="975"/>
                </a:lnTo>
                <a:lnTo>
                  <a:pt x="1782" y="975"/>
                </a:lnTo>
                <a:lnTo>
                  <a:pt x="1782" y="984"/>
                </a:lnTo>
                <a:lnTo>
                  <a:pt x="1819" y="984"/>
                </a:lnTo>
                <a:lnTo>
                  <a:pt x="1819" y="992"/>
                </a:lnTo>
                <a:lnTo>
                  <a:pt x="1827" y="992"/>
                </a:lnTo>
                <a:lnTo>
                  <a:pt x="1827" y="1001"/>
                </a:lnTo>
                <a:lnTo>
                  <a:pt x="1890" y="1001"/>
                </a:lnTo>
                <a:lnTo>
                  <a:pt x="1890" y="1015"/>
                </a:lnTo>
                <a:lnTo>
                  <a:pt x="1952" y="1015"/>
                </a:lnTo>
                <a:lnTo>
                  <a:pt x="1952" y="1029"/>
                </a:lnTo>
                <a:lnTo>
                  <a:pt x="2040" y="1029"/>
                </a:lnTo>
                <a:lnTo>
                  <a:pt x="2040" y="1055"/>
                </a:lnTo>
                <a:lnTo>
                  <a:pt x="2091" y="1055"/>
                </a:lnTo>
                <a:lnTo>
                  <a:pt x="2091" y="1092"/>
                </a:lnTo>
                <a:lnTo>
                  <a:pt x="2139" y="1092"/>
                </a:lnTo>
                <a:lnTo>
                  <a:pt x="2139" y="1137"/>
                </a:lnTo>
                <a:lnTo>
                  <a:pt x="2139" y="1140"/>
                </a:lnTo>
                <a:lnTo>
                  <a:pt x="2139" y="1143"/>
                </a:lnTo>
                <a:lnTo>
                  <a:pt x="2289" y="1143"/>
                </a:lnTo>
              </a:path>
            </a:pathLst>
          </a:custGeom>
          <a:noFill/>
          <a:ln w="19050" cap="flat">
            <a:solidFill>
              <a:srgbClr val="F371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" name="Gruppieren 33"/>
          <p:cNvGrpSpPr>
            <a:grpSpLocks/>
          </p:cNvGrpSpPr>
          <p:nvPr/>
        </p:nvGrpSpPr>
        <p:grpSpPr bwMode="auto">
          <a:xfrm>
            <a:off x="4743772" y="4081035"/>
            <a:ext cx="195566" cy="1970674"/>
            <a:chOff x="217210" y="1631496"/>
            <a:chExt cx="232976" cy="2508444"/>
          </a:xfrm>
        </p:grpSpPr>
        <p:sp>
          <p:nvSpPr>
            <p:cNvPr id="307" name="Rectangle 32"/>
            <p:cNvSpPr>
              <a:spLocks noChangeArrowheads="1"/>
            </p:cNvSpPr>
            <p:nvPr/>
          </p:nvSpPr>
          <p:spPr bwMode="auto">
            <a:xfrm>
              <a:off x="217210" y="3924470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0.0</a:t>
              </a:r>
            </a:p>
          </p:txBody>
        </p:sp>
        <p:sp>
          <p:nvSpPr>
            <p:cNvPr id="309" name="Rectangle 34"/>
            <p:cNvSpPr>
              <a:spLocks noChangeArrowheads="1"/>
            </p:cNvSpPr>
            <p:nvPr/>
          </p:nvSpPr>
          <p:spPr bwMode="auto">
            <a:xfrm>
              <a:off x="217210" y="3465875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0.2</a:t>
              </a:r>
            </a:p>
          </p:txBody>
        </p:sp>
        <p:sp>
          <p:nvSpPr>
            <p:cNvPr id="311" name="Rectangle 36"/>
            <p:cNvSpPr>
              <a:spLocks noChangeArrowheads="1"/>
            </p:cNvSpPr>
            <p:nvPr/>
          </p:nvSpPr>
          <p:spPr bwMode="auto">
            <a:xfrm>
              <a:off x="217210" y="3007281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0.4</a:t>
              </a:r>
            </a:p>
          </p:txBody>
        </p:sp>
        <p:sp>
          <p:nvSpPr>
            <p:cNvPr id="313" name="Rectangle 38"/>
            <p:cNvSpPr>
              <a:spLocks noChangeArrowheads="1"/>
            </p:cNvSpPr>
            <p:nvPr/>
          </p:nvSpPr>
          <p:spPr bwMode="auto">
            <a:xfrm>
              <a:off x="217210" y="2548686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0.6</a:t>
              </a:r>
            </a:p>
          </p:txBody>
        </p:sp>
        <p:sp>
          <p:nvSpPr>
            <p:cNvPr id="315" name="Rectangle 40"/>
            <p:cNvSpPr>
              <a:spLocks noChangeArrowheads="1"/>
            </p:cNvSpPr>
            <p:nvPr/>
          </p:nvSpPr>
          <p:spPr bwMode="auto">
            <a:xfrm>
              <a:off x="217210" y="2090091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0.8</a:t>
              </a:r>
            </a:p>
          </p:txBody>
        </p:sp>
        <p:sp>
          <p:nvSpPr>
            <p:cNvPr id="317" name="Rectangle 42"/>
            <p:cNvSpPr>
              <a:spLocks noChangeArrowheads="1"/>
            </p:cNvSpPr>
            <p:nvPr/>
          </p:nvSpPr>
          <p:spPr bwMode="auto">
            <a:xfrm>
              <a:off x="217210" y="1631496"/>
              <a:ext cx="232976" cy="2154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latin typeface="+mn-lt"/>
                  <a:cs typeface="Arial" charset="0"/>
                </a:rPr>
                <a:t>1.0</a:t>
              </a:r>
            </a:p>
          </p:txBody>
        </p:sp>
      </p:grpSp>
      <p:sp>
        <p:nvSpPr>
          <p:cNvPr id="407" name="Text Box 48"/>
          <p:cNvSpPr txBox="1">
            <a:spLocks noChangeAspect="1" noChangeArrowheads="1"/>
          </p:cNvSpPr>
          <p:nvPr/>
        </p:nvSpPr>
        <p:spPr bwMode="auto">
          <a:xfrm>
            <a:off x="295563" y="4450472"/>
            <a:ext cx="369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ＭＳ Ｐゴシック" pitchFamily="127" charset="-128"/>
                <a:cs typeface="MS PGothic" charset="0"/>
              </a:rPr>
              <a:t>RAS wt population</a:t>
            </a:r>
            <a:endParaRPr lang="en-US" b="1" dirty="0">
              <a:solidFill>
                <a:srgbClr val="FFFF00"/>
              </a:solidFill>
              <a:ea typeface="ＭＳ Ｐゴシック" pitchFamily="127" charset="-128"/>
              <a:cs typeface="MS PGothic" charset="0"/>
            </a:endParaRPr>
          </a:p>
        </p:txBody>
      </p:sp>
      <p:sp>
        <p:nvSpPr>
          <p:cNvPr id="408" name="Line 257"/>
          <p:cNvSpPr>
            <a:spLocks noChangeAspect="1" noChangeShapeType="1"/>
          </p:cNvSpPr>
          <p:nvPr/>
        </p:nvSpPr>
        <p:spPr bwMode="auto">
          <a:xfrm flipH="1">
            <a:off x="4983053" y="5591706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0" name="Line 257"/>
          <p:cNvSpPr>
            <a:spLocks noChangeAspect="1" noChangeShapeType="1"/>
          </p:cNvSpPr>
          <p:nvPr/>
        </p:nvSpPr>
        <p:spPr bwMode="auto">
          <a:xfrm flipH="1">
            <a:off x="4983053" y="4864824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1" name="Line 257"/>
          <p:cNvSpPr>
            <a:spLocks noChangeAspect="1" noChangeShapeType="1"/>
          </p:cNvSpPr>
          <p:nvPr/>
        </p:nvSpPr>
        <p:spPr bwMode="auto">
          <a:xfrm flipH="1">
            <a:off x="4983053" y="4505671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2" name="Line 257"/>
          <p:cNvSpPr>
            <a:spLocks noChangeAspect="1" noChangeShapeType="1"/>
          </p:cNvSpPr>
          <p:nvPr/>
        </p:nvSpPr>
        <p:spPr bwMode="auto">
          <a:xfrm flipH="1">
            <a:off x="4981903" y="4150807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3" name="Line 2885"/>
          <p:cNvSpPr>
            <a:spLocks noChangeAspect="1" noChangeShapeType="1"/>
          </p:cNvSpPr>
          <p:nvPr/>
        </p:nvSpPr>
        <p:spPr bwMode="auto">
          <a:xfrm>
            <a:off x="7482599" y="5972668"/>
            <a:ext cx="0" cy="6754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4" name="Rectangle 94"/>
          <p:cNvSpPr>
            <a:spLocks noChangeAspect="1" noChangeArrowheads="1"/>
          </p:cNvSpPr>
          <p:nvPr/>
        </p:nvSpPr>
        <p:spPr bwMode="auto">
          <a:xfrm>
            <a:off x="5812706" y="6196867"/>
            <a:ext cx="16181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Months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415" name="Rectangle 273"/>
          <p:cNvSpPr>
            <a:spLocks noChangeAspect="1" noChangeArrowheads="1"/>
          </p:cNvSpPr>
          <p:nvPr/>
        </p:nvSpPr>
        <p:spPr bwMode="auto">
          <a:xfrm>
            <a:off x="8087533" y="6052003"/>
            <a:ext cx="1874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54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6" name="Rectangle 354"/>
          <p:cNvSpPr>
            <a:spLocks noChangeAspect="1" noChangeArrowheads="1"/>
          </p:cNvSpPr>
          <p:nvPr/>
        </p:nvSpPr>
        <p:spPr bwMode="auto">
          <a:xfrm>
            <a:off x="7405778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42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7" name="Rectangle 355"/>
          <p:cNvSpPr>
            <a:spLocks noChangeAspect="1" noChangeArrowheads="1"/>
          </p:cNvSpPr>
          <p:nvPr/>
        </p:nvSpPr>
        <p:spPr bwMode="auto">
          <a:xfrm>
            <a:off x="7754248" y="6052003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48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8" name="Line 2886"/>
          <p:cNvSpPr>
            <a:spLocks noChangeAspect="1" noChangeShapeType="1"/>
          </p:cNvSpPr>
          <p:nvPr/>
        </p:nvSpPr>
        <p:spPr bwMode="auto">
          <a:xfrm>
            <a:off x="7832219" y="5971595"/>
            <a:ext cx="0" cy="6861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9" name="Line 2887"/>
          <p:cNvSpPr>
            <a:spLocks noChangeAspect="1" noChangeShapeType="1"/>
          </p:cNvSpPr>
          <p:nvPr/>
        </p:nvSpPr>
        <p:spPr bwMode="auto">
          <a:xfrm>
            <a:off x="8181839" y="5971595"/>
            <a:ext cx="0" cy="6861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0" name="Rectangle 268"/>
          <p:cNvSpPr>
            <a:spLocks noChangeAspect="1" noChangeArrowheads="1"/>
          </p:cNvSpPr>
          <p:nvPr/>
        </p:nvSpPr>
        <p:spPr bwMode="auto">
          <a:xfrm>
            <a:off x="6040652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1" name="Rectangle 269"/>
          <p:cNvSpPr>
            <a:spLocks noChangeAspect="1" noChangeArrowheads="1"/>
          </p:cNvSpPr>
          <p:nvPr/>
        </p:nvSpPr>
        <p:spPr bwMode="auto">
          <a:xfrm>
            <a:off x="5034516" y="6054147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2" name="Rectangle 270"/>
          <p:cNvSpPr>
            <a:spLocks noChangeAspect="1" noChangeArrowheads="1"/>
          </p:cNvSpPr>
          <p:nvPr/>
        </p:nvSpPr>
        <p:spPr bwMode="auto">
          <a:xfrm>
            <a:off x="5380685" y="6054147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3" name="Rectangle 271"/>
          <p:cNvSpPr>
            <a:spLocks noChangeAspect="1" noChangeArrowheads="1"/>
          </p:cNvSpPr>
          <p:nvPr/>
        </p:nvSpPr>
        <p:spPr bwMode="auto">
          <a:xfrm>
            <a:off x="5691032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4" name="Rectangle 272"/>
          <p:cNvSpPr>
            <a:spLocks noChangeAspect="1" noChangeArrowheads="1"/>
          </p:cNvSpPr>
          <p:nvPr/>
        </p:nvSpPr>
        <p:spPr bwMode="auto">
          <a:xfrm>
            <a:off x="6393721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5" name="Rectangle 352"/>
          <p:cNvSpPr>
            <a:spLocks noChangeAspect="1" noChangeArrowheads="1"/>
          </p:cNvSpPr>
          <p:nvPr/>
        </p:nvSpPr>
        <p:spPr bwMode="auto">
          <a:xfrm>
            <a:off x="6742191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6" name="Rectangle 353"/>
          <p:cNvSpPr>
            <a:spLocks noChangeAspect="1" noChangeArrowheads="1"/>
          </p:cNvSpPr>
          <p:nvPr/>
        </p:nvSpPr>
        <p:spPr bwMode="auto">
          <a:xfrm>
            <a:off x="7090660" y="6054147"/>
            <a:ext cx="157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7" name="Line 257"/>
          <p:cNvSpPr>
            <a:spLocks noChangeAspect="1" noChangeShapeType="1"/>
          </p:cNvSpPr>
          <p:nvPr/>
        </p:nvSpPr>
        <p:spPr bwMode="auto">
          <a:xfrm flipH="1">
            <a:off x="5014561" y="5972668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8" name="Line 274"/>
          <p:cNvSpPr>
            <a:spLocks noChangeAspect="1" noChangeShapeType="1"/>
          </p:cNvSpPr>
          <p:nvPr/>
        </p:nvSpPr>
        <p:spPr bwMode="auto">
          <a:xfrm flipH="1">
            <a:off x="5067463" y="5973739"/>
            <a:ext cx="3384000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9" name="Line 2882"/>
          <p:cNvSpPr>
            <a:spLocks noChangeAspect="1" noChangeShapeType="1"/>
          </p:cNvSpPr>
          <p:nvPr/>
        </p:nvSpPr>
        <p:spPr bwMode="auto">
          <a:xfrm>
            <a:off x="5420534" y="5973739"/>
            <a:ext cx="0" cy="6754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0" name="Line 2883"/>
          <p:cNvSpPr>
            <a:spLocks noChangeAspect="1" noChangeShapeType="1"/>
          </p:cNvSpPr>
          <p:nvPr/>
        </p:nvSpPr>
        <p:spPr bwMode="auto">
          <a:xfrm>
            <a:off x="5770154" y="5974812"/>
            <a:ext cx="0" cy="6754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1" name="Line 2884"/>
          <p:cNvSpPr>
            <a:spLocks noChangeAspect="1" noChangeShapeType="1"/>
          </p:cNvSpPr>
          <p:nvPr/>
        </p:nvSpPr>
        <p:spPr bwMode="auto">
          <a:xfrm>
            <a:off x="6119773" y="5973739"/>
            <a:ext cx="0" cy="6754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2" name="Line 2885"/>
          <p:cNvSpPr>
            <a:spLocks noChangeAspect="1" noChangeShapeType="1"/>
          </p:cNvSpPr>
          <p:nvPr/>
        </p:nvSpPr>
        <p:spPr bwMode="auto">
          <a:xfrm>
            <a:off x="6470543" y="5974812"/>
            <a:ext cx="0" cy="6754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3" name="Line 2886"/>
          <p:cNvSpPr>
            <a:spLocks noChangeAspect="1" noChangeShapeType="1"/>
          </p:cNvSpPr>
          <p:nvPr/>
        </p:nvSpPr>
        <p:spPr bwMode="auto">
          <a:xfrm>
            <a:off x="6820162" y="5973739"/>
            <a:ext cx="0" cy="6861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4" name="Line 2887"/>
          <p:cNvSpPr>
            <a:spLocks noChangeAspect="1" noChangeShapeType="1"/>
          </p:cNvSpPr>
          <p:nvPr/>
        </p:nvSpPr>
        <p:spPr bwMode="auto">
          <a:xfrm>
            <a:off x="7169782" y="5973739"/>
            <a:ext cx="0" cy="6861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5" name="Line 1576"/>
          <p:cNvSpPr>
            <a:spLocks noChangeAspect="1" noChangeShapeType="1"/>
          </p:cNvSpPr>
          <p:nvPr/>
        </p:nvSpPr>
        <p:spPr bwMode="auto">
          <a:xfrm>
            <a:off x="5056958" y="5078180"/>
            <a:ext cx="1656000" cy="130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6" name="Line 1577"/>
          <p:cNvSpPr>
            <a:spLocks noChangeAspect="1" noChangeShapeType="1"/>
          </p:cNvSpPr>
          <p:nvPr/>
        </p:nvSpPr>
        <p:spPr bwMode="auto">
          <a:xfrm>
            <a:off x="6242215" y="5066775"/>
            <a:ext cx="0" cy="908066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7" name="Line 1578"/>
          <p:cNvSpPr>
            <a:spLocks noChangeAspect="1" noChangeShapeType="1"/>
          </p:cNvSpPr>
          <p:nvPr/>
        </p:nvSpPr>
        <p:spPr bwMode="auto">
          <a:xfrm>
            <a:off x="6701552" y="5089802"/>
            <a:ext cx="0" cy="909139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8" name="Rectangle 94"/>
          <p:cNvSpPr>
            <a:spLocks noChangeAspect="1" noChangeArrowheads="1"/>
          </p:cNvSpPr>
          <p:nvPr/>
        </p:nvSpPr>
        <p:spPr bwMode="auto">
          <a:xfrm>
            <a:off x="6547409" y="4772354"/>
            <a:ext cx="6202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28.4</a:t>
            </a:r>
            <a:endParaRPr lang="en-US" sz="1600" b="1" dirty="0">
              <a:solidFill>
                <a:srgbClr val="FFFF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39" name="Rectangle 94"/>
          <p:cNvSpPr>
            <a:spLocks noChangeAspect="1" noChangeArrowheads="1"/>
          </p:cNvSpPr>
          <p:nvPr/>
        </p:nvSpPr>
        <p:spPr bwMode="auto">
          <a:xfrm>
            <a:off x="5666727" y="5151083"/>
            <a:ext cx="4922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20.2</a:t>
            </a:r>
            <a:endParaRPr lang="en-US" sz="16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40" name="Rectangle 53"/>
          <p:cNvSpPr>
            <a:spLocks noChangeAspect="1" noChangeArrowheads="1"/>
          </p:cNvSpPr>
          <p:nvPr/>
        </p:nvSpPr>
        <p:spPr bwMode="auto">
          <a:xfrm>
            <a:off x="7190920" y="4545464"/>
            <a:ext cx="12797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HR 0.69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p=0.0024</a:t>
            </a:r>
            <a:endParaRPr lang="en-US" b="1" dirty="0">
              <a:solidFill>
                <a:srgbClr val="FFFF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42" name="Rectangle 94"/>
          <p:cNvSpPr>
            <a:spLocks noChangeAspect="1" noChangeArrowheads="1"/>
          </p:cNvSpPr>
          <p:nvPr/>
        </p:nvSpPr>
        <p:spPr bwMode="auto">
          <a:xfrm>
            <a:off x="6588311" y="4204794"/>
            <a:ext cx="14361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n=189)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43" name="Line 52"/>
          <p:cNvSpPr>
            <a:spLocks noChangeAspect="1" noChangeShapeType="1"/>
          </p:cNvSpPr>
          <p:nvPr/>
        </p:nvSpPr>
        <p:spPr bwMode="auto">
          <a:xfrm>
            <a:off x="6310697" y="4057953"/>
            <a:ext cx="216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44" name="Line 54"/>
          <p:cNvSpPr>
            <a:spLocks noChangeAspect="1" noChangeShapeType="1"/>
          </p:cNvSpPr>
          <p:nvPr/>
        </p:nvSpPr>
        <p:spPr bwMode="auto">
          <a:xfrm>
            <a:off x="6310697" y="4308144"/>
            <a:ext cx="21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45" name="Down Arrow 444"/>
          <p:cNvSpPr/>
          <p:nvPr/>
        </p:nvSpPr>
        <p:spPr>
          <a:xfrm>
            <a:off x="1886634" y="3404243"/>
            <a:ext cx="480188" cy="103451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8" name="AutoShape 43"/>
          <p:cNvSpPr>
            <a:spLocks noChangeAspect="1" noChangeArrowheads="1" noTextEdit="1"/>
          </p:cNvSpPr>
          <p:nvPr/>
        </p:nvSpPr>
        <p:spPr bwMode="auto">
          <a:xfrm>
            <a:off x="458309" y="1739209"/>
            <a:ext cx="1614488" cy="18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47" name="Text Box 48"/>
          <p:cNvSpPr txBox="1">
            <a:spLocks noChangeAspect="1" noChangeArrowheads="1"/>
          </p:cNvSpPr>
          <p:nvPr/>
        </p:nvSpPr>
        <p:spPr bwMode="auto">
          <a:xfrm>
            <a:off x="160585" y="1895409"/>
            <a:ext cx="3965932" cy="3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ＭＳ Ｐゴシック" pitchFamily="127" charset="-128"/>
                <a:cs typeface="MS PGothic" charset="0"/>
              </a:rPr>
              <a:t>Overall patient population (ITT)</a:t>
            </a:r>
            <a:endParaRPr lang="en-US" b="1" dirty="0">
              <a:solidFill>
                <a:srgbClr val="FFFF00"/>
              </a:solidFill>
              <a:ea typeface="ＭＳ Ｐゴシック" pitchFamily="127" charset="-128"/>
              <a:cs typeface="MS PGothic" charset="0"/>
            </a:endParaRPr>
          </a:p>
        </p:txBody>
      </p:sp>
      <p:sp>
        <p:nvSpPr>
          <p:cNvPr id="324" name="Rectangle 94"/>
          <p:cNvSpPr>
            <a:spLocks noChangeAspect="1" noChangeArrowheads="1"/>
          </p:cNvSpPr>
          <p:nvPr/>
        </p:nvSpPr>
        <p:spPr bwMode="auto">
          <a:xfrm>
            <a:off x="6588311" y="1577521"/>
            <a:ext cx="3411095" cy="2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Cetuximab + </a:t>
            </a: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(n=599)</a:t>
            </a:r>
          </a:p>
        </p:txBody>
      </p:sp>
      <p:sp>
        <p:nvSpPr>
          <p:cNvPr id="326" name="Rectangle 94"/>
          <p:cNvSpPr>
            <a:spLocks noChangeAspect="1" noChangeArrowheads="1"/>
          </p:cNvSpPr>
          <p:nvPr/>
        </p:nvSpPr>
        <p:spPr bwMode="auto">
          <a:xfrm>
            <a:off x="6588311" y="1826512"/>
            <a:ext cx="1921803" cy="2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(n=599)</a:t>
            </a:r>
          </a:p>
        </p:txBody>
      </p:sp>
      <p:sp>
        <p:nvSpPr>
          <p:cNvPr id="327" name="Line 52"/>
          <p:cNvSpPr>
            <a:spLocks noChangeAspect="1" noChangeShapeType="1"/>
          </p:cNvSpPr>
          <p:nvPr/>
        </p:nvSpPr>
        <p:spPr bwMode="auto">
          <a:xfrm>
            <a:off x="6310697" y="1682932"/>
            <a:ext cx="216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28" name="Line 54"/>
          <p:cNvSpPr>
            <a:spLocks noChangeAspect="1" noChangeShapeType="1"/>
          </p:cNvSpPr>
          <p:nvPr/>
        </p:nvSpPr>
        <p:spPr bwMode="auto">
          <a:xfrm>
            <a:off x="6310697" y="1932087"/>
            <a:ext cx="21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29" name="Line 2885"/>
          <p:cNvSpPr>
            <a:spLocks noChangeAspect="1" noChangeShapeType="1"/>
          </p:cNvSpPr>
          <p:nvPr/>
        </p:nvSpPr>
        <p:spPr bwMode="auto">
          <a:xfrm>
            <a:off x="7251106" y="3421488"/>
            <a:ext cx="0" cy="6972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31" name="Rectangle 94"/>
          <p:cNvSpPr>
            <a:spLocks noChangeAspect="1" noChangeArrowheads="1"/>
          </p:cNvSpPr>
          <p:nvPr/>
        </p:nvSpPr>
        <p:spPr bwMode="auto">
          <a:xfrm>
            <a:off x="5691947" y="3638416"/>
            <a:ext cx="1510838" cy="18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Months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332" name="Rectangle 273"/>
          <p:cNvSpPr>
            <a:spLocks noChangeAspect="1" noChangeArrowheads="1"/>
          </p:cNvSpPr>
          <p:nvPr/>
        </p:nvSpPr>
        <p:spPr bwMode="auto">
          <a:xfrm>
            <a:off x="7815925" y="3503390"/>
            <a:ext cx="175030" cy="1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54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33" name="Rectangle 354"/>
          <p:cNvSpPr>
            <a:spLocks noChangeAspect="1" noChangeArrowheads="1"/>
          </p:cNvSpPr>
          <p:nvPr/>
        </p:nvSpPr>
        <p:spPr bwMode="auto">
          <a:xfrm>
            <a:off x="7174170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42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35" name="Rectangle 355"/>
          <p:cNvSpPr>
            <a:spLocks noChangeAspect="1" noChangeArrowheads="1"/>
          </p:cNvSpPr>
          <p:nvPr/>
        </p:nvSpPr>
        <p:spPr bwMode="auto">
          <a:xfrm>
            <a:off x="7499532" y="3503390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48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36" name="Line 2886"/>
          <p:cNvSpPr>
            <a:spLocks noChangeAspect="1" noChangeShapeType="1"/>
          </p:cNvSpPr>
          <p:nvPr/>
        </p:nvSpPr>
        <p:spPr bwMode="auto">
          <a:xfrm>
            <a:off x="7577542" y="3420381"/>
            <a:ext cx="0" cy="708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37" name="Line 2887"/>
          <p:cNvSpPr>
            <a:spLocks noChangeAspect="1" noChangeShapeType="1"/>
          </p:cNvSpPr>
          <p:nvPr/>
        </p:nvSpPr>
        <p:spPr bwMode="auto">
          <a:xfrm>
            <a:off x="7903977" y="3420381"/>
            <a:ext cx="0" cy="708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39" name="Rectangle 242"/>
          <p:cNvSpPr>
            <a:spLocks noChangeAspect="1" noChangeArrowheads="1"/>
          </p:cNvSpPr>
          <p:nvPr/>
        </p:nvSpPr>
        <p:spPr bwMode="auto">
          <a:xfrm>
            <a:off x="4713579" y="3357295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0" name="Rectangle 244"/>
          <p:cNvSpPr>
            <a:spLocks noChangeAspect="1" noChangeArrowheads="1"/>
          </p:cNvSpPr>
          <p:nvPr/>
        </p:nvSpPr>
        <p:spPr bwMode="auto">
          <a:xfrm>
            <a:off x="4713579" y="2975457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1" name="Rectangle 246"/>
          <p:cNvSpPr>
            <a:spLocks noChangeAspect="1" noChangeArrowheads="1"/>
          </p:cNvSpPr>
          <p:nvPr/>
        </p:nvSpPr>
        <p:spPr bwMode="auto">
          <a:xfrm>
            <a:off x="4713579" y="2601366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2" name="Rectangle 248"/>
          <p:cNvSpPr>
            <a:spLocks noChangeAspect="1" noChangeArrowheads="1"/>
          </p:cNvSpPr>
          <p:nvPr/>
        </p:nvSpPr>
        <p:spPr bwMode="auto">
          <a:xfrm>
            <a:off x="4713579" y="2225062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3" name="Rectangle 250"/>
          <p:cNvSpPr>
            <a:spLocks noChangeAspect="1" noChangeArrowheads="1"/>
          </p:cNvSpPr>
          <p:nvPr/>
        </p:nvSpPr>
        <p:spPr bwMode="auto">
          <a:xfrm>
            <a:off x="4713579" y="1854293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4" name="Rectangle 252"/>
          <p:cNvSpPr>
            <a:spLocks noChangeAspect="1" noChangeArrowheads="1"/>
          </p:cNvSpPr>
          <p:nvPr/>
        </p:nvSpPr>
        <p:spPr bwMode="auto">
          <a:xfrm>
            <a:off x="4713579" y="1489057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1.0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5" name="Rectangle 268"/>
          <p:cNvSpPr>
            <a:spLocks noChangeAspect="1" noChangeArrowheads="1"/>
          </p:cNvSpPr>
          <p:nvPr/>
        </p:nvSpPr>
        <p:spPr bwMode="auto">
          <a:xfrm>
            <a:off x="5899568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6" name="Rectangle 269"/>
          <p:cNvSpPr>
            <a:spLocks noChangeAspect="1" noChangeArrowheads="1"/>
          </p:cNvSpPr>
          <p:nvPr/>
        </p:nvSpPr>
        <p:spPr bwMode="auto">
          <a:xfrm>
            <a:off x="4962756" y="3505603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7" name="Rectangle 270"/>
          <p:cNvSpPr>
            <a:spLocks noChangeAspect="1" noChangeArrowheads="1"/>
          </p:cNvSpPr>
          <p:nvPr/>
        </p:nvSpPr>
        <p:spPr bwMode="auto">
          <a:xfrm>
            <a:off x="5285970" y="3505603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8" name="Rectangle 271"/>
          <p:cNvSpPr>
            <a:spLocks noChangeAspect="1" noChangeArrowheads="1"/>
          </p:cNvSpPr>
          <p:nvPr/>
        </p:nvSpPr>
        <p:spPr bwMode="auto">
          <a:xfrm>
            <a:off x="5573131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49" name="Rectangle 272"/>
          <p:cNvSpPr>
            <a:spLocks noChangeAspect="1" noChangeArrowheads="1"/>
          </p:cNvSpPr>
          <p:nvPr/>
        </p:nvSpPr>
        <p:spPr bwMode="auto">
          <a:xfrm>
            <a:off x="6229224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50" name="Rectangle 352"/>
          <p:cNvSpPr>
            <a:spLocks noChangeAspect="1" noChangeArrowheads="1"/>
          </p:cNvSpPr>
          <p:nvPr/>
        </p:nvSpPr>
        <p:spPr bwMode="auto">
          <a:xfrm>
            <a:off x="6554587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51" name="Rectangle 353"/>
          <p:cNvSpPr>
            <a:spLocks noChangeAspect="1" noChangeArrowheads="1"/>
          </p:cNvSpPr>
          <p:nvPr/>
        </p:nvSpPr>
        <p:spPr bwMode="auto">
          <a:xfrm>
            <a:off x="6879949" y="3505603"/>
            <a:ext cx="157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52" name="Rectangle 94"/>
          <p:cNvSpPr>
            <a:spLocks noChangeAspect="1" noChangeArrowheads="1"/>
          </p:cNvSpPr>
          <p:nvPr/>
        </p:nvSpPr>
        <p:spPr bwMode="auto">
          <a:xfrm rot="16200000">
            <a:off x="3809752" y="2391716"/>
            <a:ext cx="14985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OS estimate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353" name="Line 253"/>
          <p:cNvSpPr>
            <a:spLocks noChangeAspect="1" noChangeShapeType="1"/>
          </p:cNvSpPr>
          <p:nvPr/>
        </p:nvSpPr>
        <p:spPr bwMode="auto">
          <a:xfrm>
            <a:off x="5002566" y="1541075"/>
            <a:ext cx="0" cy="1952354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4" name="Line 257"/>
          <p:cNvSpPr>
            <a:spLocks noChangeAspect="1" noChangeShapeType="1"/>
          </p:cNvSpPr>
          <p:nvPr/>
        </p:nvSpPr>
        <p:spPr bwMode="auto">
          <a:xfrm flipH="1">
            <a:off x="4946728" y="3421488"/>
            <a:ext cx="50469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5" name="Line 274"/>
          <p:cNvSpPr>
            <a:spLocks noChangeAspect="1" noChangeShapeType="1"/>
          </p:cNvSpPr>
          <p:nvPr/>
        </p:nvSpPr>
        <p:spPr bwMode="auto">
          <a:xfrm flipH="1">
            <a:off x="4996123" y="3422595"/>
            <a:ext cx="2914297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6" name="Line 257"/>
          <p:cNvSpPr>
            <a:spLocks noChangeAspect="1" noChangeShapeType="1"/>
          </p:cNvSpPr>
          <p:nvPr/>
        </p:nvSpPr>
        <p:spPr bwMode="auto">
          <a:xfrm flipH="1">
            <a:off x="4946728" y="3040758"/>
            <a:ext cx="50469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7" name="Line 257"/>
          <p:cNvSpPr>
            <a:spLocks noChangeAspect="1" noChangeShapeType="1"/>
          </p:cNvSpPr>
          <p:nvPr/>
        </p:nvSpPr>
        <p:spPr bwMode="auto">
          <a:xfrm flipH="1">
            <a:off x="4946728" y="2665560"/>
            <a:ext cx="5154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8" name="Line 257"/>
          <p:cNvSpPr>
            <a:spLocks noChangeAspect="1" noChangeShapeType="1"/>
          </p:cNvSpPr>
          <p:nvPr/>
        </p:nvSpPr>
        <p:spPr bwMode="auto">
          <a:xfrm flipH="1">
            <a:off x="4946728" y="2290363"/>
            <a:ext cx="5154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59" name="Line 257"/>
          <p:cNvSpPr>
            <a:spLocks noChangeAspect="1" noChangeShapeType="1"/>
          </p:cNvSpPr>
          <p:nvPr/>
        </p:nvSpPr>
        <p:spPr bwMode="auto">
          <a:xfrm flipH="1">
            <a:off x="4946728" y="1919592"/>
            <a:ext cx="5154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0" name="Line 257"/>
          <p:cNvSpPr>
            <a:spLocks noChangeAspect="1" noChangeShapeType="1"/>
          </p:cNvSpPr>
          <p:nvPr/>
        </p:nvSpPr>
        <p:spPr bwMode="auto">
          <a:xfrm flipH="1">
            <a:off x="4945655" y="1553250"/>
            <a:ext cx="5154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1" name="Line 2882"/>
          <p:cNvSpPr>
            <a:spLocks noChangeAspect="1" noChangeShapeType="1"/>
          </p:cNvSpPr>
          <p:nvPr/>
        </p:nvSpPr>
        <p:spPr bwMode="auto">
          <a:xfrm>
            <a:off x="5325781" y="3422595"/>
            <a:ext cx="0" cy="6972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2" name="Line 2883"/>
          <p:cNvSpPr>
            <a:spLocks noChangeAspect="1" noChangeShapeType="1"/>
          </p:cNvSpPr>
          <p:nvPr/>
        </p:nvSpPr>
        <p:spPr bwMode="auto">
          <a:xfrm>
            <a:off x="5652216" y="3423701"/>
            <a:ext cx="0" cy="6972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3" name="Line 2884"/>
          <p:cNvSpPr>
            <a:spLocks noChangeAspect="1" noChangeShapeType="1"/>
          </p:cNvSpPr>
          <p:nvPr/>
        </p:nvSpPr>
        <p:spPr bwMode="auto">
          <a:xfrm>
            <a:off x="5978651" y="3422595"/>
            <a:ext cx="0" cy="6972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4" name="Line 2885"/>
          <p:cNvSpPr>
            <a:spLocks noChangeAspect="1" noChangeShapeType="1"/>
          </p:cNvSpPr>
          <p:nvPr/>
        </p:nvSpPr>
        <p:spPr bwMode="auto">
          <a:xfrm>
            <a:off x="6306161" y="3423701"/>
            <a:ext cx="0" cy="6972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5" name="Line 2886"/>
          <p:cNvSpPr>
            <a:spLocks noChangeAspect="1" noChangeShapeType="1"/>
          </p:cNvSpPr>
          <p:nvPr/>
        </p:nvSpPr>
        <p:spPr bwMode="auto">
          <a:xfrm>
            <a:off x="6632596" y="3422595"/>
            <a:ext cx="0" cy="708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6" name="Line 2887"/>
          <p:cNvSpPr>
            <a:spLocks noChangeAspect="1" noChangeShapeType="1"/>
          </p:cNvSpPr>
          <p:nvPr/>
        </p:nvSpPr>
        <p:spPr bwMode="auto">
          <a:xfrm>
            <a:off x="6959032" y="3422595"/>
            <a:ext cx="0" cy="708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024042" y="1548823"/>
            <a:ext cx="2878862" cy="1719930"/>
            <a:chOff x="1616453" y="1243757"/>
            <a:chExt cx="7372099" cy="393677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16453" y="1243757"/>
              <a:ext cx="7372099" cy="3936771"/>
              <a:chOff x="1616453" y="1243757"/>
              <a:chExt cx="7372099" cy="3936771"/>
            </a:xfrm>
          </p:grpSpPr>
          <p:sp>
            <p:nvSpPr>
              <p:cNvPr id="395" name="Freeform 232"/>
              <p:cNvSpPr>
                <a:spLocks noChangeArrowheads="1"/>
              </p:cNvSpPr>
              <p:nvPr/>
            </p:nvSpPr>
            <p:spPr bwMode="auto">
              <a:xfrm>
                <a:off x="1616453" y="1243757"/>
                <a:ext cx="2235553" cy="1910120"/>
              </a:xfrm>
              <a:custGeom>
                <a:avLst/>
                <a:gdLst>
                  <a:gd name="T0" fmla="*/ 0 w 2236163"/>
                  <a:gd name="T1" fmla="*/ 0 h 1911140"/>
                  <a:gd name="T2" fmla="*/ 69320 w 2236163"/>
                  <a:gd name="T3" fmla="*/ 21657 h 1911140"/>
                  <a:gd name="T4" fmla="*/ 99647 w 2236163"/>
                  <a:gd name="T5" fmla="*/ 38982 h 1911140"/>
                  <a:gd name="T6" fmla="*/ 134306 w 2236163"/>
                  <a:gd name="T7" fmla="*/ 99621 h 1911140"/>
                  <a:gd name="T8" fmla="*/ 186296 w 2236163"/>
                  <a:gd name="T9" fmla="*/ 99621 h 1911140"/>
                  <a:gd name="T10" fmla="*/ 272946 w 2236163"/>
                  <a:gd name="T11" fmla="*/ 116947 h 1911140"/>
                  <a:gd name="T12" fmla="*/ 324935 w 2236163"/>
                  <a:gd name="T13" fmla="*/ 151597 h 1911140"/>
                  <a:gd name="T14" fmla="*/ 424582 w 2236163"/>
                  <a:gd name="T15" fmla="*/ 160259 h 1911140"/>
                  <a:gd name="T16" fmla="*/ 472239 w 2236163"/>
                  <a:gd name="T17" fmla="*/ 199242 h 1911140"/>
                  <a:gd name="T18" fmla="*/ 506899 w 2236163"/>
                  <a:gd name="T19" fmla="*/ 225230 h 1911140"/>
                  <a:gd name="T20" fmla="*/ 563221 w 2236163"/>
                  <a:gd name="T21" fmla="*/ 277206 h 1911140"/>
                  <a:gd name="T22" fmla="*/ 623876 w 2236163"/>
                  <a:gd name="T23" fmla="*/ 316188 h 1911140"/>
                  <a:gd name="T24" fmla="*/ 675865 w 2236163"/>
                  <a:gd name="T25" fmla="*/ 329182 h 1911140"/>
                  <a:gd name="T26" fmla="*/ 740852 w 2236163"/>
                  <a:gd name="T27" fmla="*/ 346507 h 1911140"/>
                  <a:gd name="T28" fmla="*/ 853496 w 2236163"/>
                  <a:gd name="T29" fmla="*/ 398483 h 1911140"/>
                  <a:gd name="T30" fmla="*/ 948810 w 2236163"/>
                  <a:gd name="T31" fmla="*/ 450459 h 1911140"/>
                  <a:gd name="T32" fmla="*/ 1031128 w 2236163"/>
                  <a:gd name="T33" fmla="*/ 511098 h 1911140"/>
                  <a:gd name="T34" fmla="*/ 1096114 w 2236163"/>
                  <a:gd name="T35" fmla="*/ 550080 h 1911140"/>
                  <a:gd name="T36" fmla="*/ 1139439 w 2236163"/>
                  <a:gd name="T37" fmla="*/ 610719 h 1911140"/>
                  <a:gd name="T38" fmla="*/ 1200094 w 2236163"/>
                  <a:gd name="T39" fmla="*/ 684352 h 1911140"/>
                  <a:gd name="T40" fmla="*/ 1282410 w 2236163"/>
                  <a:gd name="T41" fmla="*/ 770978 h 1911140"/>
                  <a:gd name="T42" fmla="*/ 1351730 w 2236163"/>
                  <a:gd name="T43" fmla="*/ 822955 h 1911140"/>
                  <a:gd name="T44" fmla="*/ 1399387 w 2236163"/>
                  <a:gd name="T45" fmla="*/ 883593 h 1911140"/>
                  <a:gd name="T46" fmla="*/ 1468706 w 2236163"/>
                  <a:gd name="T47" fmla="*/ 1030859 h 1911140"/>
                  <a:gd name="T48" fmla="*/ 1512031 w 2236163"/>
                  <a:gd name="T49" fmla="*/ 1065509 h 1911140"/>
                  <a:gd name="T50" fmla="*/ 1611678 w 2236163"/>
                  <a:gd name="T51" fmla="*/ 1191118 h 1911140"/>
                  <a:gd name="T52" fmla="*/ 1663668 w 2236163"/>
                  <a:gd name="T53" fmla="*/ 1212774 h 1911140"/>
                  <a:gd name="T54" fmla="*/ 1672333 w 2236163"/>
                  <a:gd name="T55" fmla="*/ 1251757 h 1911140"/>
                  <a:gd name="T56" fmla="*/ 1754649 w 2236163"/>
                  <a:gd name="T57" fmla="*/ 1347046 h 1911140"/>
                  <a:gd name="T58" fmla="*/ 1832634 w 2236163"/>
                  <a:gd name="T59" fmla="*/ 1403354 h 1911140"/>
                  <a:gd name="T60" fmla="*/ 1871626 w 2236163"/>
                  <a:gd name="T61" fmla="*/ 1472655 h 1911140"/>
                  <a:gd name="T62" fmla="*/ 1936613 w 2236163"/>
                  <a:gd name="T63" fmla="*/ 1494311 h 1911140"/>
                  <a:gd name="T64" fmla="*/ 1992935 w 2236163"/>
                  <a:gd name="T65" fmla="*/ 1611258 h 1911140"/>
                  <a:gd name="T66" fmla="*/ 2049257 w 2236163"/>
                  <a:gd name="T67" fmla="*/ 1702216 h 1911140"/>
                  <a:gd name="T68" fmla="*/ 2101247 w 2236163"/>
                  <a:gd name="T69" fmla="*/ 1784511 h 1911140"/>
                  <a:gd name="T70" fmla="*/ 2187896 w 2236163"/>
                  <a:gd name="T71" fmla="*/ 1858144 h 1911140"/>
                  <a:gd name="T72" fmla="*/ 2235553 w 2236163"/>
                  <a:gd name="T73" fmla="*/ 1910120 h 1911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36163"/>
                  <a:gd name="T112" fmla="*/ 0 h 1911140"/>
                  <a:gd name="T113" fmla="*/ 2236163 w 2236163"/>
                  <a:gd name="T114" fmla="*/ 1911140 h 1911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36163" h="1911140">
                    <a:moveTo>
                      <a:pt x="0" y="0"/>
                    </a:moveTo>
                    <a:cubicBezTo>
                      <a:pt x="66376" y="22126"/>
                      <a:pt x="42165" y="21669"/>
                      <a:pt x="69339" y="21669"/>
                    </a:cubicBezTo>
                    <a:cubicBezTo>
                      <a:pt x="96542" y="39804"/>
                      <a:pt x="84924" y="39003"/>
                      <a:pt x="99674" y="39003"/>
                    </a:cubicBezTo>
                    <a:lnTo>
                      <a:pt x="134343" y="99674"/>
                    </a:lnTo>
                    <a:lnTo>
                      <a:pt x="186347" y="99674"/>
                    </a:lnTo>
                    <a:cubicBezTo>
                      <a:pt x="267539" y="113206"/>
                      <a:pt x="240776" y="100885"/>
                      <a:pt x="273020" y="117009"/>
                    </a:cubicBezTo>
                    <a:lnTo>
                      <a:pt x="325024" y="151678"/>
                    </a:lnTo>
                    <a:cubicBezTo>
                      <a:pt x="426131" y="164866"/>
                      <a:pt x="424698" y="198185"/>
                      <a:pt x="424698" y="160345"/>
                    </a:cubicBezTo>
                    <a:lnTo>
                      <a:pt x="472368" y="199348"/>
                    </a:lnTo>
                    <a:lnTo>
                      <a:pt x="507037" y="225350"/>
                    </a:lnTo>
                    <a:cubicBezTo>
                      <a:pt x="560063" y="278376"/>
                      <a:pt x="534526" y="277354"/>
                      <a:pt x="563375" y="277354"/>
                    </a:cubicBezTo>
                    <a:lnTo>
                      <a:pt x="624046" y="316357"/>
                    </a:lnTo>
                    <a:lnTo>
                      <a:pt x="676049" y="329358"/>
                    </a:lnTo>
                    <a:cubicBezTo>
                      <a:pt x="742470" y="342642"/>
                      <a:pt x="741054" y="320262"/>
                      <a:pt x="741054" y="346692"/>
                    </a:cubicBezTo>
                    <a:lnTo>
                      <a:pt x="853729" y="398696"/>
                    </a:lnTo>
                    <a:lnTo>
                      <a:pt x="949069" y="450700"/>
                    </a:lnTo>
                    <a:lnTo>
                      <a:pt x="1031409" y="511371"/>
                    </a:lnTo>
                    <a:lnTo>
                      <a:pt x="1096413" y="550374"/>
                    </a:lnTo>
                    <a:lnTo>
                      <a:pt x="1139750" y="611045"/>
                    </a:lnTo>
                    <a:cubicBezTo>
                      <a:pt x="1193420" y="687077"/>
                      <a:pt x="1161695" y="684717"/>
                      <a:pt x="1200421" y="684717"/>
                    </a:cubicBezTo>
                    <a:cubicBezTo>
                      <a:pt x="1283782" y="768078"/>
                      <a:pt x="1282760" y="728241"/>
                      <a:pt x="1282760" y="771390"/>
                    </a:cubicBezTo>
                    <a:lnTo>
                      <a:pt x="1352099" y="823394"/>
                    </a:lnTo>
                    <a:lnTo>
                      <a:pt x="1399769" y="884065"/>
                    </a:lnTo>
                    <a:cubicBezTo>
                      <a:pt x="1465619" y="1028935"/>
                      <a:pt x="1427752" y="990044"/>
                      <a:pt x="1469107" y="1031409"/>
                    </a:cubicBezTo>
                    <a:lnTo>
                      <a:pt x="1512444" y="1066078"/>
                    </a:lnTo>
                    <a:lnTo>
                      <a:pt x="1612118" y="1191754"/>
                    </a:lnTo>
                    <a:lnTo>
                      <a:pt x="1664122" y="1213422"/>
                    </a:lnTo>
                    <a:lnTo>
                      <a:pt x="1672789" y="1252425"/>
                    </a:lnTo>
                    <a:lnTo>
                      <a:pt x="1755128" y="1347765"/>
                    </a:lnTo>
                    <a:lnTo>
                      <a:pt x="1833134" y="1404103"/>
                    </a:lnTo>
                    <a:lnTo>
                      <a:pt x="1872137" y="1473441"/>
                    </a:lnTo>
                    <a:lnTo>
                      <a:pt x="1937141" y="1495109"/>
                    </a:lnTo>
                    <a:lnTo>
                      <a:pt x="1993479" y="1612118"/>
                    </a:lnTo>
                    <a:cubicBezTo>
                      <a:pt x="2051448" y="1696842"/>
                      <a:pt x="2049816" y="1661201"/>
                      <a:pt x="2049816" y="1703125"/>
                    </a:cubicBezTo>
                    <a:lnTo>
                      <a:pt x="2101820" y="1785464"/>
                    </a:lnTo>
                    <a:lnTo>
                      <a:pt x="2188493" y="1859136"/>
                    </a:lnTo>
                    <a:lnTo>
                      <a:pt x="2236163" y="191114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 dirty="0">
                  <a:solidFill>
                    <a:srgbClr val="145A96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6" name="Freeform 233"/>
              <p:cNvSpPr>
                <a:spLocks noChangeArrowheads="1"/>
              </p:cNvSpPr>
              <p:nvPr/>
            </p:nvSpPr>
            <p:spPr bwMode="auto">
              <a:xfrm>
                <a:off x="3828634" y="3139944"/>
                <a:ext cx="3754792" cy="1807521"/>
              </a:xfrm>
              <a:custGeom>
                <a:avLst/>
                <a:gdLst>
                  <a:gd name="T0" fmla="*/ 0 w 3755817"/>
                  <a:gd name="T1" fmla="*/ 0 h 1830709"/>
                  <a:gd name="T2" fmla="*/ 132850 w 3755817"/>
                  <a:gd name="T3" fmla="*/ 117411 h 1830709"/>
                  <a:gd name="T4" fmla="*/ 184840 w 3755817"/>
                  <a:gd name="T5" fmla="*/ 151641 h 1830709"/>
                  <a:gd name="T6" fmla="*/ 228165 w 3755817"/>
                  <a:gd name="T7" fmla="*/ 198708 h 1830709"/>
                  <a:gd name="T8" fmla="*/ 297484 w 3755817"/>
                  <a:gd name="T9" fmla="*/ 224380 h 1830709"/>
                  <a:gd name="T10" fmla="*/ 332143 w 3755817"/>
                  <a:gd name="T11" fmla="*/ 262889 h 1830709"/>
                  <a:gd name="T12" fmla="*/ 375469 w 3755817"/>
                  <a:gd name="T13" fmla="*/ 309955 h 1830709"/>
                  <a:gd name="T14" fmla="*/ 414461 w 3755817"/>
                  <a:gd name="T15" fmla="*/ 318513 h 1830709"/>
                  <a:gd name="T16" fmla="*/ 444788 w 3755817"/>
                  <a:gd name="T17" fmla="*/ 386973 h 1830709"/>
                  <a:gd name="T18" fmla="*/ 505442 w 3755817"/>
                  <a:gd name="T19" fmla="*/ 416924 h 1830709"/>
                  <a:gd name="T20" fmla="*/ 587760 w 3755817"/>
                  <a:gd name="T21" fmla="*/ 515336 h 1830709"/>
                  <a:gd name="T22" fmla="*/ 687406 w 3755817"/>
                  <a:gd name="T23" fmla="*/ 613747 h 1830709"/>
                  <a:gd name="T24" fmla="*/ 761058 w 3755817"/>
                  <a:gd name="T25" fmla="*/ 660814 h 1830709"/>
                  <a:gd name="T26" fmla="*/ 808715 w 3755817"/>
                  <a:gd name="T27" fmla="*/ 686486 h 1830709"/>
                  <a:gd name="T28" fmla="*/ 873701 w 3755817"/>
                  <a:gd name="T29" fmla="*/ 699323 h 1830709"/>
                  <a:gd name="T30" fmla="*/ 938689 w 3755817"/>
                  <a:gd name="T31" fmla="*/ 746389 h 1830709"/>
                  <a:gd name="T32" fmla="*/ 960351 w 3755817"/>
                  <a:gd name="T33" fmla="*/ 772062 h 1830709"/>
                  <a:gd name="T34" fmla="*/ 1025338 w 3755817"/>
                  <a:gd name="T35" fmla="*/ 802012 h 1830709"/>
                  <a:gd name="T36" fmla="*/ 1081661 w 3755817"/>
                  <a:gd name="T37" fmla="*/ 849078 h 1830709"/>
                  <a:gd name="T38" fmla="*/ 1185639 w 3755817"/>
                  <a:gd name="T39" fmla="*/ 870473 h 1830709"/>
                  <a:gd name="T40" fmla="*/ 1285286 w 3755817"/>
                  <a:gd name="T41" fmla="*/ 891867 h 1830709"/>
                  <a:gd name="T42" fmla="*/ 1363271 w 3755817"/>
                  <a:gd name="T43" fmla="*/ 1011672 h 1830709"/>
                  <a:gd name="T44" fmla="*/ 1432590 w 3755817"/>
                  <a:gd name="T45" fmla="*/ 1041623 h 1830709"/>
                  <a:gd name="T46" fmla="*/ 1523572 w 3755817"/>
                  <a:gd name="T47" fmla="*/ 1075853 h 1830709"/>
                  <a:gd name="T48" fmla="*/ 1636216 w 3755817"/>
                  <a:gd name="T49" fmla="*/ 1144313 h 1830709"/>
                  <a:gd name="T50" fmla="*/ 1753192 w 3755817"/>
                  <a:gd name="T51" fmla="*/ 1204216 h 1830709"/>
                  <a:gd name="T52" fmla="*/ 1891832 w 3755817"/>
                  <a:gd name="T53" fmla="*/ 1272676 h 1830709"/>
                  <a:gd name="T54" fmla="*/ 2043468 w 3755817"/>
                  <a:gd name="T55" fmla="*/ 1319743 h 1830709"/>
                  <a:gd name="T56" fmla="*/ 2164777 w 3755817"/>
                  <a:gd name="T57" fmla="*/ 1324021 h 1830709"/>
                  <a:gd name="T58" fmla="*/ 2182107 w 3755817"/>
                  <a:gd name="T59" fmla="*/ 1362530 h 1830709"/>
                  <a:gd name="T60" fmla="*/ 2251426 w 3755817"/>
                  <a:gd name="T61" fmla="*/ 1371088 h 1830709"/>
                  <a:gd name="T62" fmla="*/ 2307748 w 3755817"/>
                  <a:gd name="T63" fmla="*/ 1413875 h 1830709"/>
                  <a:gd name="T64" fmla="*/ 2381400 w 3755817"/>
                  <a:gd name="T65" fmla="*/ 1439548 h 1830709"/>
                  <a:gd name="T66" fmla="*/ 2533037 w 3755817"/>
                  <a:gd name="T67" fmla="*/ 1495171 h 1830709"/>
                  <a:gd name="T68" fmla="*/ 2702002 w 3755817"/>
                  <a:gd name="T69" fmla="*/ 1572189 h 1830709"/>
                  <a:gd name="T70" fmla="*/ 2797317 w 3755817"/>
                  <a:gd name="T71" fmla="*/ 1602141 h 1830709"/>
                  <a:gd name="T72" fmla="*/ 2901296 w 3755817"/>
                  <a:gd name="T73" fmla="*/ 1619255 h 1830709"/>
                  <a:gd name="T74" fmla="*/ 2948953 w 3755817"/>
                  <a:gd name="T75" fmla="*/ 1632092 h 1830709"/>
                  <a:gd name="T76" fmla="*/ 2987945 w 3755817"/>
                  <a:gd name="T77" fmla="*/ 1687716 h 1830709"/>
                  <a:gd name="T78" fmla="*/ 3122252 w 3755817"/>
                  <a:gd name="T79" fmla="*/ 1696273 h 1830709"/>
                  <a:gd name="T80" fmla="*/ 3191572 w 3755817"/>
                  <a:gd name="T81" fmla="*/ 1734782 h 1830709"/>
                  <a:gd name="T82" fmla="*/ 3291219 w 3755817"/>
                  <a:gd name="T83" fmla="*/ 1764733 h 1830709"/>
                  <a:gd name="T84" fmla="*/ 3412527 w 3755817"/>
                  <a:gd name="T85" fmla="*/ 1769012 h 1830709"/>
                  <a:gd name="T86" fmla="*/ 3464517 w 3755817"/>
                  <a:gd name="T87" fmla="*/ 1769012 h 1830709"/>
                  <a:gd name="T88" fmla="*/ 3555498 w 3755817"/>
                  <a:gd name="T89" fmla="*/ 1786126 h 1830709"/>
                  <a:gd name="T90" fmla="*/ 3681140 w 3755817"/>
                  <a:gd name="T91" fmla="*/ 1807521 h 1830709"/>
                  <a:gd name="T92" fmla="*/ 3754792 w 3755817"/>
                  <a:gd name="T93" fmla="*/ 1807521 h 18307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755817"/>
                  <a:gd name="T142" fmla="*/ 0 h 1830709"/>
                  <a:gd name="T143" fmla="*/ 3755817 w 3755817"/>
                  <a:gd name="T144" fmla="*/ 1830709 h 18307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755817" h="1830709">
                    <a:moveTo>
                      <a:pt x="0" y="0"/>
                    </a:moveTo>
                    <a:cubicBezTo>
                      <a:pt x="100695" y="100695"/>
                      <a:pt x="81566" y="118917"/>
                      <a:pt x="132886" y="118917"/>
                    </a:cubicBezTo>
                    <a:lnTo>
                      <a:pt x="184890" y="153586"/>
                    </a:lnTo>
                    <a:cubicBezTo>
                      <a:pt x="229249" y="197945"/>
                      <a:pt x="228227" y="176494"/>
                      <a:pt x="228227" y="201257"/>
                    </a:cubicBezTo>
                    <a:lnTo>
                      <a:pt x="297565" y="227258"/>
                    </a:lnTo>
                    <a:lnTo>
                      <a:pt x="332234" y="266261"/>
                    </a:lnTo>
                    <a:cubicBezTo>
                      <a:pt x="372152" y="315049"/>
                      <a:pt x="350706" y="313931"/>
                      <a:pt x="375571" y="313931"/>
                    </a:cubicBezTo>
                    <a:lnTo>
                      <a:pt x="414574" y="322599"/>
                    </a:lnTo>
                    <a:cubicBezTo>
                      <a:pt x="445520" y="388913"/>
                      <a:pt x="444909" y="363692"/>
                      <a:pt x="444909" y="391937"/>
                    </a:cubicBezTo>
                    <a:cubicBezTo>
                      <a:pt x="503102" y="418795"/>
                      <a:pt x="486624" y="403312"/>
                      <a:pt x="505580" y="422273"/>
                    </a:cubicBezTo>
                    <a:cubicBezTo>
                      <a:pt x="584476" y="523085"/>
                      <a:pt x="541396" y="521947"/>
                      <a:pt x="587920" y="521947"/>
                    </a:cubicBezTo>
                    <a:lnTo>
                      <a:pt x="687594" y="621621"/>
                    </a:lnTo>
                    <a:lnTo>
                      <a:pt x="761266" y="669291"/>
                    </a:lnTo>
                    <a:lnTo>
                      <a:pt x="808936" y="695293"/>
                    </a:lnTo>
                    <a:lnTo>
                      <a:pt x="873940" y="708294"/>
                    </a:lnTo>
                    <a:cubicBezTo>
                      <a:pt x="940147" y="752431"/>
                      <a:pt x="938945" y="725588"/>
                      <a:pt x="938945" y="755964"/>
                    </a:cubicBezTo>
                    <a:cubicBezTo>
                      <a:pt x="961453" y="787474"/>
                      <a:pt x="960613" y="798725"/>
                      <a:pt x="960613" y="781966"/>
                    </a:cubicBezTo>
                    <a:lnTo>
                      <a:pt x="1025618" y="812301"/>
                    </a:lnTo>
                    <a:lnTo>
                      <a:pt x="1081956" y="859971"/>
                    </a:lnTo>
                    <a:lnTo>
                      <a:pt x="1185963" y="881640"/>
                    </a:lnTo>
                    <a:lnTo>
                      <a:pt x="1285637" y="903308"/>
                    </a:lnTo>
                    <a:lnTo>
                      <a:pt x="1363643" y="1024650"/>
                    </a:lnTo>
                    <a:cubicBezTo>
                      <a:pt x="1430545" y="1051411"/>
                      <a:pt x="1412148" y="1034148"/>
                      <a:pt x="1432981" y="1054986"/>
                    </a:cubicBezTo>
                    <a:cubicBezTo>
                      <a:pt x="1525359" y="1085778"/>
                      <a:pt x="1523988" y="1053344"/>
                      <a:pt x="1523988" y="1089655"/>
                    </a:cubicBezTo>
                    <a:lnTo>
                      <a:pt x="1636663" y="1158993"/>
                    </a:lnTo>
                    <a:lnTo>
                      <a:pt x="1753671" y="1219664"/>
                    </a:lnTo>
                    <a:lnTo>
                      <a:pt x="1892348" y="1289003"/>
                    </a:lnTo>
                    <a:lnTo>
                      <a:pt x="2044026" y="1336673"/>
                    </a:lnTo>
                    <a:lnTo>
                      <a:pt x="2165368" y="1341006"/>
                    </a:lnTo>
                    <a:cubicBezTo>
                      <a:pt x="2187737" y="1381272"/>
                      <a:pt x="2201909" y="1380009"/>
                      <a:pt x="2182703" y="1380009"/>
                    </a:cubicBezTo>
                    <a:cubicBezTo>
                      <a:pt x="2253483" y="1384433"/>
                      <a:pt x="2252041" y="1361185"/>
                      <a:pt x="2252041" y="1388677"/>
                    </a:cubicBezTo>
                    <a:cubicBezTo>
                      <a:pt x="2305155" y="1432938"/>
                      <a:pt x="2281480" y="1432013"/>
                      <a:pt x="2308378" y="1432013"/>
                    </a:cubicBezTo>
                    <a:cubicBezTo>
                      <a:pt x="2383386" y="1462899"/>
                      <a:pt x="2382050" y="1488907"/>
                      <a:pt x="2382050" y="1458015"/>
                    </a:cubicBezTo>
                    <a:lnTo>
                      <a:pt x="2533728" y="1514352"/>
                    </a:lnTo>
                    <a:lnTo>
                      <a:pt x="2702740" y="1592358"/>
                    </a:lnTo>
                    <a:lnTo>
                      <a:pt x="2798081" y="1622694"/>
                    </a:lnTo>
                    <a:lnTo>
                      <a:pt x="2902088" y="1640028"/>
                    </a:lnTo>
                    <a:cubicBezTo>
                      <a:pt x="2951179" y="1648953"/>
                      <a:pt x="2949758" y="1632545"/>
                      <a:pt x="2949758" y="1653029"/>
                    </a:cubicBezTo>
                    <a:cubicBezTo>
                      <a:pt x="2985185" y="1710597"/>
                      <a:pt x="2962378" y="1709367"/>
                      <a:pt x="2988761" y="1709367"/>
                    </a:cubicBezTo>
                    <a:lnTo>
                      <a:pt x="3123104" y="1718034"/>
                    </a:lnTo>
                    <a:lnTo>
                      <a:pt x="3192443" y="1757037"/>
                    </a:lnTo>
                    <a:cubicBezTo>
                      <a:pt x="3289160" y="1787810"/>
                      <a:pt x="3254433" y="1787372"/>
                      <a:pt x="3292117" y="1787372"/>
                    </a:cubicBezTo>
                    <a:cubicBezTo>
                      <a:pt x="3407679" y="1791817"/>
                      <a:pt x="3367206" y="1791706"/>
                      <a:pt x="3413459" y="1791706"/>
                    </a:cubicBezTo>
                    <a:lnTo>
                      <a:pt x="3465463" y="1791706"/>
                    </a:lnTo>
                    <a:lnTo>
                      <a:pt x="3556469" y="1809040"/>
                    </a:lnTo>
                    <a:lnTo>
                      <a:pt x="3682145" y="1830709"/>
                    </a:lnTo>
                    <a:lnTo>
                      <a:pt x="3755817" y="1830709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 dirty="0">
                  <a:solidFill>
                    <a:srgbClr val="145A96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6" name="Freeform 234"/>
              <p:cNvSpPr>
                <a:spLocks noChangeArrowheads="1"/>
              </p:cNvSpPr>
              <p:nvPr/>
            </p:nvSpPr>
            <p:spPr bwMode="auto">
              <a:xfrm>
                <a:off x="7562803" y="4951263"/>
                <a:ext cx="1425749" cy="229265"/>
              </a:xfrm>
              <a:custGeom>
                <a:avLst/>
                <a:gdLst>
                  <a:gd name="T0" fmla="*/ 0 w 1424711"/>
                  <a:gd name="T1" fmla="*/ 0 h 229148"/>
                  <a:gd name="T2" fmla="*/ 150728 w 1424711"/>
                  <a:gd name="T3" fmla="*/ 42823 h 229148"/>
                  <a:gd name="T4" fmla="*/ 246137 w 1424711"/>
                  <a:gd name="T5" fmla="*/ 73173 h 229148"/>
                  <a:gd name="T6" fmla="*/ 354557 w 1424711"/>
                  <a:gd name="T7" fmla="*/ 94853 h 229148"/>
                  <a:gd name="T8" fmla="*/ 436957 w 1424711"/>
                  <a:gd name="T9" fmla="*/ 125204 h 229148"/>
                  <a:gd name="T10" fmla="*/ 523693 w 1424711"/>
                  <a:gd name="T11" fmla="*/ 146883 h 229148"/>
                  <a:gd name="T12" fmla="*/ 671145 w 1424711"/>
                  <a:gd name="T13" fmla="*/ 129540 h 229148"/>
                  <a:gd name="T14" fmla="*/ 723186 w 1424711"/>
                  <a:gd name="T15" fmla="*/ 168563 h 229148"/>
                  <a:gd name="T16" fmla="*/ 874974 w 1424711"/>
                  <a:gd name="T17" fmla="*/ 168563 h 229148"/>
                  <a:gd name="T18" fmla="*/ 948700 w 1424711"/>
                  <a:gd name="T19" fmla="*/ 168563 h 229148"/>
                  <a:gd name="T20" fmla="*/ 983394 w 1424711"/>
                  <a:gd name="T21" fmla="*/ 224929 h 229148"/>
                  <a:gd name="T22" fmla="*/ 1182887 w 1424711"/>
                  <a:gd name="T23" fmla="*/ 229265 h 229148"/>
                  <a:gd name="T24" fmla="*/ 1425749 w 1424711"/>
                  <a:gd name="T25" fmla="*/ 229265 h 229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4711"/>
                  <a:gd name="T40" fmla="*/ 0 h 229148"/>
                  <a:gd name="T41" fmla="*/ 1424711 w 1424711"/>
                  <a:gd name="T42" fmla="*/ 229148 h 229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4711" h="229148">
                    <a:moveTo>
                      <a:pt x="0" y="0"/>
                    </a:moveTo>
                    <a:lnTo>
                      <a:pt x="150618" y="42801"/>
                    </a:lnTo>
                    <a:lnTo>
                      <a:pt x="245958" y="73136"/>
                    </a:lnTo>
                    <a:lnTo>
                      <a:pt x="354299" y="94805"/>
                    </a:lnTo>
                    <a:cubicBezTo>
                      <a:pt x="430643" y="126240"/>
                      <a:pt x="401413" y="125140"/>
                      <a:pt x="436639" y="125140"/>
                    </a:cubicBezTo>
                    <a:cubicBezTo>
                      <a:pt x="514469" y="148031"/>
                      <a:pt x="484714" y="146808"/>
                      <a:pt x="523312" y="146808"/>
                    </a:cubicBezTo>
                    <a:cubicBezTo>
                      <a:pt x="677024" y="133634"/>
                      <a:pt x="710867" y="169694"/>
                      <a:pt x="670656" y="129474"/>
                    </a:cubicBezTo>
                    <a:cubicBezTo>
                      <a:pt x="712722" y="171541"/>
                      <a:pt x="691272" y="168477"/>
                      <a:pt x="722659" y="168477"/>
                    </a:cubicBezTo>
                    <a:lnTo>
                      <a:pt x="874337" y="168477"/>
                    </a:lnTo>
                    <a:lnTo>
                      <a:pt x="948009" y="168477"/>
                    </a:lnTo>
                    <a:lnTo>
                      <a:pt x="982678" y="224814"/>
                    </a:lnTo>
                    <a:cubicBezTo>
                      <a:pt x="1049126" y="226324"/>
                      <a:pt x="1115561" y="229148"/>
                      <a:pt x="1182026" y="229148"/>
                    </a:cubicBezTo>
                    <a:lnTo>
                      <a:pt x="1424711" y="229148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 dirty="0">
                  <a:solidFill>
                    <a:srgbClr val="145A96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841932" y="1302023"/>
              <a:ext cx="2527028" cy="2350917"/>
              <a:chOff x="1841932" y="1302023"/>
              <a:chExt cx="2527028" cy="2350917"/>
            </a:xfrm>
          </p:grpSpPr>
          <p:cxnSp>
            <p:nvCxnSpPr>
              <p:cNvPr id="380" name="Straight Connector 205"/>
              <p:cNvCxnSpPr>
                <a:cxnSpLocks noChangeShapeType="1"/>
              </p:cNvCxnSpPr>
              <p:nvPr/>
            </p:nvCxnSpPr>
            <p:spPr bwMode="auto">
              <a:xfrm rot="5400000">
                <a:off x="4330852" y="3614832"/>
                <a:ext cx="73465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1" name="Straight Connector 218"/>
              <p:cNvCxnSpPr>
                <a:cxnSpLocks noChangeShapeType="1"/>
              </p:cNvCxnSpPr>
              <p:nvPr/>
            </p:nvCxnSpPr>
            <p:spPr bwMode="auto">
              <a:xfrm rot="5400000">
                <a:off x="2813094" y="1953085"/>
                <a:ext cx="7599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2" name="Straight Connector 219"/>
              <p:cNvCxnSpPr>
                <a:cxnSpLocks noChangeShapeType="1"/>
              </p:cNvCxnSpPr>
              <p:nvPr/>
            </p:nvCxnSpPr>
            <p:spPr bwMode="auto">
              <a:xfrm rot="5400000">
                <a:off x="2738743" y="1876978"/>
                <a:ext cx="73465" cy="274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3" name="Straight Connector 220"/>
              <p:cNvCxnSpPr>
                <a:cxnSpLocks noChangeShapeType="1"/>
              </p:cNvCxnSpPr>
              <p:nvPr/>
            </p:nvCxnSpPr>
            <p:spPr bwMode="auto">
              <a:xfrm rot="5400000">
                <a:off x="2495498" y="1673045"/>
                <a:ext cx="75999" cy="274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4" name="Straight Connector 221"/>
              <p:cNvCxnSpPr>
                <a:cxnSpLocks noChangeShapeType="1"/>
              </p:cNvCxnSpPr>
              <p:nvPr/>
            </p:nvCxnSpPr>
            <p:spPr bwMode="auto">
              <a:xfrm rot="5400000">
                <a:off x="2472124" y="1661755"/>
                <a:ext cx="7599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5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2386881" y="1608554"/>
                <a:ext cx="7599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6" name="Straight Connector 223"/>
              <p:cNvCxnSpPr>
                <a:cxnSpLocks noChangeShapeType="1"/>
              </p:cNvCxnSpPr>
              <p:nvPr/>
            </p:nvCxnSpPr>
            <p:spPr bwMode="auto">
              <a:xfrm rot="5400000">
                <a:off x="2363510" y="1604646"/>
                <a:ext cx="75999" cy="274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7" name="Straight Connector 224"/>
              <p:cNvCxnSpPr>
                <a:cxnSpLocks noChangeShapeType="1"/>
              </p:cNvCxnSpPr>
              <p:nvPr/>
            </p:nvCxnSpPr>
            <p:spPr bwMode="auto">
              <a:xfrm rot="5400000">
                <a:off x="2223271" y="1551446"/>
                <a:ext cx="75999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8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2188899" y="1537621"/>
                <a:ext cx="7599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89" name="Straight Connector 226"/>
              <p:cNvCxnSpPr>
                <a:cxnSpLocks noChangeShapeType="1"/>
              </p:cNvCxnSpPr>
              <p:nvPr/>
            </p:nvCxnSpPr>
            <p:spPr bwMode="auto">
              <a:xfrm rot="5400000">
                <a:off x="2168276" y="1536246"/>
                <a:ext cx="75999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90" name="Straight Connector 227"/>
              <p:cNvCxnSpPr>
                <a:cxnSpLocks noChangeShapeType="1"/>
              </p:cNvCxnSpPr>
              <p:nvPr/>
            </p:nvCxnSpPr>
            <p:spPr bwMode="auto">
              <a:xfrm rot="5400000">
                <a:off x="2147653" y="1504689"/>
                <a:ext cx="7599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91" name="Straight Connector 228"/>
              <p:cNvCxnSpPr>
                <a:cxnSpLocks noChangeShapeType="1"/>
              </p:cNvCxnSpPr>
              <p:nvPr/>
            </p:nvCxnSpPr>
            <p:spPr bwMode="auto">
              <a:xfrm rot="5400000">
                <a:off x="2113281" y="1467847"/>
                <a:ext cx="75999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92" name="Straight Connector 229"/>
              <p:cNvCxnSpPr>
                <a:cxnSpLocks noChangeShapeType="1"/>
              </p:cNvCxnSpPr>
              <p:nvPr/>
            </p:nvCxnSpPr>
            <p:spPr bwMode="auto">
              <a:xfrm rot="5400000">
                <a:off x="1960562" y="1390581"/>
                <a:ext cx="73465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93" name="Straight Connector 230"/>
              <p:cNvCxnSpPr>
                <a:cxnSpLocks noChangeShapeType="1"/>
              </p:cNvCxnSpPr>
              <p:nvPr/>
            </p:nvCxnSpPr>
            <p:spPr bwMode="auto">
              <a:xfrm rot="5400000">
                <a:off x="1905566" y="1372847"/>
                <a:ext cx="73467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394" name="Straight Connector 231"/>
              <p:cNvCxnSpPr>
                <a:cxnSpLocks noChangeShapeType="1"/>
              </p:cNvCxnSpPr>
              <p:nvPr/>
            </p:nvCxnSpPr>
            <p:spPr bwMode="auto">
              <a:xfrm rot="5400000">
                <a:off x="1805308" y="1338647"/>
                <a:ext cx="75999" cy="27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  <p:sp>
        <p:nvSpPr>
          <p:cNvPr id="368" name="Freeform 237"/>
          <p:cNvSpPr>
            <a:spLocks noChangeArrowheads="1"/>
          </p:cNvSpPr>
          <p:nvPr/>
        </p:nvSpPr>
        <p:spPr bwMode="auto">
          <a:xfrm>
            <a:off x="5020821" y="1549929"/>
            <a:ext cx="713004" cy="565563"/>
          </a:xfrm>
          <a:custGeom>
            <a:avLst/>
            <a:gdLst>
              <a:gd name="T0" fmla="*/ 0 w 1825242"/>
              <a:gd name="T1" fmla="*/ 0 h 1295103"/>
              <a:gd name="T2" fmla="*/ 78276 w 1825242"/>
              <a:gd name="T3" fmla="*/ 3558 h 1295103"/>
              <a:gd name="T4" fmla="*/ 135204 w 1825242"/>
              <a:gd name="T5" fmla="*/ 53369 h 1295103"/>
              <a:gd name="T6" fmla="*/ 167225 w 1825242"/>
              <a:gd name="T7" fmla="*/ 92507 h 1295103"/>
              <a:gd name="T8" fmla="*/ 195689 w 1825242"/>
              <a:gd name="T9" fmla="*/ 103181 h 1295103"/>
              <a:gd name="T10" fmla="*/ 249059 w 1825242"/>
              <a:gd name="T11" fmla="*/ 113855 h 1295103"/>
              <a:gd name="T12" fmla="*/ 295313 w 1825242"/>
              <a:gd name="T13" fmla="*/ 142319 h 1295103"/>
              <a:gd name="T14" fmla="*/ 338008 w 1825242"/>
              <a:gd name="T15" fmla="*/ 163667 h 1295103"/>
              <a:gd name="T16" fmla="*/ 384262 w 1825242"/>
              <a:gd name="T17" fmla="*/ 231268 h 1295103"/>
              <a:gd name="T18" fmla="*/ 473211 w 1825242"/>
              <a:gd name="T19" fmla="*/ 273964 h 1295103"/>
              <a:gd name="T20" fmla="*/ 508791 w 1825242"/>
              <a:gd name="T21" fmla="*/ 295312 h 1295103"/>
              <a:gd name="T22" fmla="*/ 526581 w 1825242"/>
              <a:gd name="T23" fmla="*/ 313102 h 1295103"/>
              <a:gd name="T24" fmla="*/ 572835 w 1825242"/>
              <a:gd name="T25" fmla="*/ 341566 h 1295103"/>
              <a:gd name="T26" fmla="*/ 629762 w 1825242"/>
              <a:gd name="T27" fmla="*/ 366471 h 1295103"/>
              <a:gd name="T28" fmla="*/ 665342 w 1825242"/>
              <a:gd name="T29" fmla="*/ 391377 h 1295103"/>
              <a:gd name="T30" fmla="*/ 736502 w 1825242"/>
              <a:gd name="T31" fmla="*/ 448305 h 1295103"/>
              <a:gd name="T32" fmla="*/ 800545 w 1825242"/>
              <a:gd name="T33" fmla="*/ 508790 h 1295103"/>
              <a:gd name="T34" fmla="*/ 900169 w 1825242"/>
              <a:gd name="T35" fmla="*/ 551486 h 1295103"/>
              <a:gd name="T36" fmla="*/ 982002 w 1825242"/>
              <a:gd name="T37" fmla="*/ 587066 h 1295103"/>
              <a:gd name="T38" fmla="*/ 1056720 w 1825242"/>
              <a:gd name="T39" fmla="*/ 643994 h 1295103"/>
              <a:gd name="T40" fmla="*/ 1095857 w 1825242"/>
              <a:gd name="T41" fmla="*/ 693805 h 1295103"/>
              <a:gd name="T42" fmla="*/ 1149227 w 1825242"/>
              <a:gd name="T43" fmla="*/ 722269 h 1295103"/>
              <a:gd name="T44" fmla="*/ 1167017 w 1825242"/>
              <a:gd name="T45" fmla="*/ 754291 h 1295103"/>
              <a:gd name="T46" fmla="*/ 1202597 w 1825242"/>
              <a:gd name="T47" fmla="*/ 779197 h 1295103"/>
              <a:gd name="T48" fmla="*/ 1234618 w 1825242"/>
              <a:gd name="T49" fmla="*/ 825450 h 1295103"/>
              <a:gd name="T50" fmla="*/ 1359148 w 1825242"/>
              <a:gd name="T51" fmla="*/ 917958 h 1295103"/>
              <a:gd name="T52" fmla="*/ 1401843 w 1825242"/>
              <a:gd name="T53" fmla="*/ 949980 h 1295103"/>
              <a:gd name="T54" fmla="*/ 1455213 w 1825242"/>
              <a:gd name="T55" fmla="*/ 992675 h 1295103"/>
              <a:gd name="T56" fmla="*/ 1537046 w 1825242"/>
              <a:gd name="T57" fmla="*/ 1042487 h 1295103"/>
              <a:gd name="T58" fmla="*/ 1622438 w 1825242"/>
              <a:gd name="T59" fmla="*/ 1131436 h 1295103"/>
              <a:gd name="T60" fmla="*/ 1668691 w 1825242"/>
              <a:gd name="T61" fmla="*/ 1142110 h 1295103"/>
              <a:gd name="T62" fmla="*/ 1761199 w 1825242"/>
              <a:gd name="T63" fmla="*/ 1227502 h 1295103"/>
              <a:gd name="T64" fmla="*/ 1821684 w 1825242"/>
              <a:gd name="T65" fmla="*/ 1255966 h 1295103"/>
              <a:gd name="T66" fmla="*/ 1821684 w 1825242"/>
              <a:gd name="T67" fmla="*/ 1295103 h 1295103"/>
              <a:gd name="T68" fmla="*/ 1825242 w 1825242"/>
              <a:gd name="T69" fmla="*/ 1295103 h 129510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25242"/>
              <a:gd name="T106" fmla="*/ 0 h 1295103"/>
              <a:gd name="T107" fmla="*/ 1825242 w 1825242"/>
              <a:gd name="T108" fmla="*/ 1295103 h 129510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25242" h="1295103">
                <a:moveTo>
                  <a:pt x="0" y="0"/>
                </a:moveTo>
                <a:lnTo>
                  <a:pt x="78276" y="3558"/>
                </a:lnTo>
                <a:lnTo>
                  <a:pt x="135204" y="53369"/>
                </a:lnTo>
                <a:lnTo>
                  <a:pt x="167225" y="92507"/>
                </a:lnTo>
                <a:cubicBezTo>
                  <a:pt x="190695" y="104242"/>
                  <a:pt x="180617" y="103181"/>
                  <a:pt x="195689" y="103181"/>
                </a:cubicBezTo>
                <a:lnTo>
                  <a:pt x="249059" y="113855"/>
                </a:lnTo>
                <a:cubicBezTo>
                  <a:pt x="292742" y="142977"/>
                  <a:pt x="274650" y="142319"/>
                  <a:pt x="295313" y="142319"/>
                </a:cubicBezTo>
                <a:lnTo>
                  <a:pt x="338008" y="163667"/>
                </a:lnTo>
                <a:cubicBezTo>
                  <a:pt x="381337" y="232271"/>
                  <a:pt x="354052" y="231268"/>
                  <a:pt x="384262" y="231268"/>
                </a:cubicBezTo>
                <a:cubicBezTo>
                  <a:pt x="470714" y="274494"/>
                  <a:pt x="437830" y="273964"/>
                  <a:pt x="473211" y="273964"/>
                </a:cubicBezTo>
                <a:lnTo>
                  <a:pt x="508791" y="295312"/>
                </a:lnTo>
                <a:lnTo>
                  <a:pt x="526581" y="313102"/>
                </a:lnTo>
                <a:lnTo>
                  <a:pt x="572835" y="341566"/>
                </a:lnTo>
                <a:lnTo>
                  <a:pt x="629762" y="366471"/>
                </a:lnTo>
                <a:lnTo>
                  <a:pt x="665342" y="391377"/>
                </a:lnTo>
                <a:cubicBezTo>
                  <a:pt x="737451" y="445459"/>
                  <a:pt x="736502" y="415097"/>
                  <a:pt x="736502" y="448305"/>
                </a:cubicBezTo>
                <a:lnTo>
                  <a:pt x="800545" y="508790"/>
                </a:lnTo>
                <a:lnTo>
                  <a:pt x="900169" y="551486"/>
                </a:lnTo>
                <a:lnTo>
                  <a:pt x="982002" y="587066"/>
                </a:lnTo>
                <a:lnTo>
                  <a:pt x="1056720" y="643994"/>
                </a:lnTo>
                <a:lnTo>
                  <a:pt x="1095857" y="693805"/>
                </a:lnTo>
                <a:lnTo>
                  <a:pt x="1149227" y="722269"/>
                </a:lnTo>
                <a:lnTo>
                  <a:pt x="1167017" y="754291"/>
                </a:lnTo>
                <a:lnTo>
                  <a:pt x="1202597" y="779197"/>
                </a:lnTo>
                <a:cubicBezTo>
                  <a:pt x="1232620" y="820479"/>
                  <a:pt x="1223846" y="803906"/>
                  <a:pt x="1234618" y="825450"/>
                </a:cubicBezTo>
                <a:lnTo>
                  <a:pt x="1359148" y="917958"/>
                </a:lnTo>
                <a:lnTo>
                  <a:pt x="1401843" y="949980"/>
                </a:lnTo>
                <a:cubicBezTo>
                  <a:pt x="1456169" y="989818"/>
                  <a:pt x="1455213" y="967056"/>
                  <a:pt x="1455213" y="992675"/>
                </a:cubicBezTo>
                <a:lnTo>
                  <a:pt x="1537046" y="1042487"/>
                </a:lnTo>
                <a:cubicBezTo>
                  <a:pt x="1623277" y="1128717"/>
                  <a:pt x="1622438" y="1087624"/>
                  <a:pt x="1622438" y="1131436"/>
                </a:cubicBezTo>
                <a:cubicBezTo>
                  <a:pt x="1669863" y="1138732"/>
                  <a:pt x="1668691" y="1122953"/>
                  <a:pt x="1668691" y="1142110"/>
                </a:cubicBezTo>
                <a:lnTo>
                  <a:pt x="1761199" y="1227502"/>
                </a:lnTo>
                <a:lnTo>
                  <a:pt x="1821684" y="1255966"/>
                </a:lnTo>
                <a:lnTo>
                  <a:pt x="1821684" y="1295103"/>
                </a:lnTo>
                <a:lnTo>
                  <a:pt x="1825242" y="1295103"/>
                </a:lnTo>
              </a:path>
            </a:pathLst>
          </a:cu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69" name="Freeform 238"/>
          <p:cNvSpPr>
            <a:spLocks noChangeArrowheads="1"/>
          </p:cNvSpPr>
          <p:nvPr/>
        </p:nvSpPr>
        <p:spPr bwMode="auto">
          <a:xfrm>
            <a:off x="5730604" y="2118812"/>
            <a:ext cx="371536" cy="397333"/>
          </a:xfrm>
          <a:custGeom>
            <a:avLst/>
            <a:gdLst>
              <a:gd name="T0" fmla="*/ 0 w 949979"/>
              <a:gd name="T1" fmla="*/ 0 h 910842"/>
              <a:gd name="T2" fmla="*/ 124529 w 949979"/>
              <a:gd name="T3" fmla="*/ 85392 h 910842"/>
              <a:gd name="T4" fmla="*/ 152993 w 949979"/>
              <a:gd name="T5" fmla="*/ 106740 h 910842"/>
              <a:gd name="T6" fmla="*/ 174340 w 949979"/>
              <a:gd name="T7" fmla="*/ 142319 h 910842"/>
              <a:gd name="T8" fmla="*/ 192130 w 949979"/>
              <a:gd name="T9" fmla="*/ 174341 h 910842"/>
              <a:gd name="T10" fmla="*/ 213478 w 949979"/>
              <a:gd name="T11" fmla="*/ 224153 h 910842"/>
              <a:gd name="T12" fmla="*/ 256174 w 949979"/>
              <a:gd name="T13" fmla="*/ 249059 h 910842"/>
              <a:gd name="T14" fmla="*/ 281080 w 949979"/>
              <a:gd name="T15" fmla="*/ 270407 h 910842"/>
              <a:gd name="T16" fmla="*/ 316659 w 949979"/>
              <a:gd name="T17" fmla="*/ 334450 h 910842"/>
              <a:gd name="T18" fmla="*/ 359355 w 949979"/>
              <a:gd name="T19" fmla="*/ 362914 h 910842"/>
              <a:gd name="T20" fmla="*/ 462536 w 949979"/>
              <a:gd name="T21" fmla="*/ 466095 h 910842"/>
              <a:gd name="T22" fmla="*/ 523022 w 949979"/>
              <a:gd name="T23" fmla="*/ 526581 h 910842"/>
              <a:gd name="T24" fmla="*/ 572834 w 949979"/>
              <a:gd name="T25" fmla="*/ 540813 h 910842"/>
              <a:gd name="T26" fmla="*/ 615529 w 949979"/>
              <a:gd name="T27" fmla="*/ 579950 h 910842"/>
              <a:gd name="T28" fmla="*/ 697363 w 949979"/>
              <a:gd name="T29" fmla="*/ 636878 h 910842"/>
              <a:gd name="T30" fmla="*/ 740059 w 949979"/>
              <a:gd name="T31" fmla="*/ 708038 h 910842"/>
              <a:gd name="T32" fmla="*/ 754291 w 949979"/>
              <a:gd name="T33" fmla="*/ 743617 h 910842"/>
              <a:gd name="T34" fmla="*/ 814776 w 949979"/>
              <a:gd name="T35" fmla="*/ 782755 h 910842"/>
              <a:gd name="T36" fmla="*/ 864588 w 949979"/>
              <a:gd name="T37" fmla="*/ 811219 h 910842"/>
              <a:gd name="T38" fmla="*/ 925073 w 949979"/>
              <a:gd name="T39" fmla="*/ 850357 h 910842"/>
              <a:gd name="T40" fmla="*/ 942863 w 949979"/>
              <a:gd name="T41" fmla="*/ 885936 h 910842"/>
              <a:gd name="T42" fmla="*/ 949979 w 949979"/>
              <a:gd name="T43" fmla="*/ 910842 h 9108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9979"/>
              <a:gd name="T67" fmla="*/ 0 h 910842"/>
              <a:gd name="T68" fmla="*/ 949979 w 949979"/>
              <a:gd name="T69" fmla="*/ 910842 h 9108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9979" h="910842">
                <a:moveTo>
                  <a:pt x="0" y="0"/>
                </a:moveTo>
                <a:lnTo>
                  <a:pt x="124529" y="85392"/>
                </a:lnTo>
                <a:lnTo>
                  <a:pt x="152993" y="106740"/>
                </a:lnTo>
                <a:lnTo>
                  <a:pt x="174340" y="142319"/>
                </a:lnTo>
                <a:cubicBezTo>
                  <a:pt x="192759" y="171789"/>
                  <a:pt x="192130" y="159594"/>
                  <a:pt x="192130" y="174341"/>
                </a:cubicBezTo>
                <a:cubicBezTo>
                  <a:pt x="210319" y="225270"/>
                  <a:pt x="192289" y="224153"/>
                  <a:pt x="213478" y="224153"/>
                </a:cubicBezTo>
                <a:lnTo>
                  <a:pt x="256174" y="249059"/>
                </a:lnTo>
                <a:lnTo>
                  <a:pt x="281080" y="270407"/>
                </a:lnTo>
                <a:lnTo>
                  <a:pt x="316659" y="334450"/>
                </a:lnTo>
                <a:lnTo>
                  <a:pt x="359355" y="362914"/>
                </a:lnTo>
                <a:lnTo>
                  <a:pt x="462536" y="466095"/>
                </a:lnTo>
                <a:lnTo>
                  <a:pt x="523022" y="526581"/>
                </a:lnTo>
                <a:lnTo>
                  <a:pt x="572834" y="540813"/>
                </a:lnTo>
                <a:lnTo>
                  <a:pt x="615529" y="579950"/>
                </a:lnTo>
                <a:lnTo>
                  <a:pt x="697363" y="636878"/>
                </a:lnTo>
                <a:lnTo>
                  <a:pt x="740059" y="708038"/>
                </a:lnTo>
                <a:lnTo>
                  <a:pt x="754291" y="743617"/>
                </a:lnTo>
                <a:cubicBezTo>
                  <a:pt x="815798" y="779798"/>
                  <a:pt x="814776" y="755806"/>
                  <a:pt x="814776" y="782755"/>
                </a:cubicBezTo>
                <a:lnTo>
                  <a:pt x="864588" y="811219"/>
                </a:lnTo>
                <a:lnTo>
                  <a:pt x="925073" y="850357"/>
                </a:lnTo>
                <a:lnTo>
                  <a:pt x="942863" y="885936"/>
                </a:lnTo>
                <a:lnTo>
                  <a:pt x="949979" y="910842"/>
                </a:lnTo>
              </a:path>
            </a:pathLst>
          </a:cu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0" name="Freeform 239"/>
          <p:cNvSpPr>
            <a:spLocks noChangeArrowheads="1"/>
          </p:cNvSpPr>
          <p:nvPr/>
        </p:nvSpPr>
        <p:spPr bwMode="auto">
          <a:xfrm>
            <a:off x="6099991" y="2515039"/>
            <a:ext cx="1162927" cy="565563"/>
          </a:xfrm>
          <a:custGeom>
            <a:avLst/>
            <a:gdLst>
              <a:gd name="T0" fmla="*/ 0 w 2978027"/>
              <a:gd name="T1" fmla="*/ 0 h 1295104"/>
              <a:gd name="T2" fmla="*/ 92508 w 2978027"/>
              <a:gd name="T3" fmla="*/ 85392 h 1295104"/>
              <a:gd name="T4" fmla="*/ 138761 w 2978027"/>
              <a:gd name="T5" fmla="*/ 99624 h 1295104"/>
              <a:gd name="T6" fmla="*/ 174341 w 2978027"/>
              <a:gd name="T7" fmla="*/ 117414 h 1295104"/>
              <a:gd name="T8" fmla="*/ 209921 w 2978027"/>
              <a:gd name="T9" fmla="*/ 131645 h 1295104"/>
              <a:gd name="T10" fmla="*/ 227711 w 2978027"/>
              <a:gd name="T11" fmla="*/ 174341 h 1295104"/>
              <a:gd name="T12" fmla="*/ 259733 w 2978027"/>
              <a:gd name="T13" fmla="*/ 238385 h 1295104"/>
              <a:gd name="T14" fmla="*/ 320218 w 2978027"/>
              <a:gd name="T15" fmla="*/ 259733 h 1295104"/>
              <a:gd name="T16" fmla="*/ 320218 w 2978027"/>
              <a:gd name="T17" fmla="*/ 259733 h 1295104"/>
              <a:gd name="T18" fmla="*/ 405610 w 2978027"/>
              <a:gd name="T19" fmla="*/ 309544 h 1295104"/>
              <a:gd name="T20" fmla="*/ 448305 w 2978027"/>
              <a:gd name="T21" fmla="*/ 341566 h 1295104"/>
              <a:gd name="T22" fmla="*/ 519465 w 2978027"/>
              <a:gd name="T23" fmla="*/ 391378 h 1295104"/>
              <a:gd name="T24" fmla="*/ 615530 w 2978027"/>
              <a:gd name="T25" fmla="*/ 394936 h 1295104"/>
              <a:gd name="T26" fmla="*/ 654668 w 2978027"/>
              <a:gd name="T27" fmla="*/ 473211 h 1295104"/>
              <a:gd name="T28" fmla="*/ 779197 w 2978027"/>
              <a:gd name="T29" fmla="*/ 523023 h 1295104"/>
              <a:gd name="T30" fmla="*/ 925074 w 2978027"/>
              <a:gd name="T31" fmla="*/ 583509 h 1295104"/>
              <a:gd name="T32" fmla="*/ 974886 w 2978027"/>
              <a:gd name="T33" fmla="*/ 636878 h 1295104"/>
              <a:gd name="T34" fmla="*/ 1088745 w 2978027"/>
              <a:gd name="T35" fmla="*/ 690248 h 1295104"/>
              <a:gd name="T36" fmla="*/ 1177695 w 2978027"/>
              <a:gd name="T37" fmla="*/ 757849 h 1295104"/>
              <a:gd name="T38" fmla="*/ 1259528 w 2978027"/>
              <a:gd name="T39" fmla="*/ 782755 h 1295104"/>
              <a:gd name="T40" fmla="*/ 1284434 w 2978027"/>
              <a:gd name="T41" fmla="*/ 807661 h 1295104"/>
              <a:gd name="T42" fmla="*/ 1312898 w 2978027"/>
              <a:gd name="T43" fmla="*/ 825451 h 1295104"/>
              <a:gd name="T44" fmla="*/ 1337804 w 2978027"/>
              <a:gd name="T45" fmla="*/ 846799 h 1295104"/>
              <a:gd name="T46" fmla="*/ 1401847 w 2978027"/>
              <a:gd name="T47" fmla="*/ 857473 h 1295104"/>
              <a:gd name="T48" fmla="*/ 1462333 w 2978027"/>
              <a:gd name="T49" fmla="*/ 871705 h 1295104"/>
              <a:gd name="T50" fmla="*/ 1547724 w 2978027"/>
              <a:gd name="T51" fmla="*/ 903726 h 1295104"/>
              <a:gd name="T52" fmla="*/ 1622442 w 2978027"/>
              <a:gd name="T53" fmla="*/ 925074 h 1295104"/>
              <a:gd name="T54" fmla="*/ 1686485 w 2978027"/>
              <a:gd name="T55" fmla="*/ 974886 h 1295104"/>
              <a:gd name="T56" fmla="*/ 1778993 w 2978027"/>
              <a:gd name="T57" fmla="*/ 996234 h 1295104"/>
              <a:gd name="T58" fmla="*/ 1867942 w 2978027"/>
              <a:gd name="T59" fmla="*/ 1006908 h 1295104"/>
              <a:gd name="T60" fmla="*/ 1910638 w 2978027"/>
              <a:gd name="T61" fmla="*/ 1038930 h 1295104"/>
              <a:gd name="T62" fmla="*/ 2038725 w 2978027"/>
              <a:gd name="T63" fmla="*/ 1049603 h 1295104"/>
              <a:gd name="T64" fmla="*/ 2220179 w 2978027"/>
              <a:gd name="T65" fmla="*/ 1092299 h 1295104"/>
              <a:gd name="T66" fmla="*/ 2309127 w 2978027"/>
              <a:gd name="T67" fmla="*/ 1102973 h 1295104"/>
              <a:gd name="T68" fmla="*/ 2408751 w 2978027"/>
              <a:gd name="T69" fmla="*/ 1131437 h 1295104"/>
              <a:gd name="T70" fmla="*/ 2476353 w 2978027"/>
              <a:gd name="T71" fmla="*/ 1138553 h 1295104"/>
              <a:gd name="T72" fmla="*/ 2565301 w 2978027"/>
              <a:gd name="T73" fmla="*/ 1159901 h 1295104"/>
              <a:gd name="T74" fmla="*/ 2593765 w 2978027"/>
              <a:gd name="T75" fmla="*/ 1174133 h 1295104"/>
              <a:gd name="T76" fmla="*/ 2711179 w 2978027"/>
              <a:gd name="T77" fmla="*/ 1170575 h 1295104"/>
              <a:gd name="T78" fmla="*/ 2732527 w 2978027"/>
              <a:gd name="T79" fmla="*/ 1209712 h 1295104"/>
              <a:gd name="T80" fmla="*/ 2849941 w 2978027"/>
              <a:gd name="T81" fmla="*/ 1245292 h 1295104"/>
              <a:gd name="T82" fmla="*/ 2924657 w 2978027"/>
              <a:gd name="T83" fmla="*/ 1277314 h 1295104"/>
              <a:gd name="T84" fmla="*/ 2963795 w 2978027"/>
              <a:gd name="T85" fmla="*/ 1273756 h 1295104"/>
              <a:gd name="T86" fmla="*/ 2978027 w 2978027"/>
              <a:gd name="T87" fmla="*/ 1295104 h 1295104"/>
              <a:gd name="T88" fmla="*/ 2978027 w 2978027"/>
              <a:gd name="T89" fmla="*/ 1291546 h 1295104"/>
              <a:gd name="T90" fmla="*/ 2967353 w 2978027"/>
              <a:gd name="T91" fmla="*/ 1291546 h 12951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78027"/>
              <a:gd name="T139" fmla="*/ 0 h 1295104"/>
              <a:gd name="T140" fmla="*/ 2978027 w 2978027"/>
              <a:gd name="T141" fmla="*/ 1295104 h 12951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78027" h="1295104">
                <a:moveTo>
                  <a:pt x="0" y="0"/>
                </a:moveTo>
                <a:cubicBezTo>
                  <a:pt x="89806" y="86213"/>
                  <a:pt x="47849" y="85392"/>
                  <a:pt x="92508" y="85392"/>
                </a:cubicBezTo>
                <a:lnTo>
                  <a:pt x="138761" y="99624"/>
                </a:lnTo>
                <a:cubicBezTo>
                  <a:pt x="166562" y="119482"/>
                  <a:pt x="153465" y="117414"/>
                  <a:pt x="174341" y="117414"/>
                </a:cubicBezTo>
                <a:lnTo>
                  <a:pt x="209921" y="131645"/>
                </a:lnTo>
                <a:lnTo>
                  <a:pt x="227711" y="174341"/>
                </a:lnTo>
                <a:lnTo>
                  <a:pt x="259733" y="238385"/>
                </a:lnTo>
                <a:cubicBezTo>
                  <a:pt x="317770" y="260149"/>
                  <a:pt x="296394" y="259733"/>
                  <a:pt x="320218" y="259733"/>
                </a:cubicBezTo>
                <a:lnTo>
                  <a:pt x="405610" y="309544"/>
                </a:lnTo>
                <a:cubicBezTo>
                  <a:pt x="449216" y="345883"/>
                  <a:pt x="448305" y="363650"/>
                  <a:pt x="448305" y="341566"/>
                </a:cubicBezTo>
                <a:cubicBezTo>
                  <a:pt x="520459" y="388466"/>
                  <a:pt x="519465" y="359529"/>
                  <a:pt x="519465" y="391378"/>
                </a:cubicBezTo>
                <a:cubicBezTo>
                  <a:pt x="551485" y="392610"/>
                  <a:pt x="583486" y="394936"/>
                  <a:pt x="615530" y="394936"/>
                </a:cubicBezTo>
                <a:lnTo>
                  <a:pt x="654668" y="473211"/>
                </a:lnTo>
                <a:cubicBezTo>
                  <a:pt x="783860" y="523453"/>
                  <a:pt x="828566" y="523023"/>
                  <a:pt x="779197" y="523023"/>
                </a:cubicBezTo>
                <a:lnTo>
                  <a:pt x="925074" y="583509"/>
                </a:lnTo>
                <a:lnTo>
                  <a:pt x="974886" y="636878"/>
                </a:lnTo>
                <a:lnTo>
                  <a:pt x="1088741" y="690248"/>
                </a:lnTo>
                <a:lnTo>
                  <a:pt x="1177691" y="757849"/>
                </a:lnTo>
                <a:lnTo>
                  <a:pt x="1259524" y="782755"/>
                </a:lnTo>
                <a:lnTo>
                  <a:pt x="1284430" y="807661"/>
                </a:lnTo>
                <a:lnTo>
                  <a:pt x="1312894" y="825451"/>
                </a:lnTo>
                <a:lnTo>
                  <a:pt x="1337800" y="846799"/>
                </a:lnTo>
                <a:cubicBezTo>
                  <a:pt x="1397058" y="857910"/>
                  <a:pt x="1375421" y="857473"/>
                  <a:pt x="1401843" y="857473"/>
                </a:cubicBezTo>
                <a:cubicBezTo>
                  <a:pt x="1463497" y="868353"/>
                  <a:pt x="1462329" y="847673"/>
                  <a:pt x="1462329" y="871705"/>
                </a:cubicBezTo>
                <a:cubicBezTo>
                  <a:pt x="1542799" y="904624"/>
                  <a:pt x="1512414" y="903726"/>
                  <a:pt x="1547720" y="903726"/>
                </a:cubicBezTo>
                <a:cubicBezTo>
                  <a:pt x="1623563" y="929007"/>
                  <a:pt x="1622438" y="954885"/>
                  <a:pt x="1622438" y="925074"/>
                </a:cubicBezTo>
                <a:cubicBezTo>
                  <a:pt x="1683839" y="975640"/>
                  <a:pt x="1656804" y="974886"/>
                  <a:pt x="1686481" y="974886"/>
                </a:cubicBezTo>
                <a:lnTo>
                  <a:pt x="1778989" y="996234"/>
                </a:lnTo>
                <a:lnTo>
                  <a:pt x="1867938" y="1006908"/>
                </a:lnTo>
                <a:lnTo>
                  <a:pt x="1910634" y="1038930"/>
                </a:lnTo>
                <a:lnTo>
                  <a:pt x="2038721" y="1049603"/>
                </a:lnTo>
                <a:lnTo>
                  <a:pt x="2220178" y="1092299"/>
                </a:lnTo>
                <a:lnTo>
                  <a:pt x="2309127" y="1102973"/>
                </a:lnTo>
                <a:cubicBezTo>
                  <a:pt x="2413451" y="1131752"/>
                  <a:pt x="2447986" y="1131437"/>
                  <a:pt x="2408751" y="1131437"/>
                </a:cubicBezTo>
                <a:lnTo>
                  <a:pt x="2476352" y="1138553"/>
                </a:lnTo>
                <a:cubicBezTo>
                  <a:pt x="2562894" y="1160189"/>
                  <a:pt x="2532403" y="1159901"/>
                  <a:pt x="2565301" y="1159901"/>
                </a:cubicBezTo>
                <a:lnTo>
                  <a:pt x="2593765" y="1174133"/>
                </a:lnTo>
                <a:lnTo>
                  <a:pt x="2711179" y="1170575"/>
                </a:lnTo>
                <a:cubicBezTo>
                  <a:pt x="2729459" y="1210792"/>
                  <a:pt x="2714638" y="1209712"/>
                  <a:pt x="2732526" y="1209712"/>
                </a:cubicBezTo>
                <a:cubicBezTo>
                  <a:pt x="2852245" y="1238735"/>
                  <a:pt x="2849940" y="1197904"/>
                  <a:pt x="2849940" y="1245292"/>
                </a:cubicBezTo>
                <a:lnTo>
                  <a:pt x="2924657" y="1277314"/>
                </a:lnTo>
                <a:lnTo>
                  <a:pt x="2963795" y="1273756"/>
                </a:lnTo>
                <a:lnTo>
                  <a:pt x="2978027" y="1295104"/>
                </a:lnTo>
                <a:lnTo>
                  <a:pt x="2978027" y="1291546"/>
                </a:lnTo>
                <a:lnTo>
                  <a:pt x="2967353" y="1291546"/>
                </a:lnTo>
              </a:path>
            </a:pathLst>
          </a:cu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1" name="Freeform 240"/>
          <p:cNvSpPr>
            <a:spLocks noChangeArrowheads="1"/>
          </p:cNvSpPr>
          <p:nvPr/>
        </p:nvSpPr>
        <p:spPr bwMode="auto">
          <a:xfrm>
            <a:off x="7262918" y="3081707"/>
            <a:ext cx="637838" cy="151628"/>
          </a:xfrm>
          <a:custGeom>
            <a:avLst/>
            <a:gdLst>
              <a:gd name="T0" fmla="*/ 0 w 1633111"/>
              <a:gd name="T1" fmla="*/ 0 h 345124"/>
              <a:gd name="T2" fmla="*/ 88949 w 1633111"/>
              <a:gd name="T3" fmla="*/ 10674 h 345124"/>
              <a:gd name="T4" fmla="*/ 181457 w 1633111"/>
              <a:gd name="T5" fmla="*/ 10674 h 345124"/>
              <a:gd name="T6" fmla="*/ 224152 w 1633111"/>
              <a:gd name="T7" fmla="*/ 24906 h 345124"/>
              <a:gd name="T8" fmla="*/ 238384 w 1633111"/>
              <a:gd name="T9" fmla="*/ 42696 h 345124"/>
              <a:gd name="T10" fmla="*/ 327334 w 1633111"/>
              <a:gd name="T11" fmla="*/ 56927 h 345124"/>
              <a:gd name="T12" fmla="*/ 398493 w 1633111"/>
              <a:gd name="T13" fmla="*/ 60485 h 345124"/>
              <a:gd name="T14" fmla="*/ 480327 w 1633111"/>
              <a:gd name="T15" fmla="*/ 92507 h 345124"/>
              <a:gd name="T16" fmla="*/ 533696 w 1633111"/>
              <a:gd name="T17" fmla="*/ 103181 h 345124"/>
              <a:gd name="T18" fmla="*/ 555044 w 1633111"/>
              <a:gd name="T19" fmla="*/ 113855 h 345124"/>
              <a:gd name="T20" fmla="*/ 647552 w 1633111"/>
              <a:gd name="T21" fmla="*/ 120971 h 345124"/>
              <a:gd name="T22" fmla="*/ 736501 w 1633111"/>
              <a:gd name="T23" fmla="*/ 128087 h 345124"/>
              <a:gd name="T24" fmla="*/ 843240 w 1633111"/>
              <a:gd name="T25" fmla="*/ 131645 h 345124"/>
              <a:gd name="T26" fmla="*/ 896610 w 1633111"/>
              <a:gd name="T27" fmla="*/ 152993 h 345124"/>
              <a:gd name="T28" fmla="*/ 982001 w 1633111"/>
              <a:gd name="T29" fmla="*/ 185015 h 345124"/>
              <a:gd name="T30" fmla="*/ 1088741 w 1633111"/>
              <a:gd name="T31" fmla="*/ 181457 h 345124"/>
              <a:gd name="T32" fmla="*/ 1120762 w 1633111"/>
              <a:gd name="T33" fmla="*/ 209920 h 345124"/>
              <a:gd name="T34" fmla="*/ 1191922 w 1633111"/>
              <a:gd name="T35" fmla="*/ 224152 h 345124"/>
              <a:gd name="T36" fmla="*/ 1199038 w 1633111"/>
              <a:gd name="T37" fmla="*/ 266848 h 345124"/>
              <a:gd name="T38" fmla="*/ 1255966 w 1633111"/>
              <a:gd name="T39" fmla="*/ 277522 h 345124"/>
              <a:gd name="T40" fmla="*/ 1259524 w 1633111"/>
              <a:gd name="T41" fmla="*/ 345124 h 345124"/>
              <a:gd name="T42" fmla="*/ 1633111 w 1633111"/>
              <a:gd name="T43" fmla="*/ 338008 h 3451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33111"/>
              <a:gd name="T67" fmla="*/ 0 h 345124"/>
              <a:gd name="T68" fmla="*/ 1633111 w 1633111"/>
              <a:gd name="T69" fmla="*/ 345124 h 3451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33111" h="345124">
                <a:moveTo>
                  <a:pt x="0" y="0"/>
                </a:moveTo>
                <a:lnTo>
                  <a:pt x="88949" y="10674"/>
                </a:lnTo>
                <a:lnTo>
                  <a:pt x="181457" y="10674"/>
                </a:lnTo>
                <a:lnTo>
                  <a:pt x="224152" y="24906"/>
                </a:lnTo>
                <a:cubicBezTo>
                  <a:pt x="232149" y="44898"/>
                  <a:pt x="224881" y="42696"/>
                  <a:pt x="238384" y="42696"/>
                </a:cubicBezTo>
                <a:lnTo>
                  <a:pt x="327334" y="56927"/>
                </a:lnTo>
                <a:lnTo>
                  <a:pt x="398493" y="60485"/>
                </a:lnTo>
                <a:cubicBezTo>
                  <a:pt x="477867" y="92956"/>
                  <a:pt x="448578" y="92507"/>
                  <a:pt x="480327" y="92507"/>
                </a:cubicBezTo>
                <a:cubicBezTo>
                  <a:pt x="528891" y="103714"/>
                  <a:pt x="510757" y="103181"/>
                  <a:pt x="533696" y="103181"/>
                </a:cubicBezTo>
                <a:cubicBezTo>
                  <a:pt x="552503" y="114465"/>
                  <a:pt x="544570" y="113855"/>
                  <a:pt x="555044" y="113855"/>
                </a:cubicBezTo>
                <a:lnTo>
                  <a:pt x="647552" y="120971"/>
                </a:lnTo>
                <a:cubicBezTo>
                  <a:pt x="734125" y="128185"/>
                  <a:pt x="704381" y="128087"/>
                  <a:pt x="736501" y="128087"/>
                </a:cubicBezTo>
                <a:lnTo>
                  <a:pt x="843240" y="131645"/>
                </a:lnTo>
                <a:cubicBezTo>
                  <a:pt x="897685" y="157053"/>
                  <a:pt x="896610" y="176183"/>
                  <a:pt x="896610" y="152993"/>
                </a:cubicBezTo>
                <a:lnTo>
                  <a:pt x="982001" y="185015"/>
                </a:lnTo>
                <a:lnTo>
                  <a:pt x="1088741" y="181457"/>
                </a:lnTo>
                <a:cubicBezTo>
                  <a:pt x="1118043" y="210759"/>
                  <a:pt x="1103786" y="209920"/>
                  <a:pt x="1120762" y="209920"/>
                </a:cubicBezTo>
                <a:cubicBezTo>
                  <a:pt x="1193095" y="220770"/>
                  <a:pt x="1191922" y="196609"/>
                  <a:pt x="1191922" y="224152"/>
                </a:cubicBezTo>
                <a:cubicBezTo>
                  <a:pt x="1195578" y="268030"/>
                  <a:pt x="1181199" y="266848"/>
                  <a:pt x="1199038" y="266848"/>
                </a:cubicBezTo>
                <a:lnTo>
                  <a:pt x="1255966" y="277522"/>
                </a:lnTo>
                <a:lnTo>
                  <a:pt x="1259524" y="345124"/>
                </a:lnTo>
                <a:lnTo>
                  <a:pt x="1633111" y="338008"/>
                </a:lnTo>
              </a:path>
            </a:pathLst>
          </a:cu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2" name="Rectangle 53"/>
          <p:cNvSpPr>
            <a:spLocks noChangeAspect="1" noChangeArrowheads="1"/>
          </p:cNvSpPr>
          <p:nvPr/>
        </p:nvSpPr>
        <p:spPr bwMode="auto">
          <a:xfrm>
            <a:off x="6869591" y="2269860"/>
            <a:ext cx="1359241" cy="5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HR 0.878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p=0.0419</a:t>
            </a:r>
            <a:endParaRPr lang="en-US" b="1" dirty="0">
              <a:solidFill>
                <a:srgbClr val="FFFF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73" name="Line 235"/>
          <p:cNvSpPr>
            <a:spLocks noChangeShapeType="1"/>
          </p:cNvSpPr>
          <p:nvPr/>
        </p:nvSpPr>
        <p:spPr bwMode="auto">
          <a:xfrm>
            <a:off x="5020821" y="2486262"/>
            <a:ext cx="1064137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4" name="Line 236"/>
          <p:cNvSpPr>
            <a:spLocks noChangeShapeType="1"/>
          </p:cNvSpPr>
          <p:nvPr/>
        </p:nvSpPr>
        <p:spPr bwMode="auto">
          <a:xfrm>
            <a:off x="6084958" y="2486262"/>
            <a:ext cx="0" cy="94297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5" name="Line 237"/>
          <p:cNvSpPr>
            <a:spLocks noChangeShapeType="1"/>
          </p:cNvSpPr>
          <p:nvPr/>
        </p:nvSpPr>
        <p:spPr bwMode="auto">
          <a:xfrm>
            <a:off x="6010865" y="2487369"/>
            <a:ext cx="0" cy="94297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76" name="Text Box 238"/>
          <p:cNvSpPr txBox="1">
            <a:spLocks noChangeArrowheads="1"/>
          </p:cNvSpPr>
          <p:nvPr/>
        </p:nvSpPr>
        <p:spPr bwMode="auto">
          <a:xfrm>
            <a:off x="6057039" y="2218423"/>
            <a:ext cx="5838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white"/>
                </a:solidFill>
                <a:ea typeface="MS PGothic" pitchFamily="34" charset="-128"/>
              </a:rPr>
              <a:t>19.9</a:t>
            </a:r>
            <a:endParaRPr lang="en-US" sz="16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377" name="Text Box 239"/>
          <p:cNvSpPr txBox="1">
            <a:spLocks noChangeArrowheads="1"/>
          </p:cNvSpPr>
          <p:nvPr/>
        </p:nvSpPr>
        <p:spPr bwMode="auto">
          <a:xfrm>
            <a:off x="5443609" y="2501983"/>
            <a:ext cx="5838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white"/>
                </a:solidFill>
                <a:ea typeface="MS PGothic" pitchFamily="34" charset="-128"/>
              </a:rPr>
              <a:t>18.6</a:t>
            </a:r>
            <a:endParaRPr lang="en-US" sz="16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323" name="Down Arrow 322"/>
          <p:cNvSpPr/>
          <p:nvPr/>
        </p:nvSpPr>
        <p:spPr>
          <a:xfrm rot="16200000">
            <a:off x="3881586" y="2601086"/>
            <a:ext cx="483310" cy="3906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396"/>
          <p:cNvGrpSpPr/>
          <p:nvPr/>
        </p:nvGrpSpPr>
        <p:grpSpPr>
          <a:xfrm>
            <a:off x="483138" y="2352337"/>
            <a:ext cx="3284803" cy="811551"/>
            <a:chOff x="228600" y="2209800"/>
            <a:chExt cx="3337572" cy="835180"/>
          </a:xfrm>
        </p:grpSpPr>
        <p:pic>
          <p:nvPicPr>
            <p:cNvPr id="398" name="Picture 397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209800"/>
              <a:ext cx="365772" cy="835180"/>
            </a:xfrm>
            <a:prstGeom prst="rect">
              <a:avLst/>
            </a:prstGeom>
          </p:spPr>
        </p:pic>
        <p:pic>
          <p:nvPicPr>
            <p:cNvPr id="399" name="Picture 398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800" y="2209800"/>
              <a:ext cx="365772" cy="835180"/>
            </a:xfrm>
            <a:prstGeom prst="rect">
              <a:avLst/>
            </a:prstGeom>
          </p:spPr>
        </p:pic>
        <p:pic>
          <p:nvPicPr>
            <p:cNvPr id="400" name="Picture 399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000" y="2209800"/>
              <a:ext cx="365772" cy="835180"/>
            </a:xfrm>
            <a:prstGeom prst="rect">
              <a:avLst/>
            </a:prstGeom>
          </p:spPr>
        </p:pic>
        <p:pic>
          <p:nvPicPr>
            <p:cNvPr id="401" name="Picture 400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2209800"/>
              <a:ext cx="365772" cy="835180"/>
            </a:xfrm>
            <a:prstGeom prst="rect">
              <a:avLst/>
            </a:prstGeom>
          </p:spPr>
        </p:pic>
        <p:pic>
          <p:nvPicPr>
            <p:cNvPr id="402" name="Picture 401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400" y="2209800"/>
              <a:ext cx="365772" cy="835180"/>
            </a:xfrm>
            <a:prstGeom prst="rect">
              <a:avLst/>
            </a:prstGeom>
          </p:spPr>
        </p:pic>
        <p:pic>
          <p:nvPicPr>
            <p:cNvPr id="403" name="Picture 402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600" y="2209800"/>
              <a:ext cx="365772" cy="835180"/>
            </a:xfrm>
            <a:prstGeom prst="rect">
              <a:avLst/>
            </a:prstGeom>
          </p:spPr>
        </p:pic>
        <p:pic>
          <p:nvPicPr>
            <p:cNvPr id="404" name="Picture 403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2209800"/>
              <a:ext cx="365772" cy="835180"/>
            </a:xfrm>
            <a:prstGeom prst="rect">
              <a:avLst/>
            </a:prstGeom>
          </p:spPr>
        </p:pic>
        <p:pic>
          <p:nvPicPr>
            <p:cNvPr id="405" name="Picture 404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0000" y="2209800"/>
              <a:ext cx="365772" cy="835180"/>
            </a:xfrm>
            <a:prstGeom prst="rect">
              <a:avLst/>
            </a:prstGeom>
          </p:spPr>
        </p:pic>
        <p:pic>
          <p:nvPicPr>
            <p:cNvPr id="406" name="Picture 405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209800"/>
              <a:ext cx="365772" cy="835180"/>
            </a:xfrm>
            <a:prstGeom prst="rect">
              <a:avLst/>
            </a:prstGeom>
          </p:spPr>
        </p:pic>
        <p:pic>
          <p:nvPicPr>
            <p:cNvPr id="458" name="Picture 457" descr="blu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0200" y="2209800"/>
              <a:ext cx="365772" cy="835180"/>
            </a:xfrm>
            <a:prstGeom prst="rect">
              <a:avLst/>
            </a:prstGeom>
          </p:spPr>
        </p:pic>
      </p:grpSp>
      <p:grpSp>
        <p:nvGrpSpPr>
          <p:cNvPr id="7" name="Group 1"/>
          <p:cNvGrpSpPr/>
          <p:nvPr/>
        </p:nvGrpSpPr>
        <p:grpSpPr>
          <a:xfrm>
            <a:off x="483138" y="4856421"/>
            <a:ext cx="3241052" cy="835544"/>
            <a:chOff x="228600" y="5160916"/>
            <a:chExt cx="3241052" cy="835544"/>
          </a:xfrm>
        </p:grpSpPr>
        <p:pic>
          <p:nvPicPr>
            <p:cNvPr id="459" name="Picture 458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3880" y="5161280"/>
              <a:ext cx="365772" cy="835180"/>
            </a:xfrm>
            <a:prstGeom prst="rect">
              <a:avLst/>
            </a:prstGeom>
          </p:spPr>
        </p:pic>
        <p:pic>
          <p:nvPicPr>
            <p:cNvPr id="460" name="Picture 459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408" y="5161280"/>
              <a:ext cx="365772" cy="835180"/>
            </a:xfrm>
            <a:prstGeom prst="rect">
              <a:avLst/>
            </a:prstGeom>
          </p:spPr>
        </p:pic>
        <p:pic>
          <p:nvPicPr>
            <p:cNvPr id="461" name="Picture 460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4932" y="5161280"/>
              <a:ext cx="365772" cy="835180"/>
            </a:xfrm>
            <a:prstGeom prst="rect">
              <a:avLst/>
            </a:prstGeom>
          </p:spPr>
        </p:pic>
        <p:pic>
          <p:nvPicPr>
            <p:cNvPr id="462" name="Picture 461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456" y="5161280"/>
              <a:ext cx="365772" cy="835180"/>
            </a:xfrm>
            <a:prstGeom prst="rect">
              <a:avLst/>
            </a:prstGeom>
          </p:spPr>
        </p:pic>
        <p:pic>
          <p:nvPicPr>
            <p:cNvPr id="463" name="Picture 462" descr="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5161280"/>
              <a:ext cx="365772" cy="835180"/>
            </a:xfrm>
            <a:prstGeom prst="rect">
              <a:avLst/>
            </a:prstGeom>
          </p:spPr>
        </p:pic>
        <p:pic>
          <p:nvPicPr>
            <p:cNvPr id="464" name="Picture 463" descr="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076" y="5161280"/>
              <a:ext cx="365772" cy="835180"/>
            </a:xfrm>
            <a:prstGeom prst="rect">
              <a:avLst/>
            </a:prstGeom>
          </p:spPr>
        </p:pic>
        <p:pic>
          <p:nvPicPr>
            <p:cNvPr id="465" name="Picture 464" descr="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552" y="5161280"/>
              <a:ext cx="365772" cy="835180"/>
            </a:xfrm>
            <a:prstGeom prst="rect">
              <a:avLst/>
            </a:prstGeom>
          </p:spPr>
        </p:pic>
        <p:pic>
          <p:nvPicPr>
            <p:cNvPr id="466" name="Picture 465" descr="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028" y="5161280"/>
              <a:ext cx="365772" cy="835180"/>
            </a:xfrm>
            <a:prstGeom prst="rect">
              <a:avLst/>
            </a:prstGeom>
          </p:spPr>
        </p:pic>
        <p:pic>
          <p:nvPicPr>
            <p:cNvPr id="467" name="Picture 466" descr="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6504" y="5161280"/>
              <a:ext cx="365772" cy="835180"/>
            </a:xfrm>
            <a:prstGeom prst="rect">
              <a:avLst/>
            </a:prstGeom>
          </p:spPr>
        </p:pic>
        <p:pic>
          <p:nvPicPr>
            <p:cNvPr id="469" name="Picture 468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6611" y="5160916"/>
              <a:ext cx="365772" cy="835180"/>
            </a:xfrm>
            <a:prstGeom prst="rect">
              <a:avLst/>
            </a:prstGeom>
          </p:spPr>
        </p:pic>
      </p:grpSp>
      <p:sp>
        <p:nvSpPr>
          <p:cNvPr id="305" name="TextBox 304"/>
          <p:cNvSpPr txBox="1"/>
          <p:nvPr/>
        </p:nvSpPr>
        <p:spPr>
          <a:xfrm>
            <a:off x="59213" y="6416595"/>
            <a:ext cx="446472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900" b="1" dirty="0" err="1">
                <a:solidFill>
                  <a:schemeClr val="bg1"/>
                </a:solidFill>
              </a:rPr>
              <a:t>Cetuximab</a:t>
            </a:r>
            <a:r>
              <a:rPr lang="en-GB" sz="900" b="1" dirty="0">
                <a:solidFill>
                  <a:schemeClr val="bg1"/>
                </a:solidFill>
              </a:rPr>
              <a:t> is not indicated for the treatment of patients with </a:t>
            </a:r>
            <a:r>
              <a:rPr lang="en-GB" sz="900" b="1" dirty="0" err="1">
                <a:solidFill>
                  <a:schemeClr val="bg1"/>
                </a:solidFill>
              </a:rPr>
              <a:t>mCRC</a:t>
            </a:r>
            <a:r>
              <a:rPr lang="en-GB" sz="900" b="1" dirty="0">
                <a:solidFill>
                  <a:schemeClr val="bg1"/>
                </a:solidFill>
              </a:rPr>
              <a:t> whose </a:t>
            </a:r>
            <a:r>
              <a:rPr lang="en-GB" sz="900" b="1" dirty="0" err="1">
                <a:solidFill>
                  <a:schemeClr val="bg1"/>
                </a:solidFill>
              </a:rPr>
              <a:t>tumors</a:t>
            </a:r>
            <a:r>
              <a:rPr lang="en-GB" sz="900" b="1" dirty="0">
                <a:solidFill>
                  <a:schemeClr val="bg1"/>
                </a:solidFill>
              </a:rPr>
              <a:t> have RAS mutations or for whom RAS </a:t>
            </a:r>
            <a:r>
              <a:rPr lang="en-GB" sz="900" b="1" dirty="0" err="1">
                <a:solidFill>
                  <a:schemeClr val="bg1"/>
                </a:solidFill>
              </a:rPr>
              <a:t>tumor</a:t>
            </a:r>
            <a:r>
              <a:rPr lang="en-GB" sz="900" b="1" dirty="0">
                <a:solidFill>
                  <a:schemeClr val="bg1"/>
                </a:solidFill>
              </a:rPr>
              <a:t> status is unknown.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Title 240"/>
          <p:cNvSpPr>
            <a:spLocks noGrp="1"/>
          </p:cNvSpPr>
          <p:nvPr>
            <p:ph type="title"/>
          </p:nvPr>
        </p:nvSpPr>
        <p:spPr>
          <a:xfrm>
            <a:off x="392113" y="0"/>
            <a:ext cx="8356600" cy="1125538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CRYSTAL: RAS wt selection extended the </a:t>
            </a:r>
            <a:r>
              <a:rPr lang="en-US" dirty="0" smtClean="0">
                <a:solidFill>
                  <a:srgbClr val="FFFF00"/>
                </a:solidFill>
              </a:rPr>
              <a:t>OS benefit </a:t>
            </a:r>
            <a:r>
              <a:rPr lang="en-US" dirty="0" smtClean="0">
                <a:solidFill>
                  <a:prstClr val="white"/>
                </a:solidFill>
              </a:rPr>
              <a:t>with cetuximab + FOLFIRI</a:t>
            </a: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453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3135" y="2782811"/>
            <a:ext cx="167902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  <a:t>ORR, %*</a:t>
            </a:r>
            <a:b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  <a:t>PFS, months*</a:t>
            </a:r>
            <a:endParaRPr lang="en-US" sz="1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00" y="0"/>
            <a:ext cx="8356600" cy="1126069"/>
          </a:xfrm>
        </p:spPr>
        <p:txBody>
          <a:bodyPr>
            <a:normAutofit/>
          </a:bodyPr>
          <a:lstStyle/>
          <a:p>
            <a:r>
              <a:rPr lang="en-US" altLang="de-DE" sz="3200" u="sng" dirty="0">
                <a:solidFill>
                  <a:schemeClr val="accent2"/>
                </a:solidFill>
              </a:rPr>
              <a:t>T</a:t>
            </a:r>
            <a:r>
              <a:rPr lang="en-US" altLang="de-DE" sz="3200" dirty="0"/>
              <a:t>est for RAS: </a:t>
            </a:r>
            <a:r>
              <a:rPr lang="en-US" altLang="de-DE" sz="3200" dirty="0" smtClean="0"/>
              <a:t>At the </a:t>
            </a:r>
            <a:r>
              <a:rPr lang="en-US" sz="3200" dirty="0" smtClean="0">
                <a:solidFill>
                  <a:srgbClr val="FFFF00"/>
                </a:solidFill>
              </a:rPr>
              <a:t>right time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182" y="5929569"/>
            <a:ext cx="6238101" cy="86177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Saltz LB, et al. J Clin Oncol 2008;26:2013–2019; 2. Maughan TS, et al. Lancet 2011;377:2103–2114; 3. Bokemeyer C, et al. Ann Oncol 2011;22:1535–1546; 4. Hurwitz H, et al. New Engl J Med 2004;350:2335–2342; 5. Langer C, et al. ESMO 2008 (Abstract No. 385P); 6. Peeters M, et al. J Clin OncoI 2010;28:4706–4713; 7. Giantonio BJ, et al. J Clin Oncol 2007;25:1539‒1544; 8. Grothey A, et al. Lancet 2013;38:303–312; 9. Karapetis CS, et al. N Engl J </a:t>
            </a:r>
            <a:r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2008;359:1757‒1765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8" y="6076137"/>
            <a:ext cx="2551198" cy="70788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*Range of results for the targeted treatment arms of key Phase II/III trials of anti-EGFR therapies in patients with KRAS exon 2 wt mCRC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34247" y="2268060"/>
            <a:ext cx="1798950" cy="1798950"/>
          </a:xfrm>
          <a:prstGeom prst="ellipse">
            <a:avLst/>
          </a:prstGeom>
          <a:solidFill>
            <a:srgbClr val="F68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buClr>
                <a:srgbClr val="CCD6EE"/>
              </a:buClr>
            </a:pPr>
            <a:endParaRPr lang="en-US" sz="1400" b="1" baseline="30000" dirty="0" smtClean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36215" y="2483535"/>
            <a:ext cx="1368000" cy="1368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</a:pPr>
            <a:endParaRPr lang="en-US" sz="1400" b="1" baseline="30000" dirty="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26231" y="2717535"/>
            <a:ext cx="900000" cy="900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8216" y="1920851"/>
            <a:ext cx="1225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/>
                <a:cs typeface="Arial"/>
              </a:rPr>
              <a:t>1st line</a:t>
            </a:r>
            <a:r>
              <a:rPr lang="en-US" sz="1500" b="1" baseline="30000" dirty="0" smtClean="0">
                <a:solidFill>
                  <a:srgbClr val="FFFF00"/>
                </a:solidFill>
                <a:latin typeface="Arial"/>
                <a:cs typeface="Arial"/>
              </a:rPr>
              <a:t>1–4</a:t>
            </a:r>
            <a:endParaRPr lang="en-US" sz="1500" b="1" baseline="30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986" y="1920851"/>
            <a:ext cx="1225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/>
                <a:cs typeface="Arial"/>
              </a:rPr>
              <a:t>2nd line</a:t>
            </a:r>
            <a:r>
              <a:rPr lang="en-US" sz="1500" b="1" baseline="30000" dirty="0" smtClean="0">
                <a:solidFill>
                  <a:srgbClr val="FFFF00"/>
                </a:solidFill>
                <a:latin typeface="Arial"/>
                <a:cs typeface="Arial"/>
              </a:rPr>
              <a:t>5–7</a:t>
            </a:r>
            <a:endParaRPr lang="en-US" sz="1500" b="1" baseline="30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870" y="1920851"/>
            <a:ext cx="1225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/>
                <a:cs typeface="Arial"/>
              </a:rPr>
              <a:t>3rd line</a:t>
            </a:r>
            <a:r>
              <a:rPr lang="en-US" sz="1500" b="1" baseline="30000" dirty="0" smtClean="0">
                <a:solidFill>
                  <a:srgbClr val="FFFF00"/>
                </a:solidFill>
                <a:latin typeface="Arial"/>
                <a:cs typeface="Arial"/>
              </a:rPr>
              <a:t>8,9</a:t>
            </a:r>
            <a:endParaRPr lang="en-US" sz="1500" b="1" baseline="30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904665" y="3053235"/>
            <a:ext cx="360082" cy="288000"/>
          </a:xfrm>
          <a:prstGeom prst="rightArrow">
            <a:avLst/>
          </a:prstGeom>
          <a:solidFill>
            <a:srgbClr val="002D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781983" y="3053235"/>
            <a:ext cx="360082" cy="288000"/>
          </a:xfrm>
          <a:prstGeom prst="rightArrow">
            <a:avLst/>
          </a:prstGeom>
          <a:solidFill>
            <a:srgbClr val="002D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58267" y="2427405"/>
            <a:ext cx="1435928" cy="14359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buClr>
                <a:srgbClr val="CCD6EE"/>
              </a:buClr>
            </a:pPr>
            <a:r>
              <a:rPr lang="en-US" sz="1400" b="1" dirty="0" smtClean="0">
                <a:latin typeface="Arial" charset="0"/>
                <a:cs typeface="Arial"/>
              </a:rPr>
              <a:t>1–13</a:t>
            </a:r>
            <a:endParaRPr lang="en-US" sz="1400" b="1" baseline="30000" dirty="0" smtClean="0">
              <a:latin typeface="Arial" charset="0"/>
              <a:cs typeface="Arial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</a:pPr>
            <a:r>
              <a:rPr lang="en-US" sz="1400" b="1" dirty="0" smtClean="0">
                <a:latin typeface="Arial" charset="0"/>
                <a:cs typeface="Arial"/>
              </a:rPr>
              <a:t>1.9–3.7</a:t>
            </a:r>
          </a:p>
        </p:txBody>
      </p:sp>
      <p:cxnSp>
        <p:nvCxnSpPr>
          <p:cNvPr id="16" name="Straight Connector 15"/>
          <p:cNvCxnSpPr>
            <a:stCxn id="7" idx="2"/>
            <a:endCxn id="7" idx="6"/>
          </p:cNvCxnSpPr>
          <p:nvPr/>
        </p:nvCxnSpPr>
        <p:spPr bwMode="auto">
          <a:xfrm>
            <a:off x="2034247" y="3167535"/>
            <a:ext cx="179895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</p:cNvCxnSpPr>
          <p:nvPr/>
        </p:nvCxnSpPr>
        <p:spPr bwMode="auto">
          <a:xfrm>
            <a:off x="4336215" y="3167535"/>
            <a:ext cx="13680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" idx="2"/>
            <a:endCxn id="9" idx="6"/>
          </p:cNvCxnSpPr>
          <p:nvPr/>
        </p:nvCxnSpPr>
        <p:spPr bwMode="auto">
          <a:xfrm>
            <a:off x="6226231" y="3167535"/>
            <a:ext cx="9000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255518" y="2658747"/>
            <a:ext cx="1435928" cy="14359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/>
              </a:rPr>
              <a:t>38–64</a:t>
            </a:r>
            <a:br>
              <a:rPr lang="en-US" sz="1400" b="1" dirty="0" smtClean="0">
                <a:solidFill>
                  <a:srgbClr val="FFFFFF"/>
                </a:solidFill>
                <a:latin typeface="Arial" charset="0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/>
              </a:rPr>
              <a:t>8.3–10.6</a:t>
            </a:r>
            <a:endParaRPr lang="en-US" sz="1400" b="1" baseline="30000" dirty="0" smtClean="0">
              <a:solidFill>
                <a:srgbClr val="FFFFFF"/>
              </a:solidFill>
              <a:latin typeface="Arial" charset="0"/>
              <a:cs typeface="Arial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</a:pPr>
            <a:endParaRPr lang="en-US" sz="1400" b="1" dirty="0" smtClean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309745" y="2430632"/>
            <a:ext cx="1435928" cy="14359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75000"/>
              </a:spcAft>
              <a:buClr>
                <a:srgbClr val="CCD6EE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/>
              </a:rPr>
              <a:t>10–35</a:t>
            </a:r>
            <a:br>
              <a:rPr lang="en-US" sz="1400" b="1" dirty="0" smtClean="0">
                <a:solidFill>
                  <a:srgbClr val="000000"/>
                </a:solidFill>
                <a:latin typeface="Arial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/>
              </a:rPr>
              <a:t>4.0–7.3</a:t>
            </a:r>
            <a:endParaRPr lang="en-US" sz="1400" b="1" baseline="30000" dirty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170" y="4387610"/>
            <a:ext cx="8188056" cy="8956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is most effective in the 1st line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1–9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d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etermining RAS status at diagnosis is crucial for maximizing patient outcomes and planning the course of treatment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21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3200" u="sng" dirty="0">
                <a:solidFill>
                  <a:schemeClr val="accent2"/>
                </a:solidFill>
              </a:rPr>
              <a:t>T</a:t>
            </a:r>
            <a:r>
              <a:rPr lang="en-US" altLang="de-DE" sz="3200" dirty="0"/>
              <a:t>est for RAS: </a:t>
            </a:r>
            <a:r>
              <a:rPr lang="en-US" altLang="de-DE" sz="3200" dirty="0" smtClean="0"/>
              <a:t>So you can make the </a:t>
            </a:r>
            <a:br>
              <a:rPr lang="en-US" altLang="de-DE" sz="3200" dirty="0" smtClean="0"/>
            </a:br>
            <a:r>
              <a:rPr lang="en-US" altLang="de-DE" sz="3200" dirty="0" smtClean="0">
                <a:solidFill>
                  <a:srgbClr val="FFFF00"/>
                </a:solidFill>
              </a:rPr>
              <a:t>r</a:t>
            </a:r>
            <a:r>
              <a:rPr lang="en-US" sz="3200" dirty="0" smtClean="0">
                <a:solidFill>
                  <a:srgbClr val="FFFF00"/>
                </a:solidFill>
              </a:rPr>
              <a:t>ight choice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This is where all footnotes and references go.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347111" y="1433370"/>
            <a:ext cx="8751887" cy="11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ＭＳ Ｐゴシック" pitchFamily="127" charset="-128"/>
                <a:cs typeface="ＭＳ Ｐゴシック" pitchFamily="127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39601" y="1358636"/>
            <a:ext cx="1166262" cy="4628600"/>
          </a:xfrm>
          <a:prstGeom prst="downArrow">
            <a:avLst/>
          </a:prstGeom>
          <a:gradFill>
            <a:gsLst>
              <a:gs pos="0">
                <a:schemeClr val="bg1"/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rgbClr val="F6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4998365" y="3254307"/>
            <a:ext cx="428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5A96"/>
                </a:solidFill>
              </a:rPr>
              <a:t>Increased response </a:t>
            </a:r>
            <a:br>
              <a:rPr lang="en-US" b="1" dirty="0" smtClean="0">
                <a:solidFill>
                  <a:srgbClr val="145A96"/>
                </a:solidFill>
              </a:rPr>
            </a:br>
            <a:r>
              <a:rPr lang="en-US" b="1" dirty="0" smtClean="0">
                <a:solidFill>
                  <a:srgbClr val="145A96"/>
                </a:solidFill>
              </a:rPr>
              <a:t>to anti-EGFR therapy</a:t>
            </a:r>
            <a:endParaRPr lang="en-US" b="1" dirty="0">
              <a:solidFill>
                <a:srgbClr val="145A9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6615" y="1439627"/>
            <a:ext cx="6038218" cy="4410464"/>
            <a:chOff x="9502" y="1730187"/>
            <a:chExt cx="6038218" cy="4410464"/>
          </a:xfrm>
        </p:grpSpPr>
        <p:grpSp>
          <p:nvGrpSpPr>
            <p:cNvPr id="11" name="Group 10"/>
            <p:cNvGrpSpPr/>
            <p:nvPr/>
          </p:nvGrpSpPr>
          <p:grpSpPr>
            <a:xfrm>
              <a:off x="3031253" y="1730187"/>
              <a:ext cx="3016467" cy="2090128"/>
              <a:chOff x="2412898" y="2079809"/>
              <a:chExt cx="3016467" cy="3120249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412898" y="2079809"/>
                <a:ext cx="3016467" cy="1047578"/>
              </a:xfrm>
              <a:prstGeom prst="ellipse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Freeform 45"/>
              <p:cNvSpPr/>
              <p:nvPr/>
            </p:nvSpPr>
            <p:spPr>
              <a:xfrm>
                <a:off x="2504393" y="4498554"/>
                <a:ext cx="2806016" cy="701504"/>
              </a:xfrm>
              <a:custGeom>
                <a:avLst/>
                <a:gdLst>
                  <a:gd name="connsiteX0" fmla="*/ 0 w 2806016"/>
                  <a:gd name="connsiteY0" fmla="*/ 0 h 701504"/>
                  <a:gd name="connsiteX1" fmla="*/ 2806016 w 2806016"/>
                  <a:gd name="connsiteY1" fmla="*/ 0 h 701504"/>
                  <a:gd name="connsiteX2" fmla="*/ 2806016 w 2806016"/>
                  <a:gd name="connsiteY2" fmla="*/ 701504 h 701504"/>
                  <a:gd name="connsiteX3" fmla="*/ 0 w 2806016"/>
                  <a:gd name="connsiteY3" fmla="*/ 701504 h 701504"/>
                  <a:gd name="connsiteX4" fmla="*/ 0 w 2806016"/>
                  <a:gd name="connsiteY4" fmla="*/ 0 h 70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6016" h="701504">
                    <a:moveTo>
                      <a:pt x="0" y="0"/>
                    </a:moveTo>
                    <a:lnTo>
                      <a:pt x="2806016" y="0"/>
                    </a:lnTo>
                    <a:lnTo>
                      <a:pt x="2806016" y="701504"/>
                    </a:lnTo>
                    <a:lnTo>
                      <a:pt x="0" y="70150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prstClr val="white">
                      <a:lumMod val="65000"/>
                    </a:prstClr>
                  </a:solidFill>
                </a:endParaRPr>
              </a:p>
            </p:txBody>
          </p:sp>
          <p:sp>
            <p:nvSpPr>
              <p:cNvPr id="47" name="Shape 46"/>
              <p:cNvSpPr/>
              <p:nvPr/>
            </p:nvSpPr>
            <p:spPr>
              <a:xfrm>
                <a:off x="2614599" y="2419677"/>
                <a:ext cx="2622418" cy="1681992"/>
              </a:xfrm>
              <a:prstGeom prst="funnel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cxnSp>
          <p:nvCxnSpPr>
            <p:cNvPr id="12" name="Straight Arrow Connector 11"/>
            <p:cNvCxnSpPr/>
            <p:nvPr/>
          </p:nvCxnSpPr>
          <p:spPr bwMode="auto">
            <a:xfrm>
              <a:off x="2884683" y="2499802"/>
              <a:ext cx="73491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  <p:sp>
          <p:nvSpPr>
            <p:cNvPr id="13" name="TextBox 12"/>
            <p:cNvSpPr txBox="1"/>
            <p:nvPr/>
          </p:nvSpPr>
          <p:spPr>
            <a:xfrm>
              <a:off x="976228" y="2164713"/>
              <a:ext cx="1864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prstClr val="white"/>
                  </a:solidFill>
                </a:rPr>
                <a:t>Heterogeneous </a:t>
              </a:r>
              <a:br>
                <a:rPr lang="en-US" b="1" dirty="0" smtClean="0">
                  <a:solidFill>
                    <a:prstClr val="white"/>
                  </a:solidFill>
                </a:rPr>
              </a:br>
              <a:r>
                <a:rPr lang="en-US" b="1" dirty="0" smtClean="0">
                  <a:solidFill>
                    <a:prstClr val="white"/>
                  </a:solidFill>
                </a:rPr>
                <a:t>population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1132" y="3605360"/>
              <a:ext cx="21495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prstClr val="white"/>
                  </a:solidFill>
                </a:rPr>
                <a:t>Patients with </a:t>
              </a:r>
              <a:br>
                <a:rPr lang="en-US" b="1" dirty="0" smtClean="0">
                  <a:solidFill>
                    <a:prstClr val="white"/>
                  </a:solidFill>
                </a:rPr>
              </a:br>
              <a:r>
                <a:rPr lang="en-US" b="1" dirty="0" smtClean="0">
                  <a:solidFill>
                    <a:prstClr val="white"/>
                  </a:solidFill>
                </a:rPr>
                <a:t>KRAS exon 2 wt tumors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031253" y="3300712"/>
              <a:ext cx="3016467" cy="1354362"/>
              <a:chOff x="2412898" y="2079809"/>
              <a:chExt cx="3016467" cy="2021861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412898" y="2079809"/>
                <a:ext cx="3016467" cy="1047579"/>
              </a:xfrm>
              <a:prstGeom prst="ellipse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Shape 43"/>
              <p:cNvSpPr/>
              <p:nvPr/>
            </p:nvSpPr>
            <p:spPr>
              <a:xfrm>
                <a:off x="2614599" y="2419677"/>
                <a:ext cx="2622418" cy="1681993"/>
              </a:xfrm>
              <a:prstGeom prst="funnel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6" name="Down Arrow 15"/>
            <p:cNvSpPr/>
            <p:nvPr/>
          </p:nvSpPr>
          <p:spPr>
            <a:xfrm>
              <a:off x="4132950" y="3188102"/>
              <a:ext cx="914106" cy="39725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17"/>
            <p:cNvSpPr/>
            <p:nvPr/>
          </p:nvSpPr>
          <p:spPr>
            <a:xfrm>
              <a:off x="4132950" y="4741284"/>
              <a:ext cx="914106" cy="39725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9502" y="4940322"/>
              <a:ext cx="2831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</a:rPr>
                <a:t>Patients with RAS (KRAS exon 2, 3, 4 and NRAS exon 2, 3, 4) </a:t>
              </a:r>
              <a:br>
                <a:rPr lang="en-US" b="1" dirty="0" smtClean="0">
                  <a:solidFill>
                    <a:srgbClr val="FFFF00"/>
                  </a:solidFill>
                </a:rPr>
              </a:br>
              <a:r>
                <a:rPr lang="en-US" b="1" dirty="0" smtClean="0">
                  <a:solidFill>
                    <a:srgbClr val="FFFF00"/>
                  </a:solidFill>
                </a:rPr>
                <a:t>wt tumors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884683" y="5551224"/>
              <a:ext cx="73491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884683" y="4077375"/>
              <a:ext cx="73491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</p:grpSp>
      <p:sp>
        <p:nvSpPr>
          <p:cNvPr id="48" name="Rounded Rectangle 47"/>
          <p:cNvSpPr/>
          <p:nvPr/>
        </p:nvSpPr>
        <p:spPr>
          <a:xfrm>
            <a:off x="228600" y="6022757"/>
            <a:ext cx="8686800" cy="64698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45A96"/>
                </a:solidFill>
              </a:rPr>
              <a:t>Determining RAS status </a:t>
            </a:r>
            <a:r>
              <a:rPr lang="en-US" sz="1600" b="1" u="sng" dirty="0" smtClean="0">
                <a:solidFill>
                  <a:srgbClr val="145A96"/>
                </a:solidFill>
              </a:rPr>
              <a:t>at diagnosis</a:t>
            </a:r>
            <a:r>
              <a:rPr lang="en-US" sz="1600" b="1" dirty="0" smtClean="0">
                <a:solidFill>
                  <a:srgbClr val="145A96"/>
                </a:solidFill>
              </a:rPr>
              <a:t> is crucial to selecting the optimal 1st line treatment for individual patients with mCRC and planning the course of treatment</a:t>
            </a:r>
            <a:endParaRPr lang="en-US" sz="1600" b="1" dirty="0">
              <a:solidFill>
                <a:srgbClr val="145A9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08261" y="1314158"/>
            <a:ext cx="1864540" cy="1342766"/>
            <a:chOff x="3554870" y="1314158"/>
            <a:chExt cx="1864540" cy="1342766"/>
          </a:xfrm>
        </p:grpSpPr>
        <p:pic>
          <p:nvPicPr>
            <p:cNvPr id="53" name="Picture 52" descr="blue 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273" y="1355369"/>
              <a:ext cx="365772" cy="835180"/>
            </a:xfrm>
            <a:prstGeom prst="rect">
              <a:avLst/>
            </a:prstGeom>
          </p:spPr>
        </p:pic>
        <p:pic>
          <p:nvPicPr>
            <p:cNvPr id="54" name="Picture 53" descr="blue 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2914" y="1351308"/>
              <a:ext cx="365772" cy="835180"/>
            </a:xfrm>
            <a:prstGeom prst="rect">
              <a:avLst/>
            </a:prstGeom>
          </p:spPr>
        </p:pic>
        <p:pic>
          <p:nvPicPr>
            <p:cNvPr id="57" name="Picture 56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638" y="1401306"/>
              <a:ext cx="365772" cy="835180"/>
            </a:xfrm>
            <a:prstGeom prst="rect">
              <a:avLst/>
            </a:prstGeom>
          </p:spPr>
        </p:pic>
        <p:pic>
          <p:nvPicPr>
            <p:cNvPr id="58" name="Picture 57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0372" y="1324145"/>
              <a:ext cx="365772" cy="835180"/>
            </a:xfrm>
            <a:prstGeom prst="rect">
              <a:avLst/>
            </a:prstGeom>
          </p:spPr>
        </p:pic>
        <p:pic>
          <p:nvPicPr>
            <p:cNvPr id="59" name="Picture 58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643" y="1314158"/>
              <a:ext cx="365772" cy="835180"/>
            </a:xfrm>
            <a:prstGeom prst="rect">
              <a:avLst/>
            </a:prstGeom>
          </p:spPr>
        </p:pic>
        <p:pic>
          <p:nvPicPr>
            <p:cNvPr id="60" name="Picture 59" descr="blue 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4870" y="1497394"/>
              <a:ext cx="365772" cy="835180"/>
            </a:xfrm>
            <a:prstGeom prst="rect">
              <a:avLst/>
            </a:prstGeom>
          </p:spPr>
        </p:pic>
        <p:pic>
          <p:nvPicPr>
            <p:cNvPr id="61" name="Picture 60" descr="Icons 1-03.png"/>
            <p:cNvPicPr>
              <a:picLocks noChangeAspect="1"/>
            </p:cNvPicPr>
            <p:nvPr/>
          </p:nvPicPr>
          <p:blipFill rotWithShape="1">
            <a:blip r:embed="rId5" cstate="print"/>
            <a:srcRect l="8741" t="51547" r="88127" b="37044"/>
            <a:stretch/>
          </p:blipFill>
          <p:spPr>
            <a:xfrm>
              <a:off x="4198383" y="1482739"/>
              <a:ext cx="383401" cy="1060739"/>
            </a:xfrm>
            <a:prstGeom prst="rect">
              <a:avLst/>
            </a:prstGeom>
          </p:spPr>
        </p:pic>
        <p:pic>
          <p:nvPicPr>
            <p:cNvPr id="62" name="Picture 61" descr="Icons 1-03.png"/>
            <p:cNvPicPr>
              <a:picLocks noChangeAspect="1"/>
            </p:cNvPicPr>
            <p:nvPr/>
          </p:nvPicPr>
          <p:blipFill rotWithShape="1">
            <a:blip r:embed="rId5" cstate="print"/>
            <a:srcRect l="8741" t="51547" r="88127" b="37044"/>
            <a:stretch/>
          </p:blipFill>
          <p:spPr>
            <a:xfrm>
              <a:off x="3871326" y="1596185"/>
              <a:ext cx="383401" cy="1060739"/>
            </a:xfrm>
            <a:prstGeom prst="rect">
              <a:avLst/>
            </a:prstGeom>
          </p:spPr>
        </p:pic>
        <p:pic>
          <p:nvPicPr>
            <p:cNvPr id="56" name="Picture 55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4613" y="1616900"/>
              <a:ext cx="365772" cy="835180"/>
            </a:xfrm>
            <a:prstGeom prst="rect">
              <a:avLst/>
            </a:prstGeom>
          </p:spPr>
        </p:pic>
        <p:pic>
          <p:nvPicPr>
            <p:cNvPr id="55" name="Picture 54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7212" y="1692043"/>
              <a:ext cx="365772" cy="835180"/>
            </a:xfrm>
            <a:prstGeom prst="rect">
              <a:avLst/>
            </a:prstGeom>
          </p:spPr>
        </p:pic>
      </p:grpSp>
      <p:pic>
        <p:nvPicPr>
          <p:cNvPr id="63" name="Picture 62" descr="Icons 1-03.png"/>
          <p:cNvPicPr>
            <a:picLocks noChangeAspect="1"/>
          </p:cNvPicPr>
          <p:nvPr/>
        </p:nvPicPr>
        <p:blipFill rotWithShape="1">
          <a:blip r:embed="rId5" cstate="print"/>
          <a:srcRect l="8741" t="51547" r="88127" b="37044"/>
          <a:stretch/>
        </p:blipFill>
        <p:spPr>
          <a:xfrm>
            <a:off x="4279217" y="3137014"/>
            <a:ext cx="383401" cy="1060739"/>
          </a:xfrm>
          <a:prstGeom prst="rect">
            <a:avLst/>
          </a:prstGeom>
        </p:spPr>
      </p:pic>
      <p:pic>
        <p:nvPicPr>
          <p:cNvPr id="64" name="Picture 63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308" y="3259968"/>
            <a:ext cx="365772" cy="835180"/>
          </a:xfrm>
          <a:prstGeom prst="rect">
            <a:avLst/>
          </a:prstGeom>
        </p:spPr>
      </p:pic>
      <p:pic>
        <p:nvPicPr>
          <p:cNvPr id="65" name="Picture 64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042" y="3182807"/>
            <a:ext cx="365772" cy="835180"/>
          </a:xfrm>
          <a:prstGeom prst="rect">
            <a:avLst/>
          </a:prstGeom>
        </p:spPr>
      </p:pic>
      <p:pic>
        <p:nvPicPr>
          <p:cNvPr id="67" name="Picture 66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5283" y="3475562"/>
            <a:ext cx="365772" cy="835180"/>
          </a:xfrm>
          <a:prstGeom prst="rect">
            <a:avLst/>
          </a:prstGeom>
        </p:spPr>
      </p:pic>
      <p:pic>
        <p:nvPicPr>
          <p:cNvPr id="68" name="Picture 67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7882" y="3550705"/>
            <a:ext cx="365772" cy="835180"/>
          </a:xfrm>
          <a:prstGeom prst="rect">
            <a:avLst/>
          </a:prstGeom>
        </p:spPr>
      </p:pic>
      <p:pic>
        <p:nvPicPr>
          <p:cNvPr id="69" name="Picture 68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6641" y="4973155"/>
            <a:ext cx="365772" cy="835180"/>
          </a:xfrm>
          <a:prstGeom prst="rect">
            <a:avLst/>
          </a:prstGeom>
        </p:spPr>
      </p:pic>
      <p:pic>
        <p:nvPicPr>
          <p:cNvPr id="70" name="Picture 69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844" y="4973155"/>
            <a:ext cx="365772" cy="835180"/>
          </a:xfrm>
          <a:prstGeom prst="rect">
            <a:avLst/>
          </a:prstGeom>
        </p:spPr>
      </p:pic>
      <p:pic>
        <p:nvPicPr>
          <p:cNvPr id="71" name="Picture 70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3250" y="4973155"/>
            <a:ext cx="365772" cy="835180"/>
          </a:xfrm>
          <a:prstGeom prst="rect">
            <a:avLst/>
          </a:prstGeom>
        </p:spPr>
      </p:pic>
      <p:pic>
        <p:nvPicPr>
          <p:cNvPr id="72" name="Picture 71" descr="Orange 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1047" y="4973155"/>
            <a:ext cx="365772" cy="8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43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RAS Testing in Australia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58283" y="2096429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List of testing sites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TTT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Sites reflex testing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"/>
          <p:cNvSpPr>
            <a:spLocks noGrp="1"/>
          </p:cNvSpPr>
          <p:nvPr>
            <p:ph type="title"/>
          </p:nvPr>
        </p:nvSpPr>
        <p:spPr>
          <a:xfrm>
            <a:off x="179387" y="640426"/>
            <a:ext cx="8741589" cy="442913"/>
          </a:xfrm>
        </p:spPr>
        <p:txBody>
          <a:bodyPr/>
          <a:lstStyle/>
          <a:p>
            <a:r>
              <a:rPr lang="en-US" sz="2000" b="1" dirty="0" smtClean="0"/>
              <a:t>72% of KRAS testing is done prior to choice of first line drug treatment </a:t>
            </a:r>
            <a:endParaRPr lang="en-GB" sz="2000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3480005" y="6571672"/>
            <a:ext cx="4644008" cy="21602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763" indent="-4763" algn="r"/>
            <a:r>
              <a:rPr lang="en-GB" sz="800" dirty="0" smtClean="0">
                <a:solidFill>
                  <a:schemeClr val="bg1"/>
                </a:solidFill>
              </a:rPr>
              <a:t>Base: mCRC physicians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0686130"/>
              </p:ext>
            </p:extLst>
          </p:nvPr>
        </p:nvGraphicFramePr>
        <p:xfrm>
          <a:off x="432048" y="2131716"/>
          <a:ext cx="4104456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1770536"/>
            <a:ext cx="3168352" cy="7223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763" indent="-4763"/>
            <a:r>
              <a:rPr lang="en-US" sz="1200" b="1" u="sng" dirty="0" smtClean="0">
                <a:solidFill>
                  <a:schemeClr val="bg1"/>
                </a:solidFill>
              </a:rPr>
              <a:t>Stage when the KRAS test carried out</a:t>
            </a:r>
          </a:p>
          <a:p>
            <a:pPr marL="4763" indent="-4763" algn="ctr"/>
            <a:r>
              <a:rPr lang="en-US" sz="1200" b="1" dirty="0" smtClean="0">
                <a:solidFill>
                  <a:schemeClr val="bg1"/>
                </a:solidFill>
              </a:rPr>
              <a:t>(n=162)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131840" cy="188640"/>
          </a:xfrm>
          <a:prstGeom prst="rect">
            <a:avLst/>
          </a:prstGeom>
          <a:solidFill>
            <a:srgbClr val="F39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FFFF"/>
                </a:solidFill>
              </a:rPr>
              <a:t>mCRC 1</a:t>
            </a:r>
            <a:r>
              <a:rPr lang="en-GB" sz="1100" baseline="30000" dirty="0" smtClean="0">
                <a:solidFill>
                  <a:srgbClr val="FFFFFF"/>
                </a:solidFill>
              </a:rPr>
              <a:t>st</a:t>
            </a:r>
            <a:r>
              <a:rPr lang="en-GB" sz="1100" dirty="0" smtClean="0">
                <a:solidFill>
                  <a:srgbClr val="FFFFFF"/>
                </a:solidFill>
              </a:rPr>
              <a:t> line Patient Records – Q1’ 14</a:t>
            </a:r>
            <a:endParaRPr lang="en-GB" sz="11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2709537"/>
              </p:ext>
            </p:extLst>
          </p:nvPr>
        </p:nvGraphicFramePr>
        <p:xfrm>
          <a:off x="4716016" y="2131716"/>
          <a:ext cx="4104456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4048" y="1770536"/>
            <a:ext cx="3168352" cy="7223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763" indent="-4763"/>
            <a:r>
              <a:rPr lang="en-US" sz="1200" b="1" u="sng" dirty="0" smtClean="0">
                <a:solidFill>
                  <a:schemeClr val="bg1"/>
                </a:solidFill>
              </a:rPr>
              <a:t>Stage when the </a:t>
            </a:r>
            <a:r>
              <a:rPr lang="en-US" sz="1200" b="1" u="sng" dirty="0">
                <a:solidFill>
                  <a:schemeClr val="bg1"/>
                </a:solidFill>
              </a:rPr>
              <a:t>N</a:t>
            </a:r>
            <a:r>
              <a:rPr lang="en-US" sz="1200" b="1" u="sng" dirty="0" smtClean="0">
                <a:solidFill>
                  <a:schemeClr val="bg1"/>
                </a:solidFill>
              </a:rPr>
              <a:t>RAS test carried out</a:t>
            </a:r>
          </a:p>
          <a:p>
            <a:pPr marL="4763" indent="-4763" algn="ctr"/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</a:rPr>
              <a:t>n=50)</a:t>
            </a:r>
            <a:endParaRPr lang="en-US" sz="1200" b="1" dirty="0">
              <a:solidFill>
                <a:schemeClr val="bg1"/>
              </a:solidFill>
            </a:endParaRPr>
          </a:p>
          <a:p>
            <a:pPr marL="4763" indent="-4763"/>
            <a:endParaRPr lang="en-US" sz="1200" b="1" u="sng" dirty="0" smtClean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3528" y="2996952"/>
            <a:ext cx="828092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2512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500 Sales &amp; Marketing\520 Projektmanagment Marketing\Bildersammlung\CNAPS tumor and vessel\CNAPS mode General 2012 07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1585392"/>
            <a:ext cx="3781876" cy="4212059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9532" y="2220999"/>
            <a:ext cx="4789284" cy="36933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1pPr>
            <a:lvl2pPr marL="268288" lvl="1">
              <a:defRPr sz="1600">
                <a:solidFill>
                  <a:schemeClr val="tx2"/>
                </a:solidFill>
              </a:defRPr>
            </a:lvl2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Circulating tumor DNA is cell-free </a:t>
            </a:r>
            <a:r>
              <a:rPr lang="en-US" dirty="0">
                <a:solidFill>
                  <a:schemeClr val="bg1"/>
                </a:solidFill>
              </a:rPr>
              <a:t>DNA </a:t>
            </a:r>
            <a:r>
              <a:rPr lang="en-US" dirty="0" smtClean="0">
                <a:solidFill>
                  <a:schemeClr val="bg1"/>
                </a:solidFill>
              </a:rPr>
              <a:t>released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a solid tumor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err="1" smtClean="0">
                <a:solidFill>
                  <a:schemeClr val="bg1"/>
                </a:solidFill>
              </a:rPr>
              <a:t>cfDNA</a:t>
            </a:r>
            <a:r>
              <a:rPr lang="en-US" dirty="0" smtClean="0">
                <a:solidFill>
                  <a:schemeClr val="bg1"/>
                </a:solidFill>
              </a:rPr>
              <a:t> ≠ CTCs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Origin: Necrotic or apoptotic tumor cells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>
                <a:solidFill>
                  <a:schemeClr val="bg1"/>
                </a:solidFill>
              </a:rPr>
              <a:t>Concentration: </a:t>
            </a:r>
            <a:r>
              <a:rPr lang="en-US" dirty="0" smtClean="0">
                <a:solidFill>
                  <a:schemeClr val="bg1"/>
                </a:solidFill>
              </a:rPr>
              <a:t>0.01% to 60% of total DNA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Nature: small DNA fragments (&lt;120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Clearance: Kidney → Urine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Markers: mutations, translocations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750" y="634876"/>
            <a:ext cx="6192838" cy="9858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0" i="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altLang="zh-CN" dirty="0" smtClean="0">
                <a:solidFill>
                  <a:schemeClr val="bg1"/>
                </a:solidFill>
                <a:ea typeface="宋体" pitchFamily="2" charset="-122"/>
              </a:rPr>
              <a:t>Liquid Biopsy and Cell-Free Tumor DNA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C02-D5F5-4555-8548-04F51BBDA693}" type="slidenum">
              <a:rPr lang="en-US" sz="1000" smtClean="0">
                <a:solidFill>
                  <a:schemeClr val="bg1"/>
                </a:solidFill>
              </a:rPr>
              <a:pPr/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92113" y="0"/>
            <a:ext cx="8356600" cy="11255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  <a:t>Liquid biopsies can potentially provide a less invasive way to measure biomarkers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7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2113" y="379134"/>
            <a:ext cx="8356600" cy="11255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  <a:t>Questions?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4" name="Title 2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CRYSTAL: RAS wt selection extended the </a:t>
            </a:r>
            <a:r>
              <a:rPr lang="en-US" dirty="0" smtClean="0">
                <a:solidFill>
                  <a:srgbClr val="FFFF00"/>
                </a:solidFill>
              </a:rPr>
              <a:t>OS benefit </a:t>
            </a:r>
            <a:r>
              <a:rPr lang="en-US" dirty="0" smtClean="0">
                <a:solidFill>
                  <a:prstClr val="white"/>
                </a:solidFill>
              </a:rPr>
              <a:t>with cetuximab + FOLFIRI</a:t>
            </a:r>
            <a:endParaRPr lang="en-US" sz="28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46145" y="6382402"/>
            <a:ext cx="7929360" cy="381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Adapted from Van </a:t>
            </a:r>
            <a:r>
              <a:rPr lang="en-US" sz="1000" dirty="0">
                <a:solidFill>
                  <a:srgbClr val="FFFFFF"/>
                </a:solidFill>
              </a:rPr>
              <a:t>Cutsem E, et al. J Clin </a:t>
            </a:r>
            <a:r>
              <a:rPr lang="en-US" sz="1000" dirty="0" err="1">
                <a:solidFill>
                  <a:srgbClr val="FFFFFF"/>
                </a:solidFill>
              </a:rPr>
              <a:t>Oncol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2011;29:2011–2019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and </a:t>
            </a:r>
            <a:r>
              <a:rPr lang="en-US" sz="1000" dirty="0" err="1" smtClean="0">
                <a:solidFill>
                  <a:srgbClr val="FFFFFF"/>
                </a:solidFill>
              </a:rPr>
              <a:t>Ciardiello</a:t>
            </a:r>
            <a:r>
              <a:rPr lang="en-US" sz="1000" dirty="0" smtClean="0">
                <a:solidFill>
                  <a:srgbClr val="FFFFFF"/>
                </a:solidFill>
              </a:rPr>
              <a:t> F, et al. ASCO 2014 (Abstract No. 3506)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9332" name="AutoShape 43"/>
          <p:cNvSpPr>
            <a:spLocks noChangeAspect="1" noChangeArrowheads="1" noTextEdit="1"/>
          </p:cNvSpPr>
          <p:nvPr/>
        </p:nvSpPr>
        <p:spPr bwMode="auto">
          <a:xfrm>
            <a:off x="1148248" y="1704793"/>
            <a:ext cx="1614488" cy="18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3800451" y="2048935"/>
            <a:ext cx="480188" cy="402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Rectangle 94"/>
          <p:cNvSpPr>
            <a:spLocks noChangeAspect="1" noChangeArrowheads="1"/>
          </p:cNvSpPr>
          <p:nvPr/>
        </p:nvSpPr>
        <p:spPr bwMode="auto">
          <a:xfrm rot="16200000">
            <a:off x="3871279" y="2499542"/>
            <a:ext cx="14943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OS estimate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109" name="Freeform 1430"/>
          <p:cNvSpPr>
            <a:spLocks/>
          </p:cNvSpPr>
          <p:nvPr/>
        </p:nvSpPr>
        <p:spPr bwMode="auto">
          <a:xfrm>
            <a:off x="5081610" y="1569257"/>
            <a:ext cx="3097124" cy="1510326"/>
          </a:xfrm>
          <a:custGeom>
            <a:avLst/>
            <a:gdLst>
              <a:gd name="T0" fmla="*/ 373063 w 2181"/>
              <a:gd name="T1" fmla="*/ 48480 h 1096"/>
              <a:gd name="T2" fmla="*/ 627039 w 2181"/>
              <a:gd name="T3" fmla="*/ 254046 h 1096"/>
              <a:gd name="T4" fmla="*/ 1022019 w 2181"/>
              <a:gd name="T5" fmla="*/ 357932 h 1096"/>
              <a:gd name="T6" fmla="*/ 1405818 w 2181"/>
              <a:gd name="T7" fmla="*/ 432654 h 1096"/>
              <a:gd name="T8" fmla="*/ 1493185 w 2181"/>
              <a:gd name="T9" fmla="*/ 675523 h 1096"/>
              <a:gd name="T10" fmla="*/ 1790635 w 2181"/>
              <a:gd name="T11" fmla="*/ 834019 h 1096"/>
              <a:gd name="T12" fmla="*/ 1930316 w 2181"/>
              <a:gd name="T13" fmla="*/ 1087737 h 1096"/>
              <a:gd name="T14" fmla="*/ 2363700 w 2181"/>
              <a:gd name="T15" fmla="*/ 1190713 h 1096"/>
              <a:gd name="T16" fmla="*/ 2709631 w 2181"/>
              <a:gd name="T17" fmla="*/ 1405832 h 1096"/>
              <a:gd name="T18" fmla="*/ 3169340 w 2181"/>
              <a:gd name="T19" fmla="*/ 1660697 h 1096"/>
              <a:gd name="T20" fmla="*/ 3490245 w 2181"/>
              <a:gd name="T21" fmla="*/ 1812085 h 1096"/>
              <a:gd name="T22" fmla="*/ 3959356 w 2181"/>
              <a:gd name="T23" fmla="*/ 2072683 h 1096"/>
              <a:gd name="T24" fmla="*/ 4177811 w 2181"/>
              <a:gd name="T25" fmla="*/ 2335696 h 1096"/>
              <a:gd name="T26" fmla="*/ 4523000 w 2181"/>
              <a:gd name="T27" fmla="*/ 2597280 h 1096"/>
              <a:gd name="T28" fmla="*/ 4729475 w 2181"/>
              <a:gd name="T29" fmla="*/ 2812734 h 1096"/>
              <a:gd name="T30" fmla="*/ 5059061 w 2181"/>
              <a:gd name="T31" fmla="*/ 3014248 h 1096"/>
              <a:gd name="T32" fmla="*/ 5496038 w 2181"/>
              <a:gd name="T33" fmla="*/ 3283903 h 1096"/>
              <a:gd name="T34" fmla="*/ 5890923 w 2181"/>
              <a:gd name="T35" fmla="*/ 3396274 h 1096"/>
              <a:gd name="T36" fmla="*/ 6303057 w 2181"/>
              <a:gd name="T37" fmla="*/ 3641832 h 1096"/>
              <a:gd name="T38" fmla="*/ 6696636 w 2181"/>
              <a:gd name="T39" fmla="*/ 3717433 h 1096"/>
              <a:gd name="T40" fmla="*/ 7029019 w 2181"/>
              <a:gd name="T41" fmla="*/ 3948003 h 1096"/>
              <a:gd name="T42" fmla="*/ 7335666 w 2181"/>
              <a:gd name="T43" fmla="*/ 4127480 h 1096"/>
              <a:gd name="T44" fmla="*/ 7705051 w 2181"/>
              <a:gd name="T45" fmla="*/ 4500478 h 1096"/>
              <a:gd name="T46" fmla="*/ 7947261 w 2181"/>
              <a:gd name="T47" fmla="*/ 4738220 h 1096"/>
              <a:gd name="T48" fmla="*/ 8487274 w 2181"/>
              <a:gd name="T49" fmla="*/ 5036923 h 1096"/>
              <a:gd name="T50" fmla="*/ 8883744 w 2181"/>
              <a:gd name="T51" fmla="*/ 5318033 h 1096"/>
              <a:gd name="T52" fmla="*/ 9229871 w 2181"/>
              <a:gd name="T53" fmla="*/ 5545125 h 1096"/>
              <a:gd name="T54" fmla="*/ 9419805 w 2181"/>
              <a:gd name="T55" fmla="*/ 5778648 h 1096"/>
              <a:gd name="T56" fmla="*/ 9737908 w 2181"/>
              <a:gd name="T57" fmla="*/ 5993717 h 1096"/>
              <a:gd name="T58" fmla="*/ 10150035 w 2181"/>
              <a:gd name="T59" fmla="*/ 6286661 h 1096"/>
              <a:gd name="T60" fmla="*/ 10326406 w 2181"/>
              <a:gd name="T61" fmla="*/ 6595766 h 1096"/>
              <a:gd name="T62" fmla="*/ 10571918 w 2181"/>
              <a:gd name="T63" fmla="*/ 6839226 h 1096"/>
              <a:gd name="T64" fmla="*/ 10889554 w 2181"/>
              <a:gd name="T65" fmla="*/ 7205662 h 1096"/>
              <a:gd name="T66" fmla="*/ 11464653 w 2181"/>
              <a:gd name="T67" fmla="*/ 7525854 h 1096"/>
              <a:gd name="T68" fmla="*/ 11819619 w 2181"/>
              <a:gd name="T69" fmla="*/ 7834987 h 1096"/>
              <a:gd name="T70" fmla="*/ 12092852 w 2181"/>
              <a:gd name="T71" fmla="*/ 8078235 h 1096"/>
              <a:gd name="T72" fmla="*/ 12422535 w 2181"/>
              <a:gd name="T73" fmla="*/ 8283961 h 1096"/>
              <a:gd name="T74" fmla="*/ 12957842 w 2181"/>
              <a:gd name="T75" fmla="*/ 8638584 h 1096"/>
              <a:gd name="T76" fmla="*/ 13276633 w 2181"/>
              <a:gd name="T77" fmla="*/ 8845333 h 1096"/>
              <a:gd name="T78" fmla="*/ 13650218 w 2181"/>
              <a:gd name="T79" fmla="*/ 9071965 h 1096"/>
              <a:gd name="T80" fmla="*/ 14018415 w 2181"/>
              <a:gd name="T81" fmla="*/ 9277618 h 1096"/>
              <a:gd name="T82" fmla="*/ 14542915 w 2181"/>
              <a:gd name="T83" fmla="*/ 9326076 h 1096"/>
              <a:gd name="T84" fmla="*/ 14822349 w 2181"/>
              <a:gd name="T85" fmla="*/ 9608464 h 1096"/>
              <a:gd name="T86" fmla="*/ 15131412 w 2181"/>
              <a:gd name="T87" fmla="*/ 9916725 h 1096"/>
              <a:gd name="T88" fmla="*/ 15425197 w 2181"/>
              <a:gd name="T89" fmla="*/ 10057056 h 1096"/>
              <a:gd name="T90" fmla="*/ 15527944 w 2181"/>
              <a:gd name="T91" fmla="*/ 10262659 h 1096"/>
              <a:gd name="T92" fmla="*/ 15960506 w 2181"/>
              <a:gd name="T93" fmla="*/ 10377180 h 1096"/>
              <a:gd name="T94" fmla="*/ 16501428 w 2181"/>
              <a:gd name="T95" fmla="*/ 10684482 h 1096"/>
              <a:gd name="T96" fmla="*/ 16858168 w 2181"/>
              <a:gd name="T97" fmla="*/ 10874608 h 1096"/>
              <a:gd name="T98" fmla="*/ 17300125 w 2181"/>
              <a:gd name="T99" fmla="*/ 11069539 h 1096"/>
              <a:gd name="T100" fmla="*/ 17636711 w 2181"/>
              <a:gd name="T101" fmla="*/ 11155755 h 1096"/>
              <a:gd name="T102" fmla="*/ 18097152 w 2181"/>
              <a:gd name="T103" fmla="*/ 11311747 h 1096"/>
              <a:gd name="T104" fmla="*/ 19361665 w 2181"/>
              <a:gd name="T105" fmla="*/ 11616345 h 1096"/>
              <a:gd name="T106" fmla="*/ 19973258 w 2181"/>
              <a:gd name="T107" fmla="*/ 11708287 h 1096"/>
              <a:gd name="T108" fmla="*/ 20329998 w 2181"/>
              <a:gd name="T109" fmla="*/ 11950789 h 1096"/>
              <a:gd name="T110" fmla="*/ 21148351 w 2181"/>
              <a:gd name="T111" fmla="*/ 12101808 h 1096"/>
              <a:gd name="T112" fmla="*/ 21942512 w 2181"/>
              <a:gd name="T113" fmla="*/ 12431398 h 1096"/>
              <a:gd name="T114" fmla="*/ 22696934 w 2181"/>
              <a:gd name="T115" fmla="*/ 12757378 h 1096"/>
              <a:gd name="T116" fmla="*/ 23697034 w 2181"/>
              <a:gd name="T117" fmla="*/ 12757378 h 1096"/>
              <a:gd name="T118" fmla="*/ 24166671 w 2181"/>
              <a:gd name="T119" fmla="*/ 12994895 h 1096"/>
              <a:gd name="T120" fmla="*/ 25318289 w 2181"/>
              <a:gd name="T121" fmla="*/ 13077408 h 1096"/>
              <a:gd name="T122" fmla="*/ 25941662 w 2181"/>
              <a:gd name="T123" fmla="*/ 13611481 h 1096"/>
              <a:gd name="T124" fmla="*/ 27872072 w 2181"/>
              <a:gd name="T125" fmla="*/ 14007149 h 10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81"/>
              <a:gd name="T190" fmla="*/ 0 h 1096"/>
              <a:gd name="T191" fmla="*/ 2181 w 2181"/>
              <a:gd name="T192" fmla="*/ 1096 h 10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81" h="1096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11"/>
                  <a:pt x="40" y="11"/>
                  <a:pt x="40" y="11"/>
                </a:cubicBezTo>
                <a:cubicBezTo>
                  <a:pt x="49" y="20"/>
                  <a:pt x="49" y="20"/>
                  <a:pt x="49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80" y="28"/>
                  <a:pt x="80" y="28"/>
                  <a:pt x="80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4"/>
                  <a:pt x="91" y="34"/>
                  <a:pt x="91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40" y="65"/>
                  <a:pt x="140" y="65"/>
                  <a:pt x="140" y="65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12" y="110"/>
                  <a:pt x="212" y="110"/>
                  <a:pt x="212" y="11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48" y="130"/>
                  <a:pt x="248" y="130"/>
                  <a:pt x="248" y="130"/>
                </a:cubicBezTo>
                <a:cubicBezTo>
                  <a:pt x="254" y="136"/>
                  <a:pt x="254" y="136"/>
                  <a:pt x="254" y="136"/>
                </a:cubicBezTo>
                <a:cubicBezTo>
                  <a:pt x="267" y="136"/>
                  <a:pt x="267" y="136"/>
                  <a:pt x="267" y="136"/>
                </a:cubicBezTo>
                <a:cubicBezTo>
                  <a:pt x="273" y="142"/>
                  <a:pt x="273" y="142"/>
                  <a:pt x="273" y="142"/>
                </a:cubicBezTo>
                <a:cubicBezTo>
                  <a:pt x="284" y="142"/>
                  <a:pt x="284" y="142"/>
                  <a:pt x="284" y="14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10" y="174"/>
                  <a:pt x="310" y="174"/>
                  <a:pt x="310" y="174"/>
                </a:cubicBezTo>
                <a:cubicBezTo>
                  <a:pt x="327" y="174"/>
                  <a:pt x="327" y="174"/>
                  <a:pt x="327" y="174"/>
                </a:cubicBezTo>
                <a:cubicBezTo>
                  <a:pt x="327" y="183"/>
                  <a:pt x="327" y="183"/>
                  <a:pt x="327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46" y="195"/>
                  <a:pt x="346" y="195"/>
                  <a:pt x="346" y="195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60" y="209"/>
                  <a:pt x="360" y="209"/>
                  <a:pt x="360" y="209"/>
                </a:cubicBezTo>
                <a:cubicBezTo>
                  <a:pt x="360" y="220"/>
                  <a:pt x="360" y="220"/>
                  <a:pt x="360" y="220"/>
                </a:cubicBezTo>
                <a:cubicBezTo>
                  <a:pt x="370" y="220"/>
                  <a:pt x="370" y="220"/>
                  <a:pt x="370" y="220"/>
                </a:cubicBezTo>
                <a:cubicBezTo>
                  <a:pt x="380" y="220"/>
                  <a:pt x="380" y="220"/>
                  <a:pt x="380" y="220"/>
                </a:cubicBezTo>
                <a:cubicBezTo>
                  <a:pt x="387" y="227"/>
                  <a:pt x="387" y="227"/>
                  <a:pt x="387" y="227"/>
                </a:cubicBezTo>
                <a:cubicBezTo>
                  <a:pt x="396" y="236"/>
                  <a:pt x="396" y="236"/>
                  <a:pt x="396" y="236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40" y="257"/>
                  <a:pt x="440" y="257"/>
                  <a:pt x="440" y="257"/>
                </a:cubicBezTo>
                <a:cubicBezTo>
                  <a:pt x="440" y="266"/>
                  <a:pt x="440" y="266"/>
                  <a:pt x="440" y="266"/>
                </a:cubicBezTo>
                <a:cubicBezTo>
                  <a:pt x="461" y="266"/>
                  <a:pt x="461" y="266"/>
                  <a:pt x="461" y="266"/>
                </a:cubicBezTo>
                <a:cubicBezTo>
                  <a:pt x="471" y="276"/>
                  <a:pt x="471" y="276"/>
                  <a:pt x="471" y="276"/>
                </a:cubicBezTo>
                <a:cubicBezTo>
                  <a:pt x="480" y="285"/>
                  <a:pt x="480" y="285"/>
                  <a:pt x="480" y="285"/>
                </a:cubicBezTo>
                <a:cubicBezTo>
                  <a:pt x="493" y="285"/>
                  <a:pt x="493" y="285"/>
                  <a:pt x="493" y="285"/>
                </a:cubicBezTo>
                <a:cubicBezTo>
                  <a:pt x="501" y="285"/>
                  <a:pt x="501" y="285"/>
                  <a:pt x="501" y="285"/>
                </a:cubicBezTo>
                <a:cubicBezTo>
                  <a:pt x="507" y="291"/>
                  <a:pt x="507" y="291"/>
                  <a:pt x="507" y="29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35" y="302"/>
                  <a:pt x="535" y="302"/>
                  <a:pt x="535" y="302"/>
                </a:cubicBezTo>
                <a:cubicBezTo>
                  <a:pt x="542" y="309"/>
                  <a:pt x="542" y="309"/>
                  <a:pt x="542" y="309"/>
                </a:cubicBezTo>
                <a:cubicBezTo>
                  <a:pt x="550" y="309"/>
                  <a:pt x="550" y="309"/>
                  <a:pt x="550" y="309"/>
                </a:cubicBezTo>
                <a:cubicBezTo>
                  <a:pt x="559" y="318"/>
                  <a:pt x="559" y="318"/>
                  <a:pt x="559" y="318"/>
                </a:cubicBezTo>
                <a:cubicBezTo>
                  <a:pt x="569" y="318"/>
                  <a:pt x="569" y="318"/>
                  <a:pt x="569" y="318"/>
                </a:cubicBezTo>
                <a:cubicBezTo>
                  <a:pt x="574" y="323"/>
                  <a:pt x="574" y="323"/>
                  <a:pt x="574" y="323"/>
                </a:cubicBezTo>
                <a:cubicBezTo>
                  <a:pt x="581" y="330"/>
                  <a:pt x="581" y="330"/>
                  <a:pt x="581" y="330"/>
                </a:cubicBezTo>
                <a:cubicBezTo>
                  <a:pt x="595" y="344"/>
                  <a:pt x="595" y="344"/>
                  <a:pt x="595" y="344"/>
                </a:cubicBezTo>
                <a:cubicBezTo>
                  <a:pt x="603" y="352"/>
                  <a:pt x="603" y="352"/>
                  <a:pt x="603" y="352"/>
                </a:cubicBezTo>
                <a:cubicBezTo>
                  <a:pt x="603" y="352"/>
                  <a:pt x="608" y="355"/>
                  <a:pt x="608" y="357"/>
                </a:cubicBezTo>
                <a:cubicBezTo>
                  <a:pt x="608" y="359"/>
                  <a:pt x="614" y="363"/>
                  <a:pt x="614" y="363"/>
                </a:cubicBezTo>
                <a:cubicBezTo>
                  <a:pt x="622" y="371"/>
                  <a:pt x="622" y="371"/>
                  <a:pt x="622" y="371"/>
                </a:cubicBezTo>
                <a:cubicBezTo>
                  <a:pt x="631" y="380"/>
                  <a:pt x="631" y="380"/>
                  <a:pt x="631" y="380"/>
                </a:cubicBezTo>
                <a:cubicBezTo>
                  <a:pt x="650" y="380"/>
                  <a:pt x="650" y="380"/>
                  <a:pt x="650" y="380"/>
                </a:cubicBezTo>
                <a:cubicBezTo>
                  <a:pt x="664" y="394"/>
                  <a:pt x="664" y="394"/>
                  <a:pt x="664" y="394"/>
                </a:cubicBezTo>
                <a:cubicBezTo>
                  <a:pt x="670" y="400"/>
                  <a:pt x="670" y="400"/>
                  <a:pt x="670" y="400"/>
                </a:cubicBezTo>
                <a:cubicBezTo>
                  <a:pt x="679" y="400"/>
                  <a:pt x="679" y="400"/>
                  <a:pt x="679" y="400"/>
                </a:cubicBezTo>
                <a:cubicBezTo>
                  <a:pt x="695" y="416"/>
                  <a:pt x="695" y="416"/>
                  <a:pt x="695" y="416"/>
                </a:cubicBezTo>
                <a:cubicBezTo>
                  <a:pt x="703" y="424"/>
                  <a:pt x="703" y="424"/>
                  <a:pt x="703" y="424"/>
                </a:cubicBezTo>
                <a:cubicBezTo>
                  <a:pt x="712" y="424"/>
                  <a:pt x="712" y="424"/>
                  <a:pt x="712" y="424"/>
                </a:cubicBezTo>
                <a:cubicBezTo>
                  <a:pt x="722" y="434"/>
                  <a:pt x="722" y="434"/>
                  <a:pt x="722" y="434"/>
                </a:cubicBezTo>
                <a:cubicBezTo>
                  <a:pt x="728" y="440"/>
                  <a:pt x="728" y="440"/>
                  <a:pt x="728" y="440"/>
                </a:cubicBezTo>
                <a:cubicBezTo>
                  <a:pt x="737" y="440"/>
                  <a:pt x="737" y="440"/>
                  <a:pt x="737" y="440"/>
                </a:cubicBezTo>
                <a:cubicBezTo>
                  <a:pt x="737" y="452"/>
                  <a:pt x="737" y="452"/>
                  <a:pt x="737" y="452"/>
                </a:cubicBezTo>
                <a:cubicBezTo>
                  <a:pt x="747" y="462"/>
                  <a:pt x="747" y="462"/>
                  <a:pt x="747" y="462"/>
                </a:cubicBezTo>
                <a:cubicBezTo>
                  <a:pt x="755" y="462"/>
                  <a:pt x="755" y="462"/>
                  <a:pt x="755" y="462"/>
                </a:cubicBezTo>
                <a:cubicBezTo>
                  <a:pt x="762" y="469"/>
                  <a:pt x="762" y="469"/>
                  <a:pt x="762" y="469"/>
                </a:cubicBezTo>
                <a:cubicBezTo>
                  <a:pt x="762" y="469"/>
                  <a:pt x="773" y="480"/>
                  <a:pt x="774" y="481"/>
                </a:cubicBezTo>
                <a:cubicBezTo>
                  <a:pt x="776" y="483"/>
                  <a:pt x="785" y="492"/>
                  <a:pt x="785" y="492"/>
                </a:cubicBezTo>
                <a:cubicBezTo>
                  <a:pt x="794" y="492"/>
                  <a:pt x="794" y="492"/>
                  <a:pt x="794" y="492"/>
                </a:cubicBezTo>
                <a:cubicBezTo>
                  <a:pt x="801" y="499"/>
                  <a:pt x="801" y="499"/>
                  <a:pt x="801" y="499"/>
                </a:cubicBezTo>
                <a:cubicBezTo>
                  <a:pt x="808" y="506"/>
                  <a:pt x="808" y="506"/>
                  <a:pt x="808" y="506"/>
                </a:cubicBezTo>
                <a:cubicBezTo>
                  <a:pt x="808" y="516"/>
                  <a:pt x="808" y="516"/>
                  <a:pt x="808" y="516"/>
                </a:cubicBezTo>
                <a:cubicBezTo>
                  <a:pt x="814" y="522"/>
                  <a:pt x="814" y="522"/>
                  <a:pt x="814" y="522"/>
                </a:cubicBezTo>
                <a:cubicBezTo>
                  <a:pt x="822" y="530"/>
                  <a:pt x="822" y="530"/>
                  <a:pt x="822" y="530"/>
                </a:cubicBezTo>
                <a:cubicBezTo>
                  <a:pt x="827" y="535"/>
                  <a:pt x="827" y="535"/>
                  <a:pt x="827" y="535"/>
                </a:cubicBezTo>
                <a:cubicBezTo>
                  <a:pt x="827" y="552"/>
                  <a:pt x="827" y="552"/>
                  <a:pt x="827" y="552"/>
                </a:cubicBezTo>
                <a:cubicBezTo>
                  <a:pt x="840" y="552"/>
                  <a:pt x="840" y="552"/>
                  <a:pt x="840" y="552"/>
                </a:cubicBezTo>
                <a:cubicBezTo>
                  <a:pt x="852" y="564"/>
                  <a:pt x="852" y="564"/>
                  <a:pt x="852" y="564"/>
                </a:cubicBezTo>
                <a:cubicBezTo>
                  <a:pt x="872" y="564"/>
                  <a:pt x="872" y="564"/>
                  <a:pt x="872" y="564"/>
                </a:cubicBezTo>
                <a:cubicBezTo>
                  <a:pt x="882" y="574"/>
                  <a:pt x="882" y="574"/>
                  <a:pt x="882" y="574"/>
                </a:cubicBezTo>
                <a:cubicBezTo>
                  <a:pt x="897" y="589"/>
                  <a:pt x="897" y="589"/>
                  <a:pt x="897" y="589"/>
                </a:cubicBezTo>
                <a:cubicBezTo>
                  <a:pt x="897" y="601"/>
                  <a:pt x="897" y="601"/>
                  <a:pt x="897" y="601"/>
                </a:cubicBezTo>
                <a:cubicBezTo>
                  <a:pt x="913" y="601"/>
                  <a:pt x="913" y="601"/>
                  <a:pt x="913" y="601"/>
                </a:cubicBezTo>
                <a:cubicBezTo>
                  <a:pt x="925" y="613"/>
                  <a:pt x="925" y="613"/>
                  <a:pt x="925" y="613"/>
                </a:cubicBezTo>
                <a:cubicBezTo>
                  <a:pt x="936" y="613"/>
                  <a:pt x="936" y="613"/>
                  <a:pt x="936" y="613"/>
                </a:cubicBezTo>
                <a:cubicBezTo>
                  <a:pt x="946" y="623"/>
                  <a:pt x="946" y="623"/>
                  <a:pt x="946" y="623"/>
                </a:cubicBezTo>
                <a:cubicBezTo>
                  <a:pt x="946" y="632"/>
                  <a:pt x="946" y="632"/>
                  <a:pt x="946" y="632"/>
                </a:cubicBezTo>
                <a:cubicBezTo>
                  <a:pt x="956" y="642"/>
                  <a:pt x="956" y="642"/>
                  <a:pt x="956" y="642"/>
                </a:cubicBezTo>
                <a:cubicBezTo>
                  <a:pt x="966" y="642"/>
                  <a:pt x="966" y="642"/>
                  <a:pt x="966" y="642"/>
                </a:cubicBezTo>
                <a:cubicBezTo>
                  <a:pt x="966" y="642"/>
                  <a:pt x="970" y="648"/>
                  <a:pt x="972" y="648"/>
                </a:cubicBezTo>
                <a:cubicBezTo>
                  <a:pt x="974" y="648"/>
                  <a:pt x="998" y="648"/>
                  <a:pt x="998" y="648"/>
                </a:cubicBezTo>
                <a:cubicBezTo>
                  <a:pt x="1014" y="664"/>
                  <a:pt x="1014" y="664"/>
                  <a:pt x="1014" y="664"/>
                </a:cubicBezTo>
                <a:cubicBezTo>
                  <a:pt x="1014" y="676"/>
                  <a:pt x="1014" y="676"/>
                  <a:pt x="1014" y="676"/>
                </a:cubicBezTo>
                <a:cubicBezTo>
                  <a:pt x="1023" y="676"/>
                  <a:pt x="1023" y="676"/>
                  <a:pt x="1023" y="676"/>
                </a:cubicBezTo>
                <a:cubicBezTo>
                  <a:pt x="1032" y="685"/>
                  <a:pt x="1032" y="685"/>
                  <a:pt x="1032" y="685"/>
                </a:cubicBezTo>
                <a:cubicBezTo>
                  <a:pt x="1039" y="692"/>
                  <a:pt x="1039" y="692"/>
                  <a:pt x="1039" y="692"/>
                </a:cubicBezTo>
                <a:cubicBezTo>
                  <a:pt x="1050" y="692"/>
                  <a:pt x="1050" y="692"/>
                  <a:pt x="1050" y="692"/>
                </a:cubicBezTo>
                <a:cubicBezTo>
                  <a:pt x="1058" y="700"/>
                  <a:pt x="1058" y="700"/>
                  <a:pt x="1058" y="700"/>
                </a:cubicBezTo>
                <a:cubicBezTo>
                  <a:pt x="1068" y="710"/>
                  <a:pt x="1068" y="710"/>
                  <a:pt x="1068" y="710"/>
                </a:cubicBezTo>
                <a:cubicBezTo>
                  <a:pt x="1089" y="710"/>
                  <a:pt x="1089" y="710"/>
                  <a:pt x="1089" y="710"/>
                </a:cubicBezTo>
                <a:cubicBezTo>
                  <a:pt x="1097" y="718"/>
                  <a:pt x="1097" y="718"/>
                  <a:pt x="1097" y="718"/>
                </a:cubicBezTo>
                <a:cubicBezTo>
                  <a:pt x="1097" y="726"/>
                  <a:pt x="1097" y="726"/>
                  <a:pt x="1097" y="726"/>
                </a:cubicBezTo>
                <a:cubicBezTo>
                  <a:pt x="1123" y="726"/>
                  <a:pt x="1123" y="726"/>
                  <a:pt x="1123" y="726"/>
                </a:cubicBezTo>
                <a:cubicBezTo>
                  <a:pt x="1127" y="730"/>
                  <a:pt x="1127" y="730"/>
                  <a:pt x="1127" y="730"/>
                </a:cubicBezTo>
                <a:cubicBezTo>
                  <a:pt x="1138" y="730"/>
                  <a:pt x="1138" y="730"/>
                  <a:pt x="1138" y="730"/>
                </a:cubicBezTo>
                <a:cubicBezTo>
                  <a:pt x="1151" y="743"/>
                  <a:pt x="1151" y="743"/>
                  <a:pt x="1151" y="743"/>
                </a:cubicBezTo>
                <a:cubicBezTo>
                  <a:pt x="1155" y="747"/>
                  <a:pt x="1155" y="747"/>
                  <a:pt x="1155" y="747"/>
                </a:cubicBezTo>
                <a:cubicBezTo>
                  <a:pt x="1160" y="752"/>
                  <a:pt x="1160" y="752"/>
                  <a:pt x="1160" y="752"/>
                </a:cubicBezTo>
                <a:cubicBezTo>
                  <a:pt x="1169" y="761"/>
                  <a:pt x="1169" y="761"/>
                  <a:pt x="1169" y="761"/>
                </a:cubicBezTo>
                <a:cubicBezTo>
                  <a:pt x="1179" y="771"/>
                  <a:pt x="1179" y="771"/>
                  <a:pt x="1179" y="771"/>
                </a:cubicBezTo>
                <a:cubicBezTo>
                  <a:pt x="1184" y="776"/>
                  <a:pt x="1184" y="776"/>
                  <a:pt x="1184" y="776"/>
                </a:cubicBezTo>
                <a:cubicBezTo>
                  <a:pt x="1195" y="776"/>
                  <a:pt x="1195" y="776"/>
                  <a:pt x="1195" y="776"/>
                </a:cubicBezTo>
                <a:cubicBezTo>
                  <a:pt x="1195" y="787"/>
                  <a:pt x="1195" y="787"/>
                  <a:pt x="1195" y="787"/>
                </a:cubicBezTo>
                <a:cubicBezTo>
                  <a:pt x="1207" y="787"/>
                  <a:pt x="1207" y="787"/>
                  <a:pt x="1207" y="787"/>
                </a:cubicBezTo>
                <a:cubicBezTo>
                  <a:pt x="1207" y="797"/>
                  <a:pt x="1207" y="797"/>
                  <a:pt x="1207" y="797"/>
                </a:cubicBezTo>
                <a:cubicBezTo>
                  <a:pt x="1215" y="797"/>
                  <a:pt x="1215" y="797"/>
                  <a:pt x="1215" y="797"/>
                </a:cubicBezTo>
                <a:cubicBezTo>
                  <a:pt x="1215" y="803"/>
                  <a:pt x="1215" y="803"/>
                  <a:pt x="1215" y="803"/>
                </a:cubicBezTo>
                <a:cubicBezTo>
                  <a:pt x="1224" y="803"/>
                  <a:pt x="1224" y="803"/>
                  <a:pt x="1224" y="803"/>
                </a:cubicBezTo>
                <a:cubicBezTo>
                  <a:pt x="1233" y="812"/>
                  <a:pt x="1233" y="812"/>
                  <a:pt x="1233" y="812"/>
                </a:cubicBezTo>
                <a:cubicBezTo>
                  <a:pt x="1249" y="812"/>
                  <a:pt x="1249" y="812"/>
                  <a:pt x="1249" y="812"/>
                </a:cubicBezTo>
                <a:cubicBezTo>
                  <a:pt x="1261" y="824"/>
                  <a:pt x="1261" y="824"/>
                  <a:pt x="1261" y="824"/>
                </a:cubicBezTo>
                <a:cubicBezTo>
                  <a:pt x="1279" y="824"/>
                  <a:pt x="1279" y="824"/>
                  <a:pt x="1279" y="824"/>
                </a:cubicBezTo>
                <a:cubicBezTo>
                  <a:pt x="1291" y="836"/>
                  <a:pt x="1291" y="836"/>
                  <a:pt x="1291" y="836"/>
                </a:cubicBezTo>
                <a:cubicBezTo>
                  <a:pt x="1294" y="839"/>
                  <a:pt x="1294" y="839"/>
                  <a:pt x="1294" y="839"/>
                </a:cubicBezTo>
                <a:cubicBezTo>
                  <a:pt x="1307" y="839"/>
                  <a:pt x="1307" y="839"/>
                  <a:pt x="1307" y="839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9" y="861"/>
                  <a:pt x="1319" y="861"/>
                  <a:pt x="1319" y="861"/>
                </a:cubicBezTo>
                <a:cubicBezTo>
                  <a:pt x="1349" y="861"/>
                  <a:pt x="1349" y="861"/>
                  <a:pt x="1349" y="861"/>
                </a:cubicBezTo>
                <a:cubicBezTo>
                  <a:pt x="1354" y="866"/>
                  <a:pt x="1354" y="866"/>
                  <a:pt x="1354" y="866"/>
                </a:cubicBezTo>
                <a:cubicBezTo>
                  <a:pt x="1365" y="866"/>
                  <a:pt x="1365" y="866"/>
                  <a:pt x="1365" y="866"/>
                </a:cubicBezTo>
                <a:cubicBezTo>
                  <a:pt x="1372" y="873"/>
                  <a:pt x="1372" y="873"/>
                  <a:pt x="1372" y="873"/>
                </a:cubicBezTo>
                <a:cubicBezTo>
                  <a:pt x="1380" y="873"/>
                  <a:pt x="1380" y="873"/>
                  <a:pt x="1380" y="873"/>
                </a:cubicBezTo>
                <a:cubicBezTo>
                  <a:pt x="1387" y="880"/>
                  <a:pt x="1387" y="880"/>
                  <a:pt x="1387" y="880"/>
                </a:cubicBezTo>
                <a:cubicBezTo>
                  <a:pt x="1392" y="885"/>
                  <a:pt x="1392" y="885"/>
                  <a:pt x="1392" y="885"/>
                </a:cubicBezTo>
                <a:cubicBezTo>
                  <a:pt x="1416" y="885"/>
                  <a:pt x="1416" y="885"/>
                  <a:pt x="1416" y="885"/>
                </a:cubicBezTo>
                <a:cubicBezTo>
                  <a:pt x="1440" y="909"/>
                  <a:pt x="1440" y="909"/>
                  <a:pt x="1440" y="909"/>
                </a:cubicBezTo>
                <a:cubicBezTo>
                  <a:pt x="1503" y="909"/>
                  <a:pt x="1503" y="909"/>
                  <a:pt x="1503" y="909"/>
                </a:cubicBezTo>
                <a:cubicBezTo>
                  <a:pt x="1515" y="909"/>
                  <a:pt x="1515" y="909"/>
                  <a:pt x="1515" y="909"/>
                </a:cubicBezTo>
                <a:cubicBezTo>
                  <a:pt x="1515" y="916"/>
                  <a:pt x="1515" y="916"/>
                  <a:pt x="1515" y="916"/>
                </a:cubicBezTo>
                <a:cubicBezTo>
                  <a:pt x="1545" y="916"/>
                  <a:pt x="1545" y="916"/>
                  <a:pt x="1545" y="916"/>
                </a:cubicBezTo>
                <a:cubicBezTo>
                  <a:pt x="1563" y="916"/>
                  <a:pt x="1563" y="916"/>
                  <a:pt x="1563" y="916"/>
                </a:cubicBezTo>
                <a:cubicBezTo>
                  <a:pt x="1563" y="924"/>
                  <a:pt x="1563" y="924"/>
                  <a:pt x="1563" y="924"/>
                </a:cubicBezTo>
                <a:cubicBezTo>
                  <a:pt x="1580" y="924"/>
                  <a:pt x="1580" y="924"/>
                  <a:pt x="1580" y="924"/>
                </a:cubicBezTo>
                <a:cubicBezTo>
                  <a:pt x="1591" y="935"/>
                  <a:pt x="1591" y="935"/>
                  <a:pt x="1591" y="935"/>
                </a:cubicBezTo>
                <a:cubicBezTo>
                  <a:pt x="1626" y="935"/>
                  <a:pt x="1626" y="935"/>
                  <a:pt x="1626" y="935"/>
                </a:cubicBezTo>
                <a:cubicBezTo>
                  <a:pt x="1638" y="947"/>
                  <a:pt x="1638" y="947"/>
                  <a:pt x="1638" y="947"/>
                </a:cubicBezTo>
                <a:cubicBezTo>
                  <a:pt x="1655" y="947"/>
                  <a:pt x="1655" y="947"/>
                  <a:pt x="1655" y="947"/>
                </a:cubicBezTo>
                <a:cubicBezTo>
                  <a:pt x="1675" y="967"/>
                  <a:pt x="1675" y="967"/>
                  <a:pt x="1675" y="967"/>
                </a:cubicBezTo>
                <a:cubicBezTo>
                  <a:pt x="1681" y="973"/>
                  <a:pt x="1681" y="973"/>
                  <a:pt x="1681" y="973"/>
                </a:cubicBezTo>
                <a:cubicBezTo>
                  <a:pt x="1717" y="973"/>
                  <a:pt x="1717" y="973"/>
                  <a:pt x="1717" y="973"/>
                </a:cubicBezTo>
                <a:cubicBezTo>
                  <a:pt x="1729" y="985"/>
                  <a:pt x="1729" y="985"/>
                  <a:pt x="1729" y="985"/>
                </a:cubicBezTo>
                <a:cubicBezTo>
                  <a:pt x="1763" y="985"/>
                  <a:pt x="1763" y="985"/>
                  <a:pt x="1763" y="985"/>
                </a:cubicBezTo>
                <a:cubicBezTo>
                  <a:pt x="1776" y="998"/>
                  <a:pt x="1776" y="998"/>
                  <a:pt x="1776" y="998"/>
                </a:cubicBezTo>
                <a:cubicBezTo>
                  <a:pt x="1816" y="998"/>
                  <a:pt x="1816" y="998"/>
                  <a:pt x="1816" y="998"/>
                </a:cubicBezTo>
                <a:cubicBezTo>
                  <a:pt x="1830" y="998"/>
                  <a:pt x="1830" y="998"/>
                  <a:pt x="1830" y="998"/>
                </a:cubicBezTo>
                <a:cubicBezTo>
                  <a:pt x="1854" y="998"/>
                  <a:pt x="1854" y="998"/>
                  <a:pt x="1854" y="998"/>
                </a:cubicBezTo>
                <a:cubicBezTo>
                  <a:pt x="1854" y="1006"/>
                  <a:pt x="1854" y="1006"/>
                  <a:pt x="1854" y="1006"/>
                </a:cubicBezTo>
                <a:cubicBezTo>
                  <a:pt x="1865" y="1017"/>
                  <a:pt x="1865" y="1017"/>
                  <a:pt x="1865" y="1017"/>
                </a:cubicBezTo>
                <a:cubicBezTo>
                  <a:pt x="1891" y="1017"/>
                  <a:pt x="1891" y="1017"/>
                  <a:pt x="1891" y="1017"/>
                </a:cubicBezTo>
                <a:cubicBezTo>
                  <a:pt x="1904" y="1017"/>
                  <a:pt x="1904" y="1017"/>
                  <a:pt x="1904" y="1017"/>
                </a:cubicBezTo>
                <a:cubicBezTo>
                  <a:pt x="1904" y="1023"/>
                  <a:pt x="1904" y="1023"/>
                  <a:pt x="1904" y="1023"/>
                </a:cubicBezTo>
                <a:cubicBezTo>
                  <a:pt x="1981" y="1023"/>
                  <a:pt x="1981" y="1023"/>
                  <a:pt x="1981" y="1023"/>
                </a:cubicBezTo>
                <a:cubicBezTo>
                  <a:pt x="1981" y="1036"/>
                  <a:pt x="1981" y="1036"/>
                  <a:pt x="1981" y="1036"/>
                </a:cubicBezTo>
                <a:cubicBezTo>
                  <a:pt x="2030" y="1036"/>
                  <a:pt x="2030" y="1036"/>
                  <a:pt x="2030" y="1036"/>
                </a:cubicBezTo>
                <a:cubicBezTo>
                  <a:pt x="2030" y="1065"/>
                  <a:pt x="2030" y="1065"/>
                  <a:pt x="2030" y="1065"/>
                </a:cubicBezTo>
                <a:cubicBezTo>
                  <a:pt x="2076" y="1065"/>
                  <a:pt x="2076" y="1065"/>
                  <a:pt x="2076" y="1065"/>
                </a:cubicBezTo>
                <a:cubicBezTo>
                  <a:pt x="2076" y="1096"/>
                  <a:pt x="2076" y="1096"/>
                  <a:pt x="2076" y="1096"/>
                </a:cubicBezTo>
                <a:cubicBezTo>
                  <a:pt x="2181" y="1096"/>
                  <a:pt x="2181" y="1096"/>
                  <a:pt x="2181" y="109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0" name="Freeform 1473"/>
          <p:cNvSpPr>
            <a:spLocks noChangeAspect="1"/>
          </p:cNvSpPr>
          <p:nvPr/>
        </p:nvSpPr>
        <p:spPr bwMode="auto">
          <a:xfrm>
            <a:off x="5081610" y="1566171"/>
            <a:ext cx="3093674" cy="1577200"/>
          </a:xfrm>
          <a:custGeom>
            <a:avLst/>
            <a:gdLst>
              <a:gd name="T0" fmla="*/ 43083 w 5154"/>
              <a:gd name="T1" fmla="*/ 18960 h 2695"/>
              <a:gd name="T2" fmla="*/ 78708 w 5154"/>
              <a:gd name="T3" fmla="*/ 55073 h 2695"/>
              <a:gd name="T4" fmla="*/ 143332 w 5154"/>
              <a:gd name="T5" fmla="*/ 76741 h 2695"/>
              <a:gd name="T6" fmla="*/ 260152 w 5154"/>
              <a:gd name="T7" fmla="*/ 97506 h 2695"/>
              <a:gd name="T8" fmla="*/ 317319 w 5154"/>
              <a:gd name="T9" fmla="*/ 136328 h 2695"/>
              <a:gd name="T10" fmla="*/ 337204 w 5154"/>
              <a:gd name="T11" fmla="*/ 167927 h 2695"/>
              <a:gd name="T12" fmla="*/ 383600 w 5154"/>
              <a:gd name="T13" fmla="*/ 202235 h 2695"/>
              <a:gd name="T14" fmla="*/ 434968 w 5154"/>
              <a:gd name="T15" fmla="*/ 223903 h 2695"/>
              <a:gd name="T16" fmla="*/ 483850 w 5154"/>
              <a:gd name="T17" fmla="*/ 253696 h 2695"/>
              <a:gd name="T18" fmla="*/ 551788 w 5154"/>
              <a:gd name="T19" fmla="*/ 280781 h 2695"/>
              <a:gd name="T20" fmla="*/ 587414 w 5154"/>
              <a:gd name="T21" fmla="*/ 315089 h 2695"/>
              <a:gd name="T22" fmla="*/ 642095 w 5154"/>
              <a:gd name="T23" fmla="*/ 347591 h 2695"/>
              <a:gd name="T24" fmla="*/ 675236 w 5154"/>
              <a:gd name="T25" fmla="*/ 385510 h 2695"/>
              <a:gd name="T26" fmla="*/ 729917 w 5154"/>
              <a:gd name="T27" fmla="*/ 410789 h 2695"/>
              <a:gd name="T28" fmla="*/ 753944 w 5154"/>
              <a:gd name="T29" fmla="*/ 447805 h 2695"/>
              <a:gd name="T30" fmla="*/ 782942 w 5154"/>
              <a:gd name="T31" fmla="*/ 483919 h 2695"/>
              <a:gd name="T32" fmla="*/ 812768 w 5154"/>
              <a:gd name="T33" fmla="*/ 518226 h 2695"/>
              <a:gd name="T34" fmla="*/ 830167 w 5154"/>
              <a:gd name="T35" fmla="*/ 579619 h 2695"/>
              <a:gd name="T36" fmla="*/ 879049 w 5154"/>
              <a:gd name="T37" fmla="*/ 615732 h 2695"/>
              <a:gd name="T38" fmla="*/ 902247 w 5154"/>
              <a:gd name="T39" fmla="*/ 681639 h 2695"/>
              <a:gd name="T40" fmla="*/ 933731 w 5154"/>
              <a:gd name="T41" fmla="*/ 728587 h 2695"/>
              <a:gd name="T42" fmla="*/ 959415 w 5154"/>
              <a:gd name="T43" fmla="*/ 758380 h 2695"/>
              <a:gd name="T44" fmla="*/ 992555 w 5154"/>
              <a:gd name="T45" fmla="*/ 786368 h 2695"/>
              <a:gd name="T46" fmla="*/ 1024038 w 5154"/>
              <a:gd name="T47" fmla="*/ 836024 h 2695"/>
              <a:gd name="T48" fmla="*/ 1068778 w 5154"/>
              <a:gd name="T49" fmla="*/ 867623 h 2695"/>
              <a:gd name="T50" fmla="*/ 1127602 w 5154"/>
              <a:gd name="T51" fmla="*/ 892902 h 2695"/>
              <a:gd name="T52" fmla="*/ 1153286 w 5154"/>
              <a:gd name="T53" fmla="*/ 942558 h 2695"/>
              <a:gd name="T54" fmla="*/ 1170685 w 5154"/>
              <a:gd name="T55" fmla="*/ 986797 h 2695"/>
              <a:gd name="T56" fmla="*/ 1196369 w 5154"/>
              <a:gd name="T57" fmla="*/ 1025619 h 2695"/>
              <a:gd name="T58" fmla="*/ 1227023 w 5154"/>
              <a:gd name="T59" fmla="*/ 1068052 h 2695"/>
              <a:gd name="T60" fmla="*/ 1262649 w 5154"/>
              <a:gd name="T61" fmla="*/ 1087011 h 2695"/>
              <a:gd name="T62" fmla="*/ 1289990 w 5154"/>
              <a:gd name="T63" fmla="*/ 1113194 h 2695"/>
              <a:gd name="T64" fmla="*/ 1317331 w 5154"/>
              <a:gd name="T65" fmla="*/ 1157432 h 2695"/>
              <a:gd name="T66" fmla="*/ 1360414 w 5154"/>
              <a:gd name="T67" fmla="*/ 1180906 h 2695"/>
              <a:gd name="T68" fmla="*/ 1405153 w 5154"/>
              <a:gd name="T69" fmla="*/ 1215214 h 2695"/>
              <a:gd name="T70" fmla="*/ 1478062 w 5154"/>
              <a:gd name="T71" fmla="*/ 1253133 h 2695"/>
              <a:gd name="T72" fmla="*/ 1521145 w 5154"/>
              <a:gd name="T73" fmla="*/ 1296469 h 2695"/>
              <a:gd name="T74" fmla="*/ 1573341 w 5154"/>
              <a:gd name="T75" fmla="*/ 1340708 h 2695"/>
              <a:gd name="T76" fmla="*/ 1614766 w 5154"/>
              <a:gd name="T77" fmla="*/ 1392169 h 2695"/>
              <a:gd name="T78" fmla="*/ 1661991 w 5154"/>
              <a:gd name="T79" fmla="*/ 1437311 h 2695"/>
              <a:gd name="T80" fmla="*/ 1706731 w 5154"/>
              <a:gd name="T81" fmla="*/ 1481550 h 2695"/>
              <a:gd name="T82" fmla="*/ 1800352 w 5154"/>
              <a:gd name="T83" fmla="*/ 1533011 h 2695"/>
              <a:gd name="T84" fmla="*/ 1835978 w 5154"/>
              <a:gd name="T85" fmla="*/ 1570930 h 2695"/>
              <a:gd name="T86" fmla="*/ 1916344 w 5154"/>
              <a:gd name="T87" fmla="*/ 1624197 h 2695"/>
              <a:gd name="T88" fmla="*/ 2019908 w 5154"/>
              <a:gd name="T89" fmla="*/ 1658505 h 2695"/>
              <a:gd name="T90" fmla="*/ 2139213 w 5154"/>
              <a:gd name="T91" fmla="*/ 1784902 h 2695"/>
              <a:gd name="T92" fmla="*/ 2238634 w 5154"/>
              <a:gd name="T93" fmla="*/ 1831849 h 2695"/>
              <a:gd name="T94" fmla="*/ 2350483 w 5154"/>
              <a:gd name="T95" fmla="*/ 1904076 h 2695"/>
              <a:gd name="T96" fmla="*/ 2495472 w 5154"/>
              <a:gd name="T97" fmla="*/ 1968177 h 2695"/>
              <a:gd name="T98" fmla="*/ 2667802 w 5154"/>
              <a:gd name="T99" fmla="*/ 2042209 h 2695"/>
              <a:gd name="T100" fmla="*/ 2784622 w 5154"/>
              <a:gd name="T101" fmla="*/ 2112630 h 2695"/>
              <a:gd name="T102" fmla="*/ 2859188 w 5154"/>
              <a:gd name="T103" fmla="*/ 2155966 h 2695"/>
              <a:gd name="T104" fmla="*/ 3008320 w 5154"/>
              <a:gd name="T105" fmla="*/ 2185760 h 2695"/>
              <a:gd name="T106" fmla="*/ 3159109 w 5154"/>
              <a:gd name="T107" fmla="*/ 2223679 h 2695"/>
              <a:gd name="T108" fmla="*/ 3483885 w 5154"/>
              <a:gd name="T109" fmla="*/ 2289585 h 2695"/>
              <a:gd name="T110" fmla="*/ 3671128 w 5154"/>
              <a:gd name="T111" fmla="*/ 2351881 h 2695"/>
              <a:gd name="T112" fmla="*/ 4008332 w 5154"/>
              <a:gd name="T113" fmla="*/ 2387994 h 26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154"/>
              <a:gd name="T172" fmla="*/ 0 h 2695"/>
              <a:gd name="T173" fmla="*/ 5154 w 5154"/>
              <a:gd name="T174" fmla="*/ 2695 h 26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154" h="2695">
                <a:moveTo>
                  <a:pt x="0" y="0"/>
                </a:moveTo>
                <a:lnTo>
                  <a:pt x="14" y="0"/>
                </a:lnTo>
                <a:lnTo>
                  <a:pt x="14" y="9"/>
                </a:lnTo>
                <a:lnTo>
                  <a:pt x="24" y="9"/>
                </a:lnTo>
                <a:lnTo>
                  <a:pt x="24" y="14"/>
                </a:lnTo>
                <a:lnTo>
                  <a:pt x="40" y="14"/>
                </a:lnTo>
                <a:lnTo>
                  <a:pt x="40" y="21"/>
                </a:lnTo>
                <a:lnTo>
                  <a:pt x="52" y="21"/>
                </a:lnTo>
                <a:lnTo>
                  <a:pt x="52" y="28"/>
                </a:lnTo>
                <a:lnTo>
                  <a:pt x="62" y="28"/>
                </a:lnTo>
                <a:lnTo>
                  <a:pt x="62" y="37"/>
                </a:lnTo>
                <a:lnTo>
                  <a:pt x="71" y="37"/>
                </a:lnTo>
                <a:lnTo>
                  <a:pt x="71" y="54"/>
                </a:lnTo>
                <a:lnTo>
                  <a:pt x="78" y="54"/>
                </a:lnTo>
                <a:lnTo>
                  <a:pt x="78" y="61"/>
                </a:lnTo>
                <a:lnTo>
                  <a:pt x="95" y="61"/>
                </a:lnTo>
                <a:lnTo>
                  <a:pt x="114" y="61"/>
                </a:lnTo>
                <a:lnTo>
                  <a:pt x="128" y="61"/>
                </a:lnTo>
                <a:lnTo>
                  <a:pt x="128" y="70"/>
                </a:lnTo>
                <a:lnTo>
                  <a:pt x="137" y="70"/>
                </a:lnTo>
                <a:lnTo>
                  <a:pt x="137" y="80"/>
                </a:lnTo>
                <a:lnTo>
                  <a:pt x="154" y="80"/>
                </a:lnTo>
                <a:lnTo>
                  <a:pt x="154" y="85"/>
                </a:lnTo>
                <a:lnTo>
                  <a:pt x="173" y="85"/>
                </a:lnTo>
                <a:lnTo>
                  <a:pt x="189" y="85"/>
                </a:lnTo>
                <a:lnTo>
                  <a:pt x="203" y="85"/>
                </a:lnTo>
                <a:lnTo>
                  <a:pt x="203" y="92"/>
                </a:lnTo>
                <a:lnTo>
                  <a:pt x="239" y="92"/>
                </a:lnTo>
                <a:lnTo>
                  <a:pt x="279" y="92"/>
                </a:lnTo>
                <a:lnTo>
                  <a:pt x="279" y="101"/>
                </a:lnTo>
                <a:lnTo>
                  <a:pt x="314" y="101"/>
                </a:lnTo>
                <a:lnTo>
                  <a:pt x="314" y="108"/>
                </a:lnTo>
                <a:lnTo>
                  <a:pt x="329" y="108"/>
                </a:lnTo>
                <a:lnTo>
                  <a:pt x="329" y="118"/>
                </a:lnTo>
                <a:lnTo>
                  <a:pt x="329" y="139"/>
                </a:lnTo>
                <a:lnTo>
                  <a:pt x="366" y="139"/>
                </a:lnTo>
                <a:lnTo>
                  <a:pt x="366" y="146"/>
                </a:lnTo>
                <a:lnTo>
                  <a:pt x="374" y="146"/>
                </a:lnTo>
                <a:lnTo>
                  <a:pt x="374" y="151"/>
                </a:lnTo>
                <a:lnTo>
                  <a:pt x="383" y="151"/>
                </a:lnTo>
                <a:lnTo>
                  <a:pt x="383" y="160"/>
                </a:lnTo>
                <a:lnTo>
                  <a:pt x="390" y="160"/>
                </a:lnTo>
                <a:lnTo>
                  <a:pt x="390" y="167"/>
                </a:lnTo>
                <a:lnTo>
                  <a:pt x="397" y="167"/>
                </a:lnTo>
                <a:lnTo>
                  <a:pt x="397" y="177"/>
                </a:lnTo>
                <a:lnTo>
                  <a:pt x="402" y="177"/>
                </a:lnTo>
                <a:lnTo>
                  <a:pt x="402" y="186"/>
                </a:lnTo>
                <a:lnTo>
                  <a:pt x="407" y="186"/>
                </a:lnTo>
                <a:lnTo>
                  <a:pt x="407" y="196"/>
                </a:lnTo>
                <a:lnTo>
                  <a:pt x="407" y="203"/>
                </a:lnTo>
                <a:lnTo>
                  <a:pt x="416" y="203"/>
                </a:lnTo>
                <a:lnTo>
                  <a:pt x="416" y="215"/>
                </a:lnTo>
                <a:lnTo>
                  <a:pt x="423" y="215"/>
                </a:lnTo>
                <a:lnTo>
                  <a:pt x="423" y="224"/>
                </a:lnTo>
                <a:lnTo>
                  <a:pt x="433" y="224"/>
                </a:lnTo>
                <a:lnTo>
                  <a:pt x="463" y="224"/>
                </a:lnTo>
                <a:lnTo>
                  <a:pt x="485" y="224"/>
                </a:lnTo>
                <a:lnTo>
                  <a:pt x="503" y="224"/>
                </a:lnTo>
                <a:lnTo>
                  <a:pt x="503" y="236"/>
                </a:lnTo>
                <a:lnTo>
                  <a:pt x="511" y="236"/>
                </a:lnTo>
                <a:lnTo>
                  <a:pt x="515" y="241"/>
                </a:lnTo>
                <a:lnTo>
                  <a:pt x="520" y="241"/>
                </a:lnTo>
                <a:lnTo>
                  <a:pt x="520" y="248"/>
                </a:lnTo>
                <a:lnTo>
                  <a:pt x="525" y="248"/>
                </a:lnTo>
                <a:lnTo>
                  <a:pt x="525" y="255"/>
                </a:lnTo>
                <a:lnTo>
                  <a:pt x="536" y="255"/>
                </a:lnTo>
                <a:lnTo>
                  <a:pt x="546" y="255"/>
                </a:lnTo>
                <a:lnTo>
                  <a:pt x="546" y="267"/>
                </a:lnTo>
                <a:lnTo>
                  <a:pt x="546" y="271"/>
                </a:lnTo>
                <a:lnTo>
                  <a:pt x="560" y="271"/>
                </a:lnTo>
                <a:lnTo>
                  <a:pt x="560" y="281"/>
                </a:lnTo>
                <a:lnTo>
                  <a:pt x="584" y="281"/>
                </a:lnTo>
                <a:lnTo>
                  <a:pt x="584" y="285"/>
                </a:lnTo>
                <a:lnTo>
                  <a:pt x="603" y="285"/>
                </a:lnTo>
                <a:lnTo>
                  <a:pt x="603" y="295"/>
                </a:lnTo>
                <a:lnTo>
                  <a:pt x="624" y="295"/>
                </a:lnTo>
                <a:lnTo>
                  <a:pt x="624" y="304"/>
                </a:lnTo>
                <a:lnTo>
                  <a:pt x="645" y="304"/>
                </a:lnTo>
                <a:lnTo>
                  <a:pt x="645" y="311"/>
                </a:lnTo>
                <a:lnTo>
                  <a:pt x="666" y="311"/>
                </a:lnTo>
                <a:lnTo>
                  <a:pt x="666" y="321"/>
                </a:lnTo>
                <a:lnTo>
                  <a:pt x="683" y="321"/>
                </a:lnTo>
                <a:lnTo>
                  <a:pt x="683" y="328"/>
                </a:lnTo>
                <a:lnTo>
                  <a:pt x="692" y="328"/>
                </a:lnTo>
                <a:lnTo>
                  <a:pt x="692" y="337"/>
                </a:lnTo>
                <a:lnTo>
                  <a:pt x="702" y="337"/>
                </a:lnTo>
                <a:lnTo>
                  <a:pt x="702" y="349"/>
                </a:lnTo>
                <a:lnTo>
                  <a:pt x="709" y="349"/>
                </a:lnTo>
                <a:lnTo>
                  <a:pt x="709" y="356"/>
                </a:lnTo>
                <a:lnTo>
                  <a:pt x="718" y="356"/>
                </a:lnTo>
                <a:lnTo>
                  <a:pt x="718" y="366"/>
                </a:lnTo>
                <a:lnTo>
                  <a:pt x="754" y="366"/>
                </a:lnTo>
                <a:lnTo>
                  <a:pt x="754" y="380"/>
                </a:lnTo>
                <a:lnTo>
                  <a:pt x="763" y="380"/>
                </a:lnTo>
                <a:lnTo>
                  <a:pt x="763" y="385"/>
                </a:lnTo>
                <a:lnTo>
                  <a:pt x="775" y="385"/>
                </a:lnTo>
                <a:lnTo>
                  <a:pt x="775" y="394"/>
                </a:lnTo>
                <a:lnTo>
                  <a:pt x="794" y="394"/>
                </a:lnTo>
                <a:lnTo>
                  <a:pt x="794" y="404"/>
                </a:lnTo>
                <a:lnTo>
                  <a:pt x="801" y="404"/>
                </a:lnTo>
                <a:lnTo>
                  <a:pt x="801" y="413"/>
                </a:lnTo>
                <a:lnTo>
                  <a:pt x="801" y="420"/>
                </a:lnTo>
                <a:lnTo>
                  <a:pt x="815" y="420"/>
                </a:lnTo>
                <a:lnTo>
                  <a:pt x="815" y="427"/>
                </a:lnTo>
                <a:lnTo>
                  <a:pt x="827" y="427"/>
                </a:lnTo>
                <a:lnTo>
                  <a:pt x="827" y="437"/>
                </a:lnTo>
                <a:lnTo>
                  <a:pt x="827" y="441"/>
                </a:lnTo>
                <a:lnTo>
                  <a:pt x="862" y="441"/>
                </a:lnTo>
                <a:lnTo>
                  <a:pt x="862" y="446"/>
                </a:lnTo>
                <a:lnTo>
                  <a:pt x="872" y="446"/>
                </a:lnTo>
                <a:lnTo>
                  <a:pt x="872" y="455"/>
                </a:lnTo>
                <a:lnTo>
                  <a:pt x="881" y="455"/>
                </a:lnTo>
                <a:lnTo>
                  <a:pt x="881" y="463"/>
                </a:lnTo>
                <a:lnTo>
                  <a:pt x="881" y="472"/>
                </a:lnTo>
                <a:lnTo>
                  <a:pt x="881" y="479"/>
                </a:lnTo>
                <a:lnTo>
                  <a:pt x="891" y="479"/>
                </a:lnTo>
                <a:lnTo>
                  <a:pt x="891" y="489"/>
                </a:lnTo>
                <a:lnTo>
                  <a:pt x="898" y="489"/>
                </a:lnTo>
                <a:lnTo>
                  <a:pt x="898" y="496"/>
                </a:lnTo>
                <a:lnTo>
                  <a:pt x="910" y="496"/>
                </a:lnTo>
                <a:lnTo>
                  <a:pt x="910" y="505"/>
                </a:lnTo>
                <a:lnTo>
                  <a:pt x="919" y="505"/>
                </a:lnTo>
                <a:lnTo>
                  <a:pt x="919" y="515"/>
                </a:lnTo>
                <a:lnTo>
                  <a:pt x="929" y="515"/>
                </a:lnTo>
                <a:lnTo>
                  <a:pt x="929" y="522"/>
                </a:lnTo>
                <a:lnTo>
                  <a:pt x="936" y="522"/>
                </a:lnTo>
                <a:lnTo>
                  <a:pt x="945" y="529"/>
                </a:lnTo>
                <a:lnTo>
                  <a:pt x="945" y="536"/>
                </a:lnTo>
                <a:lnTo>
                  <a:pt x="955" y="536"/>
                </a:lnTo>
                <a:lnTo>
                  <a:pt x="955" y="545"/>
                </a:lnTo>
                <a:lnTo>
                  <a:pt x="964" y="545"/>
                </a:lnTo>
                <a:lnTo>
                  <a:pt x="964" y="552"/>
                </a:lnTo>
                <a:lnTo>
                  <a:pt x="971" y="552"/>
                </a:lnTo>
                <a:lnTo>
                  <a:pt x="971" y="559"/>
                </a:lnTo>
                <a:lnTo>
                  <a:pt x="981" y="559"/>
                </a:lnTo>
                <a:lnTo>
                  <a:pt x="981" y="574"/>
                </a:lnTo>
                <a:lnTo>
                  <a:pt x="981" y="588"/>
                </a:lnTo>
                <a:lnTo>
                  <a:pt x="981" y="602"/>
                </a:lnTo>
                <a:lnTo>
                  <a:pt x="981" y="609"/>
                </a:lnTo>
                <a:lnTo>
                  <a:pt x="988" y="609"/>
                </a:lnTo>
                <a:lnTo>
                  <a:pt x="988" y="623"/>
                </a:lnTo>
                <a:lnTo>
                  <a:pt x="988" y="633"/>
                </a:lnTo>
                <a:lnTo>
                  <a:pt x="1002" y="633"/>
                </a:lnTo>
                <a:lnTo>
                  <a:pt x="1002" y="642"/>
                </a:lnTo>
                <a:lnTo>
                  <a:pt x="1009" y="642"/>
                </a:lnTo>
                <a:lnTo>
                  <a:pt x="1009" y="654"/>
                </a:lnTo>
                <a:lnTo>
                  <a:pt x="1016" y="654"/>
                </a:lnTo>
                <a:lnTo>
                  <a:pt x="1016" y="663"/>
                </a:lnTo>
                <a:lnTo>
                  <a:pt x="1025" y="663"/>
                </a:lnTo>
                <a:lnTo>
                  <a:pt x="1025" y="675"/>
                </a:lnTo>
                <a:lnTo>
                  <a:pt x="1025" y="682"/>
                </a:lnTo>
                <a:lnTo>
                  <a:pt x="1061" y="682"/>
                </a:lnTo>
                <a:lnTo>
                  <a:pt x="1061" y="694"/>
                </a:lnTo>
                <a:lnTo>
                  <a:pt x="1061" y="711"/>
                </a:lnTo>
                <a:lnTo>
                  <a:pt x="1075" y="711"/>
                </a:lnTo>
                <a:lnTo>
                  <a:pt x="1075" y="722"/>
                </a:lnTo>
                <a:lnTo>
                  <a:pt x="1082" y="722"/>
                </a:lnTo>
                <a:lnTo>
                  <a:pt x="1082" y="741"/>
                </a:lnTo>
                <a:lnTo>
                  <a:pt x="1082" y="748"/>
                </a:lnTo>
                <a:lnTo>
                  <a:pt x="1089" y="755"/>
                </a:lnTo>
                <a:lnTo>
                  <a:pt x="1089" y="767"/>
                </a:lnTo>
                <a:lnTo>
                  <a:pt x="1099" y="767"/>
                </a:lnTo>
                <a:lnTo>
                  <a:pt x="1099" y="779"/>
                </a:lnTo>
                <a:lnTo>
                  <a:pt x="1108" y="779"/>
                </a:lnTo>
                <a:lnTo>
                  <a:pt x="1108" y="793"/>
                </a:lnTo>
                <a:lnTo>
                  <a:pt x="1118" y="793"/>
                </a:lnTo>
                <a:lnTo>
                  <a:pt x="1118" y="807"/>
                </a:lnTo>
                <a:lnTo>
                  <a:pt x="1127" y="807"/>
                </a:lnTo>
                <a:lnTo>
                  <a:pt x="1127" y="814"/>
                </a:lnTo>
                <a:lnTo>
                  <a:pt x="1134" y="814"/>
                </a:lnTo>
                <a:lnTo>
                  <a:pt x="1134" y="822"/>
                </a:lnTo>
                <a:lnTo>
                  <a:pt x="1144" y="822"/>
                </a:lnTo>
                <a:lnTo>
                  <a:pt x="1144" y="831"/>
                </a:lnTo>
                <a:lnTo>
                  <a:pt x="1151" y="831"/>
                </a:lnTo>
                <a:lnTo>
                  <a:pt x="1151" y="840"/>
                </a:lnTo>
                <a:lnTo>
                  <a:pt x="1158" y="840"/>
                </a:lnTo>
                <a:lnTo>
                  <a:pt x="1158" y="848"/>
                </a:lnTo>
                <a:lnTo>
                  <a:pt x="1165" y="848"/>
                </a:lnTo>
                <a:lnTo>
                  <a:pt x="1165" y="857"/>
                </a:lnTo>
                <a:lnTo>
                  <a:pt x="1179" y="857"/>
                </a:lnTo>
                <a:lnTo>
                  <a:pt x="1179" y="862"/>
                </a:lnTo>
                <a:lnTo>
                  <a:pt x="1188" y="862"/>
                </a:lnTo>
                <a:lnTo>
                  <a:pt x="1188" y="871"/>
                </a:lnTo>
                <a:lnTo>
                  <a:pt x="1198" y="871"/>
                </a:lnTo>
                <a:lnTo>
                  <a:pt x="1205" y="878"/>
                </a:lnTo>
                <a:lnTo>
                  <a:pt x="1210" y="883"/>
                </a:lnTo>
                <a:lnTo>
                  <a:pt x="1210" y="895"/>
                </a:lnTo>
                <a:lnTo>
                  <a:pt x="1226" y="895"/>
                </a:lnTo>
                <a:lnTo>
                  <a:pt x="1226" y="904"/>
                </a:lnTo>
                <a:lnTo>
                  <a:pt x="1226" y="914"/>
                </a:lnTo>
                <a:lnTo>
                  <a:pt x="1236" y="914"/>
                </a:lnTo>
                <a:lnTo>
                  <a:pt x="1236" y="926"/>
                </a:lnTo>
                <a:lnTo>
                  <a:pt x="1243" y="926"/>
                </a:lnTo>
                <a:lnTo>
                  <a:pt x="1243" y="937"/>
                </a:lnTo>
                <a:lnTo>
                  <a:pt x="1250" y="937"/>
                </a:lnTo>
                <a:lnTo>
                  <a:pt x="1250" y="947"/>
                </a:lnTo>
                <a:lnTo>
                  <a:pt x="1269" y="947"/>
                </a:lnTo>
                <a:lnTo>
                  <a:pt x="1278" y="947"/>
                </a:lnTo>
                <a:lnTo>
                  <a:pt x="1278" y="961"/>
                </a:lnTo>
                <a:lnTo>
                  <a:pt x="1290" y="961"/>
                </a:lnTo>
                <a:lnTo>
                  <a:pt x="1290" y="966"/>
                </a:lnTo>
                <a:lnTo>
                  <a:pt x="1304" y="966"/>
                </a:lnTo>
                <a:lnTo>
                  <a:pt x="1304" y="975"/>
                </a:lnTo>
                <a:lnTo>
                  <a:pt x="1318" y="975"/>
                </a:lnTo>
                <a:lnTo>
                  <a:pt x="1318" y="982"/>
                </a:lnTo>
                <a:lnTo>
                  <a:pt x="1332" y="982"/>
                </a:lnTo>
                <a:lnTo>
                  <a:pt x="1332" y="989"/>
                </a:lnTo>
                <a:lnTo>
                  <a:pt x="1361" y="989"/>
                </a:lnTo>
                <a:lnTo>
                  <a:pt x="1361" y="994"/>
                </a:lnTo>
                <a:lnTo>
                  <a:pt x="1382" y="994"/>
                </a:lnTo>
                <a:lnTo>
                  <a:pt x="1382" y="1003"/>
                </a:lnTo>
                <a:lnTo>
                  <a:pt x="1382" y="1015"/>
                </a:lnTo>
                <a:lnTo>
                  <a:pt x="1382" y="1022"/>
                </a:lnTo>
                <a:lnTo>
                  <a:pt x="1392" y="1022"/>
                </a:lnTo>
                <a:lnTo>
                  <a:pt x="1392" y="1037"/>
                </a:lnTo>
                <a:lnTo>
                  <a:pt x="1392" y="1044"/>
                </a:lnTo>
                <a:lnTo>
                  <a:pt x="1399" y="1044"/>
                </a:lnTo>
                <a:lnTo>
                  <a:pt x="1399" y="1062"/>
                </a:lnTo>
                <a:lnTo>
                  <a:pt x="1406" y="1062"/>
                </a:lnTo>
                <a:lnTo>
                  <a:pt x="1406" y="1072"/>
                </a:lnTo>
                <a:lnTo>
                  <a:pt x="1406" y="1079"/>
                </a:lnTo>
                <a:lnTo>
                  <a:pt x="1406" y="1084"/>
                </a:lnTo>
                <a:lnTo>
                  <a:pt x="1413" y="1084"/>
                </a:lnTo>
                <a:lnTo>
                  <a:pt x="1413" y="1093"/>
                </a:lnTo>
                <a:lnTo>
                  <a:pt x="1425" y="1093"/>
                </a:lnTo>
                <a:lnTo>
                  <a:pt x="1425" y="1103"/>
                </a:lnTo>
                <a:lnTo>
                  <a:pt x="1432" y="1103"/>
                </a:lnTo>
                <a:lnTo>
                  <a:pt x="1432" y="1114"/>
                </a:lnTo>
                <a:lnTo>
                  <a:pt x="1436" y="1117"/>
                </a:lnTo>
                <a:lnTo>
                  <a:pt x="1436" y="1126"/>
                </a:lnTo>
                <a:lnTo>
                  <a:pt x="1444" y="1126"/>
                </a:lnTo>
                <a:lnTo>
                  <a:pt x="1444" y="1136"/>
                </a:lnTo>
                <a:lnTo>
                  <a:pt x="1455" y="1136"/>
                </a:lnTo>
                <a:lnTo>
                  <a:pt x="1455" y="1143"/>
                </a:lnTo>
                <a:lnTo>
                  <a:pt x="1467" y="1143"/>
                </a:lnTo>
                <a:lnTo>
                  <a:pt x="1467" y="1155"/>
                </a:lnTo>
                <a:lnTo>
                  <a:pt x="1467" y="1164"/>
                </a:lnTo>
                <a:lnTo>
                  <a:pt x="1467" y="1171"/>
                </a:lnTo>
                <a:lnTo>
                  <a:pt x="1481" y="1171"/>
                </a:lnTo>
                <a:lnTo>
                  <a:pt x="1481" y="1183"/>
                </a:lnTo>
                <a:lnTo>
                  <a:pt x="1488" y="1183"/>
                </a:lnTo>
                <a:lnTo>
                  <a:pt x="1488" y="1190"/>
                </a:lnTo>
                <a:lnTo>
                  <a:pt x="1491" y="1192"/>
                </a:lnTo>
                <a:lnTo>
                  <a:pt x="1500" y="1192"/>
                </a:lnTo>
                <a:lnTo>
                  <a:pt x="1500" y="1199"/>
                </a:lnTo>
                <a:lnTo>
                  <a:pt x="1512" y="1199"/>
                </a:lnTo>
                <a:lnTo>
                  <a:pt x="1512" y="1204"/>
                </a:lnTo>
                <a:lnTo>
                  <a:pt x="1524" y="1204"/>
                </a:lnTo>
                <a:lnTo>
                  <a:pt x="1526" y="1207"/>
                </a:lnTo>
                <a:lnTo>
                  <a:pt x="1526" y="1214"/>
                </a:lnTo>
                <a:lnTo>
                  <a:pt x="1536" y="1214"/>
                </a:lnTo>
                <a:lnTo>
                  <a:pt x="1536" y="1218"/>
                </a:lnTo>
                <a:lnTo>
                  <a:pt x="1540" y="1223"/>
                </a:lnTo>
                <a:lnTo>
                  <a:pt x="1545" y="1223"/>
                </a:lnTo>
                <a:lnTo>
                  <a:pt x="1545" y="1233"/>
                </a:lnTo>
                <a:lnTo>
                  <a:pt x="1557" y="1233"/>
                </a:lnTo>
                <a:lnTo>
                  <a:pt x="1557" y="1242"/>
                </a:lnTo>
                <a:lnTo>
                  <a:pt x="1566" y="1242"/>
                </a:lnTo>
                <a:lnTo>
                  <a:pt x="1566" y="1254"/>
                </a:lnTo>
                <a:lnTo>
                  <a:pt x="1576" y="1254"/>
                </a:lnTo>
                <a:lnTo>
                  <a:pt x="1576" y="1266"/>
                </a:lnTo>
                <a:lnTo>
                  <a:pt x="1585" y="1266"/>
                </a:lnTo>
                <a:lnTo>
                  <a:pt x="1585" y="1277"/>
                </a:lnTo>
                <a:lnTo>
                  <a:pt x="1590" y="1282"/>
                </a:lnTo>
                <a:lnTo>
                  <a:pt x="1599" y="1282"/>
                </a:lnTo>
                <a:lnTo>
                  <a:pt x="1609" y="1282"/>
                </a:lnTo>
                <a:lnTo>
                  <a:pt x="1609" y="1296"/>
                </a:lnTo>
                <a:lnTo>
                  <a:pt x="1621" y="1296"/>
                </a:lnTo>
                <a:lnTo>
                  <a:pt x="1625" y="1301"/>
                </a:lnTo>
                <a:lnTo>
                  <a:pt x="1632" y="1301"/>
                </a:lnTo>
                <a:lnTo>
                  <a:pt x="1632" y="1308"/>
                </a:lnTo>
                <a:lnTo>
                  <a:pt x="1642" y="1308"/>
                </a:lnTo>
                <a:lnTo>
                  <a:pt x="1642" y="1318"/>
                </a:lnTo>
                <a:lnTo>
                  <a:pt x="1654" y="1318"/>
                </a:lnTo>
                <a:lnTo>
                  <a:pt x="1654" y="1325"/>
                </a:lnTo>
                <a:lnTo>
                  <a:pt x="1661" y="1325"/>
                </a:lnTo>
                <a:lnTo>
                  <a:pt x="1661" y="1336"/>
                </a:lnTo>
                <a:lnTo>
                  <a:pt x="1661" y="1346"/>
                </a:lnTo>
                <a:lnTo>
                  <a:pt x="1682" y="1346"/>
                </a:lnTo>
                <a:lnTo>
                  <a:pt x="1696" y="1346"/>
                </a:lnTo>
                <a:lnTo>
                  <a:pt x="1696" y="1355"/>
                </a:lnTo>
                <a:lnTo>
                  <a:pt x="1760" y="1355"/>
                </a:lnTo>
                <a:lnTo>
                  <a:pt x="1760" y="1365"/>
                </a:lnTo>
                <a:lnTo>
                  <a:pt x="1767" y="1365"/>
                </a:lnTo>
                <a:lnTo>
                  <a:pt x="1767" y="1379"/>
                </a:lnTo>
                <a:lnTo>
                  <a:pt x="1774" y="1379"/>
                </a:lnTo>
                <a:lnTo>
                  <a:pt x="1774" y="1388"/>
                </a:lnTo>
                <a:lnTo>
                  <a:pt x="1784" y="1388"/>
                </a:lnTo>
                <a:lnTo>
                  <a:pt x="1784" y="1398"/>
                </a:lnTo>
                <a:lnTo>
                  <a:pt x="1791" y="1398"/>
                </a:lnTo>
                <a:lnTo>
                  <a:pt x="1791" y="1407"/>
                </a:lnTo>
                <a:lnTo>
                  <a:pt x="1791" y="1419"/>
                </a:lnTo>
                <a:lnTo>
                  <a:pt x="1791" y="1426"/>
                </a:lnTo>
                <a:lnTo>
                  <a:pt x="1824" y="1426"/>
                </a:lnTo>
                <a:lnTo>
                  <a:pt x="1824" y="1436"/>
                </a:lnTo>
                <a:lnTo>
                  <a:pt x="1836" y="1436"/>
                </a:lnTo>
                <a:lnTo>
                  <a:pt x="1836" y="1445"/>
                </a:lnTo>
                <a:lnTo>
                  <a:pt x="1843" y="1445"/>
                </a:lnTo>
                <a:lnTo>
                  <a:pt x="1843" y="1457"/>
                </a:lnTo>
                <a:lnTo>
                  <a:pt x="1850" y="1457"/>
                </a:lnTo>
                <a:lnTo>
                  <a:pt x="1850" y="1469"/>
                </a:lnTo>
                <a:lnTo>
                  <a:pt x="1883" y="1469"/>
                </a:lnTo>
                <a:lnTo>
                  <a:pt x="1883" y="1485"/>
                </a:lnTo>
                <a:lnTo>
                  <a:pt x="1899" y="1485"/>
                </a:lnTo>
                <a:lnTo>
                  <a:pt x="1909" y="1492"/>
                </a:lnTo>
                <a:lnTo>
                  <a:pt x="1914" y="1497"/>
                </a:lnTo>
                <a:lnTo>
                  <a:pt x="1921" y="1504"/>
                </a:lnTo>
                <a:lnTo>
                  <a:pt x="1921" y="1516"/>
                </a:lnTo>
                <a:lnTo>
                  <a:pt x="1932" y="1516"/>
                </a:lnTo>
                <a:lnTo>
                  <a:pt x="1932" y="1533"/>
                </a:lnTo>
                <a:lnTo>
                  <a:pt x="1942" y="1542"/>
                </a:lnTo>
                <a:lnTo>
                  <a:pt x="1949" y="1542"/>
                </a:lnTo>
                <a:lnTo>
                  <a:pt x="1956" y="1547"/>
                </a:lnTo>
                <a:lnTo>
                  <a:pt x="1963" y="1554"/>
                </a:lnTo>
                <a:lnTo>
                  <a:pt x="1977" y="1554"/>
                </a:lnTo>
                <a:lnTo>
                  <a:pt x="1977" y="1570"/>
                </a:lnTo>
                <a:lnTo>
                  <a:pt x="1989" y="1570"/>
                </a:lnTo>
                <a:lnTo>
                  <a:pt x="1989" y="1582"/>
                </a:lnTo>
                <a:lnTo>
                  <a:pt x="2006" y="1582"/>
                </a:lnTo>
                <a:lnTo>
                  <a:pt x="2006" y="1592"/>
                </a:lnTo>
                <a:lnTo>
                  <a:pt x="2006" y="1601"/>
                </a:lnTo>
                <a:lnTo>
                  <a:pt x="2015" y="1601"/>
                </a:lnTo>
                <a:lnTo>
                  <a:pt x="2015" y="1615"/>
                </a:lnTo>
                <a:lnTo>
                  <a:pt x="2025" y="1615"/>
                </a:lnTo>
                <a:lnTo>
                  <a:pt x="2025" y="1629"/>
                </a:lnTo>
                <a:lnTo>
                  <a:pt x="2032" y="1629"/>
                </a:lnTo>
                <a:lnTo>
                  <a:pt x="2032" y="1641"/>
                </a:lnTo>
                <a:lnTo>
                  <a:pt x="2060" y="1641"/>
                </a:lnTo>
                <a:lnTo>
                  <a:pt x="2067" y="1648"/>
                </a:lnTo>
                <a:lnTo>
                  <a:pt x="2074" y="1658"/>
                </a:lnTo>
                <a:lnTo>
                  <a:pt x="2086" y="1670"/>
                </a:lnTo>
                <a:lnTo>
                  <a:pt x="2095" y="1677"/>
                </a:lnTo>
                <a:lnTo>
                  <a:pt x="2105" y="1686"/>
                </a:lnTo>
                <a:lnTo>
                  <a:pt x="2164" y="1686"/>
                </a:lnTo>
                <a:lnTo>
                  <a:pt x="2173" y="1686"/>
                </a:lnTo>
                <a:lnTo>
                  <a:pt x="2173" y="1698"/>
                </a:lnTo>
                <a:lnTo>
                  <a:pt x="2185" y="1698"/>
                </a:lnTo>
                <a:lnTo>
                  <a:pt x="2185" y="1707"/>
                </a:lnTo>
                <a:lnTo>
                  <a:pt x="2195" y="1707"/>
                </a:lnTo>
                <a:lnTo>
                  <a:pt x="2195" y="1719"/>
                </a:lnTo>
                <a:lnTo>
                  <a:pt x="2209" y="1719"/>
                </a:lnTo>
                <a:lnTo>
                  <a:pt x="2209" y="1729"/>
                </a:lnTo>
                <a:lnTo>
                  <a:pt x="2216" y="1729"/>
                </a:lnTo>
                <a:lnTo>
                  <a:pt x="2216" y="1740"/>
                </a:lnTo>
                <a:lnTo>
                  <a:pt x="2235" y="1740"/>
                </a:lnTo>
                <a:lnTo>
                  <a:pt x="2235" y="1755"/>
                </a:lnTo>
                <a:lnTo>
                  <a:pt x="2254" y="1755"/>
                </a:lnTo>
                <a:lnTo>
                  <a:pt x="2268" y="1771"/>
                </a:lnTo>
                <a:lnTo>
                  <a:pt x="2280" y="1781"/>
                </a:lnTo>
                <a:lnTo>
                  <a:pt x="2294" y="1781"/>
                </a:lnTo>
                <a:lnTo>
                  <a:pt x="2303" y="1790"/>
                </a:lnTo>
                <a:lnTo>
                  <a:pt x="2313" y="1799"/>
                </a:lnTo>
                <a:lnTo>
                  <a:pt x="2317" y="1804"/>
                </a:lnTo>
                <a:lnTo>
                  <a:pt x="2332" y="1804"/>
                </a:lnTo>
                <a:lnTo>
                  <a:pt x="2351" y="1804"/>
                </a:lnTo>
                <a:lnTo>
                  <a:pt x="2362" y="1814"/>
                </a:lnTo>
                <a:lnTo>
                  <a:pt x="2377" y="1814"/>
                </a:lnTo>
                <a:lnTo>
                  <a:pt x="2386" y="1823"/>
                </a:lnTo>
                <a:lnTo>
                  <a:pt x="2398" y="1837"/>
                </a:lnTo>
                <a:lnTo>
                  <a:pt x="2438" y="1837"/>
                </a:lnTo>
                <a:lnTo>
                  <a:pt x="2447" y="1847"/>
                </a:lnTo>
                <a:lnTo>
                  <a:pt x="2457" y="1854"/>
                </a:lnTo>
                <a:lnTo>
                  <a:pt x="2457" y="1870"/>
                </a:lnTo>
                <a:lnTo>
                  <a:pt x="2471" y="1884"/>
                </a:lnTo>
                <a:lnTo>
                  <a:pt x="2471" y="1901"/>
                </a:lnTo>
                <a:lnTo>
                  <a:pt x="2516" y="1946"/>
                </a:lnTo>
                <a:lnTo>
                  <a:pt x="2551" y="1946"/>
                </a:lnTo>
                <a:lnTo>
                  <a:pt x="2582" y="1977"/>
                </a:lnTo>
                <a:lnTo>
                  <a:pt x="2603" y="1977"/>
                </a:lnTo>
                <a:lnTo>
                  <a:pt x="2610" y="1977"/>
                </a:lnTo>
                <a:lnTo>
                  <a:pt x="2641" y="2007"/>
                </a:lnTo>
                <a:lnTo>
                  <a:pt x="2665" y="2007"/>
                </a:lnTo>
                <a:lnTo>
                  <a:pt x="2665" y="2019"/>
                </a:lnTo>
                <a:lnTo>
                  <a:pt x="2686" y="2019"/>
                </a:lnTo>
                <a:lnTo>
                  <a:pt x="2686" y="2029"/>
                </a:lnTo>
                <a:lnTo>
                  <a:pt x="2702" y="2029"/>
                </a:lnTo>
                <a:lnTo>
                  <a:pt x="2702" y="2043"/>
                </a:lnTo>
                <a:lnTo>
                  <a:pt x="2719" y="2043"/>
                </a:lnTo>
                <a:lnTo>
                  <a:pt x="2719" y="2057"/>
                </a:lnTo>
                <a:lnTo>
                  <a:pt x="2743" y="2080"/>
                </a:lnTo>
                <a:lnTo>
                  <a:pt x="2785" y="2080"/>
                </a:lnTo>
                <a:lnTo>
                  <a:pt x="2785" y="2085"/>
                </a:lnTo>
                <a:lnTo>
                  <a:pt x="2811" y="2085"/>
                </a:lnTo>
                <a:lnTo>
                  <a:pt x="2837" y="2109"/>
                </a:lnTo>
                <a:lnTo>
                  <a:pt x="2861" y="2109"/>
                </a:lnTo>
                <a:lnTo>
                  <a:pt x="2884" y="2135"/>
                </a:lnTo>
                <a:lnTo>
                  <a:pt x="2917" y="2135"/>
                </a:lnTo>
                <a:lnTo>
                  <a:pt x="2948" y="2135"/>
                </a:lnTo>
                <a:lnTo>
                  <a:pt x="2972" y="2158"/>
                </a:lnTo>
                <a:lnTo>
                  <a:pt x="2988" y="2173"/>
                </a:lnTo>
                <a:lnTo>
                  <a:pt x="3005" y="2173"/>
                </a:lnTo>
                <a:lnTo>
                  <a:pt x="3012" y="2180"/>
                </a:lnTo>
                <a:lnTo>
                  <a:pt x="3066" y="2180"/>
                </a:lnTo>
                <a:lnTo>
                  <a:pt x="3097" y="2210"/>
                </a:lnTo>
                <a:lnTo>
                  <a:pt x="3097" y="2222"/>
                </a:lnTo>
                <a:lnTo>
                  <a:pt x="3125" y="2222"/>
                </a:lnTo>
                <a:lnTo>
                  <a:pt x="3158" y="2258"/>
                </a:lnTo>
                <a:lnTo>
                  <a:pt x="3184" y="2258"/>
                </a:lnTo>
                <a:lnTo>
                  <a:pt x="3191" y="2262"/>
                </a:lnTo>
                <a:lnTo>
                  <a:pt x="3220" y="2262"/>
                </a:lnTo>
                <a:lnTo>
                  <a:pt x="3220" y="2281"/>
                </a:lnTo>
                <a:lnTo>
                  <a:pt x="3227" y="2281"/>
                </a:lnTo>
                <a:lnTo>
                  <a:pt x="3258" y="2281"/>
                </a:lnTo>
                <a:lnTo>
                  <a:pt x="3258" y="2295"/>
                </a:lnTo>
                <a:lnTo>
                  <a:pt x="3279" y="2295"/>
                </a:lnTo>
                <a:lnTo>
                  <a:pt x="3279" y="2307"/>
                </a:lnTo>
                <a:lnTo>
                  <a:pt x="3312" y="2340"/>
                </a:lnTo>
                <a:lnTo>
                  <a:pt x="3361" y="2340"/>
                </a:lnTo>
                <a:lnTo>
                  <a:pt x="3378" y="2357"/>
                </a:lnTo>
                <a:lnTo>
                  <a:pt x="3404" y="2357"/>
                </a:lnTo>
                <a:lnTo>
                  <a:pt x="3418" y="2357"/>
                </a:lnTo>
                <a:lnTo>
                  <a:pt x="3418" y="2366"/>
                </a:lnTo>
                <a:lnTo>
                  <a:pt x="3432" y="2366"/>
                </a:lnTo>
                <a:lnTo>
                  <a:pt x="3432" y="2378"/>
                </a:lnTo>
                <a:lnTo>
                  <a:pt x="3451" y="2378"/>
                </a:lnTo>
                <a:lnTo>
                  <a:pt x="3451" y="2388"/>
                </a:lnTo>
                <a:lnTo>
                  <a:pt x="3482" y="2388"/>
                </a:lnTo>
                <a:lnTo>
                  <a:pt x="3482" y="2397"/>
                </a:lnTo>
                <a:lnTo>
                  <a:pt x="3513" y="2397"/>
                </a:lnTo>
                <a:lnTo>
                  <a:pt x="3527" y="2411"/>
                </a:lnTo>
                <a:lnTo>
                  <a:pt x="3583" y="2411"/>
                </a:lnTo>
                <a:lnTo>
                  <a:pt x="3593" y="2411"/>
                </a:lnTo>
                <a:lnTo>
                  <a:pt x="3593" y="2421"/>
                </a:lnTo>
                <a:lnTo>
                  <a:pt x="3631" y="2421"/>
                </a:lnTo>
                <a:lnTo>
                  <a:pt x="3631" y="2430"/>
                </a:lnTo>
                <a:lnTo>
                  <a:pt x="3643" y="2430"/>
                </a:lnTo>
                <a:lnTo>
                  <a:pt x="3643" y="2440"/>
                </a:lnTo>
                <a:lnTo>
                  <a:pt x="3744" y="2440"/>
                </a:lnTo>
                <a:lnTo>
                  <a:pt x="3751" y="2447"/>
                </a:lnTo>
                <a:lnTo>
                  <a:pt x="3758" y="2454"/>
                </a:lnTo>
                <a:lnTo>
                  <a:pt x="3768" y="2463"/>
                </a:lnTo>
                <a:lnTo>
                  <a:pt x="3813" y="2463"/>
                </a:lnTo>
                <a:lnTo>
                  <a:pt x="3841" y="2491"/>
                </a:lnTo>
                <a:lnTo>
                  <a:pt x="3973" y="2491"/>
                </a:lnTo>
                <a:lnTo>
                  <a:pt x="3997" y="2515"/>
                </a:lnTo>
                <a:lnTo>
                  <a:pt x="4037" y="2515"/>
                </a:lnTo>
                <a:lnTo>
                  <a:pt x="4046" y="2515"/>
                </a:lnTo>
                <a:lnTo>
                  <a:pt x="4046" y="2522"/>
                </a:lnTo>
                <a:lnTo>
                  <a:pt x="4191" y="2522"/>
                </a:lnTo>
                <a:lnTo>
                  <a:pt x="4205" y="2536"/>
                </a:lnTo>
                <a:lnTo>
                  <a:pt x="4233" y="2536"/>
                </a:lnTo>
                <a:lnTo>
                  <a:pt x="4233" y="2546"/>
                </a:lnTo>
                <a:lnTo>
                  <a:pt x="4264" y="2546"/>
                </a:lnTo>
                <a:lnTo>
                  <a:pt x="4283" y="2565"/>
                </a:lnTo>
                <a:lnTo>
                  <a:pt x="4328" y="2565"/>
                </a:lnTo>
                <a:lnTo>
                  <a:pt x="4337" y="2574"/>
                </a:lnTo>
                <a:lnTo>
                  <a:pt x="4401" y="2574"/>
                </a:lnTo>
                <a:lnTo>
                  <a:pt x="4431" y="2605"/>
                </a:lnTo>
                <a:lnTo>
                  <a:pt x="4472" y="2605"/>
                </a:lnTo>
                <a:lnTo>
                  <a:pt x="4646" y="2605"/>
                </a:lnTo>
                <a:lnTo>
                  <a:pt x="4646" y="2626"/>
                </a:lnTo>
                <a:lnTo>
                  <a:pt x="4665" y="2626"/>
                </a:lnTo>
                <a:lnTo>
                  <a:pt x="4665" y="2636"/>
                </a:lnTo>
                <a:lnTo>
                  <a:pt x="4828" y="2636"/>
                </a:lnTo>
                <a:lnTo>
                  <a:pt x="4833" y="2640"/>
                </a:lnTo>
                <a:lnTo>
                  <a:pt x="4838" y="2645"/>
                </a:lnTo>
                <a:lnTo>
                  <a:pt x="4838" y="2695"/>
                </a:lnTo>
                <a:lnTo>
                  <a:pt x="5154" y="269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1" name="Line 2885"/>
          <p:cNvSpPr>
            <a:spLocks noChangeAspect="1" noChangeShapeType="1"/>
          </p:cNvSpPr>
          <p:nvPr/>
        </p:nvSpPr>
        <p:spPr bwMode="auto">
          <a:xfrm>
            <a:off x="7482944" y="3302840"/>
            <a:ext cx="0" cy="64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2" name="Rectangle 94"/>
          <p:cNvSpPr>
            <a:spLocks noChangeAspect="1" noChangeArrowheads="1"/>
          </p:cNvSpPr>
          <p:nvPr/>
        </p:nvSpPr>
        <p:spPr bwMode="auto">
          <a:xfrm>
            <a:off x="5813051" y="3517991"/>
            <a:ext cx="1618141" cy="1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Months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113" name="Rectangle 273"/>
          <p:cNvSpPr>
            <a:spLocks noChangeAspect="1" noChangeArrowheads="1"/>
          </p:cNvSpPr>
          <p:nvPr/>
        </p:nvSpPr>
        <p:spPr bwMode="auto">
          <a:xfrm>
            <a:off x="8087878" y="3378973"/>
            <a:ext cx="187461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54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4" name="Rectangle 354"/>
          <p:cNvSpPr>
            <a:spLocks noChangeAspect="1" noChangeArrowheads="1"/>
          </p:cNvSpPr>
          <p:nvPr/>
        </p:nvSpPr>
        <p:spPr bwMode="auto">
          <a:xfrm>
            <a:off x="7406123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42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5" name="Rectangle 355"/>
          <p:cNvSpPr>
            <a:spLocks noChangeAspect="1" noChangeArrowheads="1"/>
          </p:cNvSpPr>
          <p:nvPr/>
        </p:nvSpPr>
        <p:spPr bwMode="auto">
          <a:xfrm>
            <a:off x="7754593" y="3378973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48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6" name="Line 1576"/>
          <p:cNvSpPr>
            <a:spLocks noChangeAspect="1" noChangeShapeType="1"/>
          </p:cNvSpPr>
          <p:nvPr/>
        </p:nvSpPr>
        <p:spPr bwMode="auto">
          <a:xfrm>
            <a:off x="5081610" y="2432447"/>
            <a:ext cx="1360527" cy="1029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7" name="Line 1577"/>
          <p:cNvSpPr>
            <a:spLocks noChangeAspect="1" noChangeShapeType="1"/>
          </p:cNvSpPr>
          <p:nvPr/>
        </p:nvSpPr>
        <p:spPr bwMode="auto">
          <a:xfrm>
            <a:off x="6252375" y="2432447"/>
            <a:ext cx="0" cy="87142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8" name="Line 1578"/>
          <p:cNvSpPr>
            <a:spLocks noChangeAspect="1" noChangeShapeType="1"/>
          </p:cNvSpPr>
          <p:nvPr/>
        </p:nvSpPr>
        <p:spPr bwMode="auto">
          <a:xfrm>
            <a:off x="6439836" y="2432447"/>
            <a:ext cx="0" cy="87245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19" name="Rectangle 94"/>
          <p:cNvSpPr>
            <a:spLocks noChangeAspect="1" noChangeArrowheads="1"/>
          </p:cNvSpPr>
          <p:nvPr/>
        </p:nvSpPr>
        <p:spPr bwMode="auto">
          <a:xfrm>
            <a:off x="6402760" y="2185089"/>
            <a:ext cx="620270" cy="2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ea typeface="MS PGothic" charset="0"/>
                <a:cs typeface="MS PGothic" charset="0"/>
              </a:rPr>
              <a:t>23.5</a:t>
            </a:r>
          </a:p>
        </p:txBody>
      </p:sp>
      <p:sp>
        <p:nvSpPr>
          <p:cNvPr id="120" name="Rectangle 94"/>
          <p:cNvSpPr>
            <a:spLocks noChangeAspect="1" noChangeArrowheads="1"/>
          </p:cNvSpPr>
          <p:nvPr/>
        </p:nvSpPr>
        <p:spPr bwMode="auto">
          <a:xfrm>
            <a:off x="5691378" y="2502408"/>
            <a:ext cx="492278" cy="23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20.0</a:t>
            </a:r>
          </a:p>
        </p:txBody>
      </p:sp>
      <p:sp>
        <p:nvSpPr>
          <p:cNvPr id="121" name="Line 2886"/>
          <p:cNvSpPr>
            <a:spLocks noChangeAspect="1" noChangeShapeType="1"/>
          </p:cNvSpPr>
          <p:nvPr/>
        </p:nvSpPr>
        <p:spPr bwMode="auto">
          <a:xfrm>
            <a:off x="7832564" y="3301810"/>
            <a:ext cx="0" cy="658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22" name="Line 2887"/>
          <p:cNvSpPr>
            <a:spLocks noChangeAspect="1" noChangeShapeType="1"/>
          </p:cNvSpPr>
          <p:nvPr/>
        </p:nvSpPr>
        <p:spPr bwMode="auto">
          <a:xfrm>
            <a:off x="8182184" y="3301810"/>
            <a:ext cx="0" cy="658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23" name="Rectangle 242"/>
          <p:cNvSpPr>
            <a:spLocks noChangeAspect="1" noChangeArrowheads="1"/>
          </p:cNvSpPr>
          <p:nvPr/>
        </p:nvSpPr>
        <p:spPr bwMode="auto">
          <a:xfrm>
            <a:off x="4779088" y="3243167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" name="Rectangle 244"/>
          <p:cNvSpPr>
            <a:spLocks noChangeAspect="1" noChangeArrowheads="1"/>
          </p:cNvSpPr>
          <p:nvPr/>
        </p:nvSpPr>
        <p:spPr bwMode="auto">
          <a:xfrm>
            <a:off x="4779088" y="2888220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" name="Rectangle 246"/>
          <p:cNvSpPr>
            <a:spLocks noChangeAspect="1" noChangeArrowheads="1"/>
          </p:cNvSpPr>
          <p:nvPr/>
        </p:nvSpPr>
        <p:spPr bwMode="auto">
          <a:xfrm>
            <a:off x="4779088" y="2540475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" name="Rectangle 248"/>
          <p:cNvSpPr>
            <a:spLocks noChangeAspect="1" noChangeArrowheads="1"/>
          </p:cNvSpPr>
          <p:nvPr/>
        </p:nvSpPr>
        <p:spPr bwMode="auto">
          <a:xfrm>
            <a:off x="4779088" y="2190672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" name="Rectangle 250"/>
          <p:cNvSpPr>
            <a:spLocks noChangeAspect="1" noChangeArrowheads="1"/>
          </p:cNvSpPr>
          <p:nvPr/>
        </p:nvSpPr>
        <p:spPr bwMode="auto">
          <a:xfrm>
            <a:off x="4779088" y="1846013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0.8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" name="Rectangle 252"/>
          <p:cNvSpPr>
            <a:spLocks noChangeAspect="1" noChangeArrowheads="1"/>
          </p:cNvSpPr>
          <p:nvPr/>
        </p:nvSpPr>
        <p:spPr bwMode="auto">
          <a:xfrm>
            <a:off x="4779088" y="1506498"/>
            <a:ext cx="195566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1.0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" name="Rectangle 268"/>
          <p:cNvSpPr>
            <a:spLocks noChangeAspect="1" noChangeArrowheads="1"/>
          </p:cNvSpPr>
          <p:nvPr/>
        </p:nvSpPr>
        <p:spPr bwMode="auto">
          <a:xfrm>
            <a:off x="6040997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" name="Rectangle 269"/>
          <p:cNvSpPr>
            <a:spLocks noChangeAspect="1" noChangeArrowheads="1"/>
          </p:cNvSpPr>
          <p:nvPr/>
        </p:nvSpPr>
        <p:spPr bwMode="auto">
          <a:xfrm>
            <a:off x="5034861" y="3381031"/>
            <a:ext cx="78548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" name="Rectangle 270"/>
          <p:cNvSpPr>
            <a:spLocks noChangeAspect="1" noChangeArrowheads="1"/>
          </p:cNvSpPr>
          <p:nvPr/>
        </p:nvSpPr>
        <p:spPr bwMode="auto">
          <a:xfrm>
            <a:off x="5381030" y="3381031"/>
            <a:ext cx="78548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" name="Rectangle 271"/>
          <p:cNvSpPr>
            <a:spLocks noChangeAspect="1" noChangeArrowheads="1"/>
          </p:cNvSpPr>
          <p:nvPr/>
        </p:nvSpPr>
        <p:spPr bwMode="auto">
          <a:xfrm>
            <a:off x="5691377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" name="Rectangle 272"/>
          <p:cNvSpPr>
            <a:spLocks noChangeAspect="1" noChangeArrowheads="1"/>
          </p:cNvSpPr>
          <p:nvPr/>
        </p:nvSpPr>
        <p:spPr bwMode="auto">
          <a:xfrm>
            <a:off x="6394066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" name="Rectangle 352"/>
          <p:cNvSpPr>
            <a:spLocks noChangeAspect="1" noChangeArrowheads="1"/>
          </p:cNvSpPr>
          <p:nvPr/>
        </p:nvSpPr>
        <p:spPr bwMode="auto">
          <a:xfrm>
            <a:off x="6742536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" name="Rectangle 353"/>
          <p:cNvSpPr>
            <a:spLocks noChangeAspect="1" noChangeArrowheads="1"/>
          </p:cNvSpPr>
          <p:nvPr/>
        </p:nvSpPr>
        <p:spPr bwMode="auto">
          <a:xfrm>
            <a:off x="7091005" y="3381031"/>
            <a:ext cx="157094" cy="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" name="Line 253"/>
          <p:cNvSpPr>
            <a:spLocks noChangeAspect="1" noChangeShapeType="1"/>
          </p:cNvSpPr>
          <p:nvPr/>
        </p:nvSpPr>
        <p:spPr bwMode="auto">
          <a:xfrm>
            <a:off x="5074709" y="1554853"/>
            <a:ext cx="0" cy="181486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37" name="Line 257"/>
          <p:cNvSpPr>
            <a:spLocks noChangeAspect="1" noChangeShapeType="1"/>
          </p:cNvSpPr>
          <p:nvPr/>
        </p:nvSpPr>
        <p:spPr bwMode="auto">
          <a:xfrm flipH="1">
            <a:off x="5014906" y="3302840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38" name="Line 274"/>
          <p:cNvSpPr>
            <a:spLocks noChangeAspect="1" noChangeShapeType="1"/>
          </p:cNvSpPr>
          <p:nvPr/>
        </p:nvSpPr>
        <p:spPr bwMode="auto">
          <a:xfrm flipH="1">
            <a:off x="5067809" y="3303868"/>
            <a:ext cx="3121275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39" name="Line 257"/>
          <p:cNvSpPr>
            <a:spLocks noChangeAspect="1" noChangeShapeType="1"/>
          </p:cNvSpPr>
          <p:nvPr/>
        </p:nvSpPr>
        <p:spPr bwMode="auto">
          <a:xfrm flipH="1">
            <a:off x="5014906" y="2948921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0" name="Line 257"/>
          <p:cNvSpPr>
            <a:spLocks noChangeAspect="1" noChangeShapeType="1"/>
          </p:cNvSpPr>
          <p:nvPr/>
        </p:nvSpPr>
        <p:spPr bwMode="auto">
          <a:xfrm flipH="1">
            <a:off x="5014906" y="2600147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1" name="Line 257"/>
          <p:cNvSpPr>
            <a:spLocks noChangeAspect="1" noChangeShapeType="1"/>
          </p:cNvSpPr>
          <p:nvPr/>
        </p:nvSpPr>
        <p:spPr bwMode="auto">
          <a:xfrm flipH="1">
            <a:off x="5014906" y="2251373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2" name="Line 257"/>
          <p:cNvSpPr>
            <a:spLocks noChangeAspect="1" noChangeShapeType="1"/>
          </p:cNvSpPr>
          <p:nvPr/>
        </p:nvSpPr>
        <p:spPr bwMode="auto">
          <a:xfrm flipH="1">
            <a:off x="5014906" y="1906714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3" name="Line 257"/>
          <p:cNvSpPr>
            <a:spLocks noChangeAspect="1" noChangeShapeType="1"/>
          </p:cNvSpPr>
          <p:nvPr/>
        </p:nvSpPr>
        <p:spPr bwMode="auto">
          <a:xfrm flipH="1">
            <a:off x="5013756" y="1566171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4" name="Line 2882"/>
          <p:cNvSpPr>
            <a:spLocks noChangeAspect="1" noChangeShapeType="1"/>
          </p:cNvSpPr>
          <p:nvPr/>
        </p:nvSpPr>
        <p:spPr bwMode="auto">
          <a:xfrm>
            <a:off x="5420879" y="3303868"/>
            <a:ext cx="0" cy="64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5" name="Line 2883"/>
          <p:cNvSpPr>
            <a:spLocks noChangeAspect="1" noChangeShapeType="1"/>
          </p:cNvSpPr>
          <p:nvPr/>
        </p:nvSpPr>
        <p:spPr bwMode="auto">
          <a:xfrm>
            <a:off x="5770499" y="3304897"/>
            <a:ext cx="0" cy="64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6" name="Line 2884"/>
          <p:cNvSpPr>
            <a:spLocks noChangeAspect="1" noChangeShapeType="1"/>
          </p:cNvSpPr>
          <p:nvPr/>
        </p:nvSpPr>
        <p:spPr bwMode="auto">
          <a:xfrm>
            <a:off x="6120118" y="3303868"/>
            <a:ext cx="0" cy="64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47" name="Line 2885"/>
          <p:cNvSpPr>
            <a:spLocks noChangeAspect="1" noChangeShapeType="1"/>
          </p:cNvSpPr>
          <p:nvPr/>
        </p:nvSpPr>
        <p:spPr bwMode="auto">
          <a:xfrm>
            <a:off x="6470888" y="3304897"/>
            <a:ext cx="0" cy="64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52" name="Line 2886"/>
          <p:cNvSpPr>
            <a:spLocks noChangeAspect="1" noChangeShapeType="1"/>
          </p:cNvSpPr>
          <p:nvPr/>
        </p:nvSpPr>
        <p:spPr bwMode="auto">
          <a:xfrm>
            <a:off x="6820507" y="3303868"/>
            <a:ext cx="0" cy="658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53" name="Line 2887"/>
          <p:cNvSpPr>
            <a:spLocks noChangeAspect="1" noChangeShapeType="1"/>
          </p:cNvSpPr>
          <p:nvPr/>
        </p:nvSpPr>
        <p:spPr bwMode="auto">
          <a:xfrm>
            <a:off x="7170127" y="3303868"/>
            <a:ext cx="0" cy="658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05" name="Text Box 48"/>
          <p:cNvSpPr txBox="1">
            <a:spLocks noChangeAspect="1" noChangeArrowheads="1"/>
          </p:cNvSpPr>
          <p:nvPr/>
        </p:nvSpPr>
        <p:spPr bwMode="auto">
          <a:xfrm>
            <a:off x="256123" y="1495801"/>
            <a:ext cx="339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ＭＳ Ｐゴシック" pitchFamily="127" charset="-128"/>
                <a:cs typeface="MS PGothic" charset="0"/>
              </a:rPr>
              <a:t>KRAS exon 2 wt population</a:t>
            </a:r>
            <a:endParaRPr lang="en-US" b="1" dirty="0">
              <a:solidFill>
                <a:srgbClr val="FFFF00"/>
              </a:solidFill>
              <a:ea typeface="ＭＳ Ｐゴシック" pitchFamily="127" charset="-128"/>
              <a:cs typeface="MS PGothic" charset="0"/>
            </a:endParaRPr>
          </a:p>
        </p:txBody>
      </p:sp>
      <p:sp>
        <p:nvSpPr>
          <p:cNvPr id="414" name="Rectangle 94"/>
          <p:cNvSpPr>
            <a:spLocks noChangeAspect="1" noChangeArrowheads="1"/>
          </p:cNvSpPr>
          <p:nvPr/>
        </p:nvSpPr>
        <p:spPr bwMode="auto">
          <a:xfrm>
            <a:off x="5847431" y="6211238"/>
            <a:ext cx="1618141" cy="1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Months</a:t>
            </a:r>
            <a:endParaRPr lang="en-US" sz="1200" b="1" dirty="0">
              <a:solidFill>
                <a:srgbClr val="145A96"/>
              </a:solidFill>
              <a:latin typeface="Lucida Sans" pitchFamily="127" charset="0"/>
              <a:ea typeface="MS PGothic" charset="0"/>
              <a:cs typeface="MS PGothic" charset="0"/>
            </a:endParaRPr>
          </a:p>
        </p:txBody>
      </p:sp>
      <p:sp>
        <p:nvSpPr>
          <p:cNvPr id="409" name="Line 257"/>
          <p:cNvSpPr>
            <a:spLocks noChangeAspect="1" noChangeShapeType="1"/>
          </p:cNvSpPr>
          <p:nvPr/>
        </p:nvSpPr>
        <p:spPr bwMode="auto">
          <a:xfrm flipH="1">
            <a:off x="5017778" y="5264421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191" name="Rectangle 31"/>
          <p:cNvSpPr>
            <a:spLocks noChangeArrowheads="1"/>
          </p:cNvSpPr>
          <p:nvPr/>
        </p:nvSpPr>
        <p:spPr bwMode="auto">
          <a:xfrm rot="16200000">
            <a:off x="4222928" y="5043757"/>
            <a:ext cx="7944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100" b="1" dirty="0" smtClean="0">
                <a:solidFill>
                  <a:prstClr val="white"/>
                </a:solidFill>
              </a:rPr>
              <a:t>OS estimate</a:t>
            </a:r>
            <a:endParaRPr lang="en-US" altLang="de-DE" sz="1100" b="1" dirty="0">
              <a:solidFill>
                <a:prstClr val="white"/>
              </a:solidFill>
            </a:endParaRPr>
          </a:p>
        </p:txBody>
      </p:sp>
      <p:sp>
        <p:nvSpPr>
          <p:cNvPr id="318" name="Freeform 9"/>
          <p:cNvSpPr>
            <a:spLocks/>
          </p:cNvSpPr>
          <p:nvPr/>
        </p:nvSpPr>
        <p:spPr bwMode="auto">
          <a:xfrm>
            <a:off x="5074091" y="4179148"/>
            <a:ext cx="8421" cy="1795842"/>
          </a:xfrm>
          <a:custGeom>
            <a:avLst/>
            <a:gdLst>
              <a:gd name="T0" fmla="*/ 0 w 6"/>
              <a:gd name="T1" fmla="*/ 0 h 1387"/>
              <a:gd name="T2" fmla="*/ 2147483647 w 6"/>
              <a:gd name="T3" fmla="*/ 0 h 1387"/>
              <a:gd name="T4" fmla="*/ 2147483647 w 6"/>
              <a:gd name="T5" fmla="*/ 2147483647 h 1387"/>
              <a:gd name="T6" fmla="*/ 0 w 6"/>
              <a:gd name="T7" fmla="*/ 2147483647 h 1387"/>
              <a:gd name="T8" fmla="*/ 0 w 6"/>
              <a:gd name="T9" fmla="*/ 0 h 1387"/>
              <a:gd name="T10" fmla="*/ 0 w 6"/>
              <a:gd name="T11" fmla="*/ 0 h 1387"/>
              <a:gd name="T12" fmla="*/ 0 w 6"/>
              <a:gd name="T13" fmla="*/ 0 h 1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387"/>
              <a:gd name="T23" fmla="*/ 6 w 6"/>
              <a:gd name="T24" fmla="*/ 1387 h 1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387">
                <a:moveTo>
                  <a:pt x="0" y="0"/>
                </a:moveTo>
                <a:lnTo>
                  <a:pt x="6" y="0"/>
                </a:lnTo>
                <a:lnTo>
                  <a:pt x="6" y="1387"/>
                </a:lnTo>
                <a:lnTo>
                  <a:pt x="0" y="13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330" name="Line 22"/>
          <p:cNvSpPr>
            <a:spLocks noChangeShapeType="1"/>
          </p:cNvSpPr>
          <p:nvPr/>
        </p:nvSpPr>
        <p:spPr bwMode="auto">
          <a:xfrm flipH="1">
            <a:off x="5041527" y="4908202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334" name="Line 26"/>
          <p:cNvSpPr>
            <a:spLocks noChangeShapeType="1"/>
          </p:cNvSpPr>
          <p:nvPr/>
        </p:nvSpPr>
        <p:spPr bwMode="auto">
          <a:xfrm flipH="1">
            <a:off x="5041527" y="4558615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338" name="Line 30"/>
          <p:cNvSpPr>
            <a:spLocks noChangeShapeType="1"/>
          </p:cNvSpPr>
          <p:nvPr/>
        </p:nvSpPr>
        <p:spPr bwMode="auto">
          <a:xfrm flipH="1">
            <a:off x="5041527" y="4210322"/>
            <a:ext cx="12632" cy="0"/>
          </a:xfrm>
          <a:prstGeom prst="line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4" name="Line 334"/>
          <p:cNvSpPr>
            <a:spLocks noChangeShapeType="1"/>
          </p:cNvSpPr>
          <p:nvPr/>
        </p:nvSpPr>
        <p:spPr bwMode="auto">
          <a:xfrm>
            <a:off x="5101877" y="4210322"/>
            <a:ext cx="0" cy="18127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5" name="Line 335"/>
          <p:cNvSpPr>
            <a:spLocks noChangeShapeType="1"/>
          </p:cNvSpPr>
          <p:nvPr/>
        </p:nvSpPr>
        <p:spPr bwMode="auto">
          <a:xfrm>
            <a:off x="5236613" y="4232332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6" name="Line 336"/>
          <p:cNvSpPr>
            <a:spLocks noChangeShapeType="1"/>
          </p:cNvSpPr>
          <p:nvPr/>
        </p:nvSpPr>
        <p:spPr bwMode="auto">
          <a:xfrm>
            <a:off x="5347488" y="4306134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7" name="Line 337"/>
          <p:cNvSpPr>
            <a:spLocks noChangeShapeType="1"/>
          </p:cNvSpPr>
          <p:nvPr/>
        </p:nvSpPr>
        <p:spPr bwMode="auto">
          <a:xfrm>
            <a:off x="5414856" y="4324261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8" name="Line 338"/>
          <p:cNvSpPr>
            <a:spLocks noChangeShapeType="1"/>
          </p:cNvSpPr>
          <p:nvPr/>
        </p:nvSpPr>
        <p:spPr bwMode="auto">
          <a:xfrm>
            <a:off x="5800818" y="4672554"/>
            <a:ext cx="0" cy="3754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19" name="Line 339"/>
          <p:cNvSpPr>
            <a:spLocks noChangeShapeType="1"/>
          </p:cNvSpPr>
          <p:nvPr/>
        </p:nvSpPr>
        <p:spPr bwMode="auto">
          <a:xfrm>
            <a:off x="5813449" y="4684206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0" name="Line 340"/>
          <p:cNvSpPr>
            <a:spLocks noChangeShapeType="1"/>
          </p:cNvSpPr>
          <p:nvPr/>
        </p:nvSpPr>
        <p:spPr bwMode="auto">
          <a:xfrm>
            <a:off x="5908887" y="4750239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1" name="Line 341"/>
          <p:cNvSpPr>
            <a:spLocks noChangeShapeType="1"/>
          </p:cNvSpPr>
          <p:nvPr/>
        </p:nvSpPr>
        <p:spPr bwMode="auto">
          <a:xfrm>
            <a:off x="6052043" y="4934096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2" name="Line 342"/>
          <p:cNvSpPr>
            <a:spLocks noChangeShapeType="1"/>
          </p:cNvSpPr>
          <p:nvPr/>
        </p:nvSpPr>
        <p:spPr bwMode="auto">
          <a:xfrm>
            <a:off x="6802914" y="5352306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3" name="Line 343"/>
          <p:cNvSpPr>
            <a:spLocks noChangeShapeType="1"/>
          </p:cNvSpPr>
          <p:nvPr/>
        </p:nvSpPr>
        <p:spPr bwMode="auto">
          <a:xfrm>
            <a:off x="6826773" y="5362664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4" name="Line 344"/>
          <p:cNvSpPr>
            <a:spLocks noChangeShapeType="1"/>
          </p:cNvSpPr>
          <p:nvPr/>
        </p:nvSpPr>
        <p:spPr bwMode="auto">
          <a:xfrm>
            <a:off x="6913789" y="5404097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5" name="Line 345"/>
          <p:cNvSpPr>
            <a:spLocks noChangeShapeType="1"/>
          </p:cNvSpPr>
          <p:nvPr/>
        </p:nvSpPr>
        <p:spPr bwMode="auto">
          <a:xfrm>
            <a:off x="7284312" y="5586658"/>
            <a:ext cx="0" cy="3754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6" name="Line 346"/>
          <p:cNvSpPr>
            <a:spLocks noChangeShapeType="1"/>
          </p:cNvSpPr>
          <p:nvPr/>
        </p:nvSpPr>
        <p:spPr bwMode="auto">
          <a:xfrm>
            <a:off x="7594485" y="5642333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7" name="Line 347"/>
          <p:cNvSpPr>
            <a:spLocks noChangeShapeType="1"/>
          </p:cNvSpPr>
          <p:nvPr/>
        </p:nvSpPr>
        <p:spPr bwMode="auto">
          <a:xfrm>
            <a:off x="7602906" y="5642333"/>
            <a:ext cx="0" cy="32369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8" name="Line 348"/>
          <p:cNvSpPr>
            <a:spLocks noChangeShapeType="1"/>
          </p:cNvSpPr>
          <p:nvPr/>
        </p:nvSpPr>
        <p:spPr bwMode="auto">
          <a:xfrm>
            <a:off x="7646414" y="5652692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29" name="Line 349"/>
          <p:cNvSpPr>
            <a:spLocks noChangeShapeType="1"/>
          </p:cNvSpPr>
          <p:nvPr/>
        </p:nvSpPr>
        <p:spPr bwMode="auto">
          <a:xfrm>
            <a:off x="7653432" y="566434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0" name="Line 350"/>
          <p:cNvSpPr>
            <a:spLocks noChangeShapeType="1"/>
          </p:cNvSpPr>
          <p:nvPr/>
        </p:nvSpPr>
        <p:spPr bwMode="auto">
          <a:xfrm>
            <a:off x="7670274" y="566434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1" name="Line 351"/>
          <p:cNvSpPr>
            <a:spLocks noChangeShapeType="1"/>
          </p:cNvSpPr>
          <p:nvPr/>
        </p:nvSpPr>
        <p:spPr bwMode="auto">
          <a:xfrm>
            <a:off x="7677291" y="566434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2" name="Line 352"/>
          <p:cNvSpPr>
            <a:spLocks noChangeShapeType="1"/>
          </p:cNvSpPr>
          <p:nvPr/>
        </p:nvSpPr>
        <p:spPr bwMode="auto">
          <a:xfrm>
            <a:off x="7717992" y="567858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3" name="Line 353"/>
          <p:cNvSpPr>
            <a:spLocks noChangeShapeType="1"/>
          </p:cNvSpPr>
          <p:nvPr/>
        </p:nvSpPr>
        <p:spPr bwMode="auto">
          <a:xfrm>
            <a:off x="7753079" y="567858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4" name="Line 354"/>
          <p:cNvSpPr>
            <a:spLocks noChangeShapeType="1"/>
          </p:cNvSpPr>
          <p:nvPr/>
        </p:nvSpPr>
        <p:spPr bwMode="auto">
          <a:xfrm>
            <a:off x="7757290" y="567858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5" name="Line 355"/>
          <p:cNvSpPr>
            <a:spLocks noChangeShapeType="1"/>
          </p:cNvSpPr>
          <p:nvPr/>
        </p:nvSpPr>
        <p:spPr bwMode="auto">
          <a:xfrm>
            <a:off x="7761500" y="567858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6" name="Line 356"/>
          <p:cNvSpPr>
            <a:spLocks noChangeShapeType="1"/>
          </p:cNvSpPr>
          <p:nvPr/>
        </p:nvSpPr>
        <p:spPr bwMode="auto">
          <a:xfrm>
            <a:off x="7809219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7" name="Line 357"/>
          <p:cNvSpPr>
            <a:spLocks noChangeShapeType="1"/>
          </p:cNvSpPr>
          <p:nvPr/>
        </p:nvSpPr>
        <p:spPr bwMode="auto">
          <a:xfrm>
            <a:off x="7837289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39" name="Line 358"/>
          <p:cNvSpPr>
            <a:spLocks noChangeShapeType="1"/>
          </p:cNvSpPr>
          <p:nvPr/>
        </p:nvSpPr>
        <p:spPr bwMode="auto">
          <a:xfrm>
            <a:off x="7861149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0" name="Line 359"/>
          <p:cNvSpPr>
            <a:spLocks noChangeShapeType="1"/>
          </p:cNvSpPr>
          <p:nvPr/>
        </p:nvSpPr>
        <p:spPr bwMode="auto">
          <a:xfrm>
            <a:off x="7861149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1" name="Line 360"/>
          <p:cNvSpPr>
            <a:spLocks noChangeShapeType="1"/>
          </p:cNvSpPr>
          <p:nvPr/>
        </p:nvSpPr>
        <p:spPr bwMode="auto">
          <a:xfrm>
            <a:off x="7885008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2" name="Line 361"/>
          <p:cNvSpPr>
            <a:spLocks noChangeShapeType="1"/>
          </p:cNvSpPr>
          <p:nvPr/>
        </p:nvSpPr>
        <p:spPr bwMode="auto">
          <a:xfrm>
            <a:off x="7915885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3" name="Line 362"/>
          <p:cNvSpPr>
            <a:spLocks noChangeShapeType="1"/>
          </p:cNvSpPr>
          <p:nvPr/>
        </p:nvSpPr>
        <p:spPr bwMode="auto">
          <a:xfrm>
            <a:off x="7995885" y="5694124"/>
            <a:ext cx="0" cy="36254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4" name="Line 363"/>
          <p:cNvSpPr>
            <a:spLocks noChangeShapeType="1"/>
          </p:cNvSpPr>
          <p:nvPr/>
        </p:nvSpPr>
        <p:spPr bwMode="auto">
          <a:xfrm>
            <a:off x="8154479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5" name="Line 364"/>
          <p:cNvSpPr>
            <a:spLocks noChangeShapeType="1"/>
          </p:cNvSpPr>
          <p:nvPr/>
        </p:nvSpPr>
        <p:spPr bwMode="auto">
          <a:xfrm>
            <a:off x="8154479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6" name="Line 365"/>
          <p:cNvSpPr>
            <a:spLocks noChangeShapeType="1"/>
          </p:cNvSpPr>
          <p:nvPr/>
        </p:nvSpPr>
        <p:spPr bwMode="auto">
          <a:xfrm>
            <a:off x="8195181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7" name="Line 366"/>
          <p:cNvSpPr>
            <a:spLocks noChangeShapeType="1"/>
          </p:cNvSpPr>
          <p:nvPr/>
        </p:nvSpPr>
        <p:spPr bwMode="auto">
          <a:xfrm>
            <a:off x="8199391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8" name="Line 367"/>
          <p:cNvSpPr>
            <a:spLocks noChangeShapeType="1"/>
          </p:cNvSpPr>
          <p:nvPr/>
        </p:nvSpPr>
        <p:spPr bwMode="auto">
          <a:xfrm>
            <a:off x="8258338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49" name="Line 368"/>
          <p:cNvSpPr>
            <a:spLocks noChangeShapeType="1"/>
          </p:cNvSpPr>
          <p:nvPr/>
        </p:nvSpPr>
        <p:spPr bwMode="auto">
          <a:xfrm>
            <a:off x="8373424" y="5730377"/>
            <a:ext cx="0" cy="33663"/>
          </a:xfrm>
          <a:prstGeom prst="line">
            <a:avLst/>
          </a:prstGeom>
          <a:noFill/>
          <a:ln w="19050" cap="sq">
            <a:solidFill>
              <a:srgbClr val="A9C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0" name="Line 369"/>
          <p:cNvSpPr>
            <a:spLocks noChangeShapeType="1"/>
          </p:cNvSpPr>
          <p:nvPr/>
        </p:nvSpPr>
        <p:spPr bwMode="auto">
          <a:xfrm>
            <a:off x="5275911" y="4242690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1" name="Line 370"/>
          <p:cNvSpPr>
            <a:spLocks noChangeShapeType="1"/>
          </p:cNvSpPr>
          <p:nvPr/>
        </p:nvSpPr>
        <p:spPr bwMode="auto">
          <a:xfrm>
            <a:off x="5546785" y="4360515"/>
            <a:ext cx="0" cy="3754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2" name="Line 371"/>
          <p:cNvSpPr>
            <a:spLocks noChangeShapeType="1"/>
          </p:cNvSpPr>
          <p:nvPr/>
        </p:nvSpPr>
        <p:spPr bwMode="auto">
          <a:xfrm>
            <a:off x="5550996" y="4360515"/>
            <a:ext cx="0" cy="3754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3" name="Line 372"/>
          <p:cNvSpPr>
            <a:spLocks noChangeShapeType="1"/>
          </p:cNvSpPr>
          <p:nvPr/>
        </p:nvSpPr>
        <p:spPr bwMode="auto">
          <a:xfrm>
            <a:off x="5609943" y="4390294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4" name="Line 373"/>
          <p:cNvSpPr>
            <a:spLocks noChangeShapeType="1"/>
          </p:cNvSpPr>
          <p:nvPr/>
        </p:nvSpPr>
        <p:spPr bwMode="auto">
          <a:xfrm>
            <a:off x="5638012" y="4412305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5" name="Line 374"/>
          <p:cNvSpPr>
            <a:spLocks noChangeShapeType="1"/>
          </p:cNvSpPr>
          <p:nvPr/>
        </p:nvSpPr>
        <p:spPr bwMode="auto">
          <a:xfrm>
            <a:off x="5681520" y="4452443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6" name="Line 375"/>
          <p:cNvSpPr>
            <a:spLocks noChangeShapeType="1"/>
          </p:cNvSpPr>
          <p:nvPr/>
        </p:nvSpPr>
        <p:spPr bwMode="auto">
          <a:xfrm>
            <a:off x="5746081" y="4482223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7" name="Line 376"/>
          <p:cNvSpPr>
            <a:spLocks noChangeShapeType="1"/>
          </p:cNvSpPr>
          <p:nvPr/>
        </p:nvSpPr>
        <p:spPr bwMode="auto">
          <a:xfrm>
            <a:off x="6063271" y="4562499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8" name="Line 377"/>
          <p:cNvSpPr>
            <a:spLocks noChangeShapeType="1"/>
          </p:cNvSpPr>
          <p:nvPr/>
        </p:nvSpPr>
        <p:spPr bwMode="auto">
          <a:xfrm>
            <a:off x="6290637" y="4812388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59" name="Line 378"/>
          <p:cNvSpPr>
            <a:spLocks noChangeShapeType="1"/>
          </p:cNvSpPr>
          <p:nvPr/>
        </p:nvSpPr>
        <p:spPr bwMode="auto">
          <a:xfrm>
            <a:off x="6961508" y="5208586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0" name="Line 379"/>
          <p:cNvSpPr>
            <a:spLocks noChangeShapeType="1"/>
          </p:cNvSpPr>
          <p:nvPr/>
        </p:nvSpPr>
        <p:spPr bwMode="auto">
          <a:xfrm>
            <a:off x="7152383" y="5334179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1" name="Line 380"/>
          <p:cNvSpPr>
            <a:spLocks noChangeShapeType="1"/>
          </p:cNvSpPr>
          <p:nvPr/>
        </p:nvSpPr>
        <p:spPr bwMode="auto">
          <a:xfrm>
            <a:off x="7280102" y="5344537"/>
            <a:ext cx="0" cy="3754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2" name="Line 381"/>
          <p:cNvSpPr>
            <a:spLocks noChangeShapeType="1"/>
          </p:cNvSpPr>
          <p:nvPr/>
        </p:nvSpPr>
        <p:spPr bwMode="auto">
          <a:xfrm>
            <a:off x="7594485" y="5466246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3" name="Line 382"/>
          <p:cNvSpPr>
            <a:spLocks noChangeShapeType="1"/>
          </p:cNvSpPr>
          <p:nvPr/>
        </p:nvSpPr>
        <p:spPr bwMode="auto">
          <a:xfrm>
            <a:off x="7598695" y="5466246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4" name="Line 383"/>
          <p:cNvSpPr>
            <a:spLocks noChangeShapeType="1"/>
          </p:cNvSpPr>
          <p:nvPr/>
        </p:nvSpPr>
        <p:spPr bwMode="auto">
          <a:xfrm>
            <a:off x="7602906" y="5466246"/>
            <a:ext cx="0" cy="36254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5" name="Line 384"/>
          <p:cNvSpPr>
            <a:spLocks noChangeShapeType="1"/>
          </p:cNvSpPr>
          <p:nvPr/>
        </p:nvSpPr>
        <p:spPr bwMode="auto">
          <a:xfrm>
            <a:off x="7622555" y="5476603"/>
            <a:ext cx="0" cy="37548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6" name="Line 385"/>
          <p:cNvSpPr>
            <a:spLocks noChangeShapeType="1"/>
          </p:cNvSpPr>
          <p:nvPr/>
        </p:nvSpPr>
        <p:spPr bwMode="auto">
          <a:xfrm>
            <a:off x="7637993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7" name="Line 386"/>
          <p:cNvSpPr>
            <a:spLocks noChangeShapeType="1"/>
          </p:cNvSpPr>
          <p:nvPr/>
        </p:nvSpPr>
        <p:spPr bwMode="auto">
          <a:xfrm>
            <a:off x="7646414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8" name="Line 387"/>
          <p:cNvSpPr>
            <a:spLocks noChangeShapeType="1"/>
          </p:cNvSpPr>
          <p:nvPr/>
        </p:nvSpPr>
        <p:spPr bwMode="auto">
          <a:xfrm>
            <a:off x="7646414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69" name="Line 388"/>
          <p:cNvSpPr>
            <a:spLocks noChangeShapeType="1"/>
          </p:cNvSpPr>
          <p:nvPr/>
        </p:nvSpPr>
        <p:spPr bwMode="auto">
          <a:xfrm>
            <a:off x="7653432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0" name="Line 389"/>
          <p:cNvSpPr>
            <a:spLocks noChangeShapeType="1"/>
          </p:cNvSpPr>
          <p:nvPr/>
        </p:nvSpPr>
        <p:spPr bwMode="auto">
          <a:xfrm>
            <a:off x="7661853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1" name="Line 390"/>
          <p:cNvSpPr>
            <a:spLocks noChangeShapeType="1"/>
          </p:cNvSpPr>
          <p:nvPr/>
        </p:nvSpPr>
        <p:spPr bwMode="auto">
          <a:xfrm>
            <a:off x="7670274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2" name="Line 391"/>
          <p:cNvSpPr>
            <a:spLocks noChangeShapeType="1"/>
          </p:cNvSpPr>
          <p:nvPr/>
        </p:nvSpPr>
        <p:spPr bwMode="auto">
          <a:xfrm>
            <a:off x="7689923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3" name="Line 392"/>
          <p:cNvSpPr>
            <a:spLocks noChangeShapeType="1"/>
          </p:cNvSpPr>
          <p:nvPr/>
        </p:nvSpPr>
        <p:spPr bwMode="auto">
          <a:xfrm>
            <a:off x="7698344" y="5492141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4" name="Line 393"/>
          <p:cNvSpPr>
            <a:spLocks noChangeShapeType="1"/>
          </p:cNvSpPr>
          <p:nvPr/>
        </p:nvSpPr>
        <p:spPr bwMode="auto">
          <a:xfrm>
            <a:off x="7725009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5" name="Line 394"/>
          <p:cNvSpPr>
            <a:spLocks noChangeShapeType="1"/>
          </p:cNvSpPr>
          <p:nvPr/>
        </p:nvSpPr>
        <p:spPr bwMode="auto">
          <a:xfrm>
            <a:off x="7737641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6" name="Line 395"/>
          <p:cNvSpPr>
            <a:spLocks noChangeShapeType="1"/>
          </p:cNvSpPr>
          <p:nvPr/>
        </p:nvSpPr>
        <p:spPr bwMode="auto">
          <a:xfrm>
            <a:off x="7741851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7" name="Line 396"/>
          <p:cNvSpPr>
            <a:spLocks noChangeShapeType="1"/>
          </p:cNvSpPr>
          <p:nvPr/>
        </p:nvSpPr>
        <p:spPr bwMode="auto">
          <a:xfrm>
            <a:off x="7769921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8" name="Line 397"/>
          <p:cNvSpPr>
            <a:spLocks noChangeShapeType="1"/>
          </p:cNvSpPr>
          <p:nvPr/>
        </p:nvSpPr>
        <p:spPr bwMode="auto">
          <a:xfrm>
            <a:off x="7781149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79" name="Line 398"/>
          <p:cNvSpPr>
            <a:spLocks noChangeShapeType="1"/>
          </p:cNvSpPr>
          <p:nvPr/>
        </p:nvSpPr>
        <p:spPr bwMode="auto">
          <a:xfrm>
            <a:off x="7793781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0" name="Line 399"/>
          <p:cNvSpPr>
            <a:spLocks noChangeShapeType="1"/>
          </p:cNvSpPr>
          <p:nvPr/>
        </p:nvSpPr>
        <p:spPr bwMode="auto">
          <a:xfrm>
            <a:off x="7805009" y="550638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1" name="Line 400"/>
          <p:cNvSpPr>
            <a:spLocks noChangeShapeType="1"/>
          </p:cNvSpPr>
          <p:nvPr/>
        </p:nvSpPr>
        <p:spPr bwMode="auto">
          <a:xfrm>
            <a:off x="7828868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2" name="Line 401"/>
          <p:cNvSpPr>
            <a:spLocks noChangeShapeType="1"/>
          </p:cNvSpPr>
          <p:nvPr/>
        </p:nvSpPr>
        <p:spPr bwMode="auto">
          <a:xfrm>
            <a:off x="7833079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3" name="Line 402"/>
          <p:cNvSpPr>
            <a:spLocks noChangeShapeType="1"/>
          </p:cNvSpPr>
          <p:nvPr/>
        </p:nvSpPr>
        <p:spPr bwMode="auto">
          <a:xfrm>
            <a:off x="7852728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4" name="Line 403"/>
          <p:cNvSpPr>
            <a:spLocks noChangeShapeType="1"/>
          </p:cNvSpPr>
          <p:nvPr/>
        </p:nvSpPr>
        <p:spPr bwMode="auto">
          <a:xfrm>
            <a:off x="7861149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5" name="Line 404"/>
          <p:cNvSpPr>
            <a:spLocks noChangeShapeType="1"/>
          </p:cNvSpPr>
          <p:nvPr/>
        </p:nvSpPr>
        <p:spPr bwMode="auto">
          <a:xfrm>
            <a:off x="7892026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6" name="Line 405"/>
          <p:cNvSpPr>
            <a:spLocks noChangeShapeType="1"/>
          </p:cNvSpPr>
          <p:nvPr/>
        </p:nvSpPr>
        <p:spPr bwMode="auto">
          <a:xfrm>
            <a:off x="7900447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7" name="Line 406"/>
          <p:cNvSpPr>
            <a:spLocks noChangeShapeType="1"/>
          </p:cNvSpPr>
          <p:nvPr/>
        </p:nvSpPr>
        <p:spPr bwMode="auto">
          <a:xfrm>
            <a:off x="7904657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8" name="Line 407"/>
          <p:cNvSpPr>
            <a:spLocks noChangeShapeType="1"/>
          </p:cNvSpPr>
          <p:nvPr/>
        </p:nvSpPr>
        <p:spPr bwMode="auto">
          <a:xfrm>
            <a:off x="7915885" y="5524509"/>
            <a:ext cx="0" cy="3754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89" name="Line 409"/>
          <p:cNvSpPr>
            <a:spLocks noChangeShapeType="1"/>
          </p:cNvSpPr>
          <p:nvPr/>
        </p:nvSpPr>
        <p:spPr bwMode="auto">
          <a:xfrm>
            <a:off x="7991674" y="5562058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0" name="Line 410"/>
          <p:cNvSpPr>
            <a:spLocks noChangeShapeType="1"/>
          </p:cNvSpPr>
          <p:nvPr/>
        </p:nvSpPr>
        <p:spPr bwMode="auto">
          <a:xfrm>
            <a:off x="7991674" y="5562058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1" name="Line 411"/>
          <p:cNvSpPr>
            <a:spLocks noChangeShapeType="1"/>
          </p:cNvSpPr>
          <p:nvPr/>
        </p:nvSpPr>
        <p:spPr bwMode="auto">
          <a:xfrm>
            <a:off x="7991674" y="5562058"/>
            <a:ext cx="0" cy="32369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2" name="Line 412"/>
          <p:cNvSpPr>
            <a:spLocks noChangeShapeType="1"/>
          </p:cNvSpPr>
          <p:nvPr/>
        </p:nvSpPr>
        <p:spPr bwMode="auto">
          <a:xfrm>
            <a:off x="8004306" y="5608670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3" name="Line 413"/>
          <p:cNvSpPr>
            <a:spLocks noChangeShapeType="1"/>
          </p:cNvSpPr>
          <p:nvPr/>
        </p:nvSpPr>
        <p:spPr bwMode="auto">
          <a:xfrm>
            <a:off x="8008516" y="5608670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4" name="Line 414"/>
          <p:cNvSpPr>
            <a:spLocks noChangeShapeType="1"/>
          </p:cNvSpPr>
          <p:nvPr/>
        </p:nvSpPr>
        <p:spPr bwMode="auto">
          <a:xfrm>
            <a:off x="8130620" y="567470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5" name="Line 415"/>
          <p:cNvSpPr>
            <a:spLocks noChangeShapeType="1"/>
          </p:cNvSpPr>
          <p:nvPr/>
        </p:nvSpPr>
        <p:spPr bwMode="auto">
          <a:xfrm>
            <a:off x="8249917" y="567470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6" name="Line 416"/>
          <p:cNvSpPr>
            <a:spLocks noChangeShapeType="1"/>
          </p:cNvSpPr>
          <p:nvPr/>
        </p:nvSpPr>
        <p:spPr bwMode="auto">
          <a:xfrm>
            <a:off x="8266759" y="567470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7" name="Line 417"/>
          <p:cNvSpPr>
            <a:spLocks noChangeShapeType="1"/>
          </p:cNvSpPr>
          <p:nvPr/>
        </p:nvSpPr>
        <p:spPr bwMode="auto">
          <a:xfrm>
            <a:off x="8273777" y="5674702"/>
            <a:ext cx="0" cy="33663"/>
          </a:xfrm>
          <a:prstGeom prst="line">
            <a:avLst/>
          </a:prstGeom>
          <a:noFill/>
          <a:ln w="19050" cap="sq">
            <a:solidFill>
              <a:srgbClr val="F371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8" name="Freeform 418"/>
          <p:cNvSpPr>
            <a:spLocks/>
          </p:cNvSpPr>
          <p:nvPr/>
        </p:nvSpPr>
        <p:spPr bwMode="auto">
          <a:xfrm>
            <a:off x="5069596" y="4210322"/>
            <a:ext cx="3308039" cy="1538182"/>
          </a:xfrm>
          <a:custGeom>
            <a:avLst/>
            <a:gdLst>
              <a:gd name="T0" fmla="*/ 2147483647 w 2357"/>
              <a:gd name="T1" fmla="*/ 2147483647 h 1188"/>
              <a:gd name="T2" fmla="*/ 2147483647 w 2357"/>
              <a:gd name="T3" fmla="*/ 2147483647 h 1188"/>
              <a:gd name="T4" fmla="*/ 2147483647 w 2357"/>
              <a:gd name="T5" fmla="*/ 2147483647 h 1188"/>
              <a:gd name="T6" fmla="*/ 2147483647 w 2357"/>
              <a:gd name="T7" fmla="*/ 2147483647 h 1188"/>
              <a:gd name="T8" fmla="*/ 2147483647 w 2357"/>
              <a:gd name="T9" fmla="*/ 2147483647 h 1188"/>
              <a:gd name="T10" fmla="*/ 2147483647 w 2357"/>
              <a:gd name="T11" fmla="*/ 2147483647 h 1188"/>
              <a:gd name="T12" fmla="*/ 2147483647 w 2357"/>
              <a:gd name="T13" fmla="*/ 2147483647 h 1188"/>
              <a:gd name="T14" fmla="*/ 2147483647 w 2357"/>
              <a:gd name="T15" fmla="*/ 2147483647 h 1188"/>
              <a:gd name="T16" fmla="*/ 2147483647 w 2357"/>
              <a:gd name="T17" fmla="*/ 2147483647 h 1188"/>
              <a:gd name="T18" fmla="*/ 2147483647 w 2357"/>
              <a:gd name="T19" fmla="*/ 2147483647 h 1188"/>
              <a:gd name="T20" fmla="*/ 2147483647 w 2357"/>
              <a:gd name="T21" fmla="*/ 2147483647 h 1188"/>
              <a:gd name="T22" fmla="*/ 2147483647 w 2357"/>
              <a:gd name="T23" fmla="*/ 2147483647 h 1188"/>
              <a:gd name="T24" fmla="*/ 2147483647 w 2357"/>
              <a:gd name="T25" fmla="*/ 2147483647 h 1188"/>
              <a:gd name="T26" fmla="*/ 2147483647 w 2357"/>
              <a:gd name="T27" fmla="*/ 2147483647 h 1188"/>
              <a:gd name="T28" fmla="*/ 2147483647 w 2357"/>
              <a:gd name="T29" fmla="*/ 2147483647 h 1188"/>
              <a:gd name="T30" fmla="*/ 2147483647 w 2357"/>
              <a:gd name="T31" fmla="*/ 2147483647 h 1188"/>
              <a:gd name="T32" fmla="*/ 2147483647 w 2357"/>
              <a:gd name="T33" fmla="*/ 2147483647 h 1188"/>
              <a:gd name="T34" fmla="*/ 2147483647 w 2357"/>
              <a:gd name="T35" fmla="*/ 2147483647 h 1188"/>
              <a:gd name="T36" fmla="*/ 2147483647 w 2357"/>
              <a:gd name="T37" fmla="*/ 2147483647 h 1188"/>
              <a:gd name="T38" fmla="*/ 2147483647 w 2357"/>
              <a:gd name="T39" fmla="*/ 2147483647 h 1188"/>
              <a:gd name="T40" fmla="*/ 2147483647 w 2357"/>
              <a:gd name="T41" fmla="*/ 2147483647 h 1188"/>
              <a:gd name="T42" fmla="*/ 2147483647 w 2357"/>
              <a:gd name="T43" fmla="*/ 2147483647 h 1188"/>
              <a:gd name="T44" fmla="*/ 2147483647 w 2357"/>
              <a:gd name="T45" fmla="*/ 2147483647 h 1188"/>
              <a:gd name="T46" fmla="*/ 2147483647 w 2357"/>
              <a:gd name="T47" fmla="*/ 2147483647 h 1188"/>
              <a:gd name="T48" fmla="*/ 2147483647 w 2357"/>
              <a:gd name="T49" fmla="*/ 2147483647 h 1188"/>
              <a:gd name="T50" fmla="*/ 2147483647 w 2357"/>
              <a:gd name="T51" fmla="*/ 2147483647 h 1188"/>
              <a:gd name="T52" fmla="*/ 2147483647 w 2357"/>
              <a:gd name="T53" fmla="*/ 2147483647 h 1188"/>
              <a:gd name="T54" fmla="*/ 2147483647 w 2357"/>
              <a:gd name="T55" fmla="*/ 2147483647 h 1188"/>
              <a:gd name="T56" fmla="*/ 2147483647 w 2357"/>
              <a:gd name="T57" fmla="*/ 2147483647 h 1188"/>
              <a:gd name="T58" fmla="*/ 2147483647 w 2357"/>
              <a:gd name="T59" fmla="*/ 2147483647 h 1188"/>
              <a:gd name="T60" fmla="*/ 2147483647 w 2357"/>
              <a:gd name="T61" fmla="*/ 2147483647 h 1188"/>
              <a:gd name="T62" fmla="*/ 2147483647 w 2357"/>
              <a:gd name="T63" fmla="*/ 2147483647 h 1188"/>
              <a:gd name="T64" fmla="*/ 2147483647 w 2357"/>
              <a:gd name="T65" fmla="*/ 2147483647 h 1188"/>
              <a:gd name="T66" fmla="*/ 2147483647 w 2357"/>
              <a:gd name="T67" fmla="*/ 2147483647 h 1188"/>
              <a:gd name="T68" fmla="*/ 2147483647 w 2357"/>
              <a:gd name="T69" fmla="*/ 2147483647 h 1188"/>
              <a:gd name="T70" fmla="*/ 2147483647 w 2357"/>
              <a:gd name="T71" fmla="*/ 2147483647 h 1188"/>
              <a:gd name="T72" fmla="*/ 2147483647 w 2357"/>
              <a:gd name="T73" fmla="*/ 2147483647 h 1188"/>
              <a:gd name="T74" fmla="*/ 2147483647 w 2357"/>
              <a:gd name="T75" fmla="*/ 2147483647 h 1188"/>
              <a:gd name="T76" fmla="*/ 2147483647 w 2357"/>
              <a:gd name="T77" fmla="*/ 2147483647 h 1188"/>
              <a:gd name="T78" fmla="*/ 2147483647 w 2357"/>
              <a:gd name="T79" fmla="*/ 2147483647 h 1188"/>
              <a:gd name="T80" fmla="*/ 2147483647 w 2357"/>
              <a:gd name="T81" fmla="*/ 2147483647 h 1188"/>
              <a:gd name="T82" fmla="*/ 2147483647 w 2357"/>
              <a:gd name="T83" fmla="*/ 2147483647 h 1188"/>
              <a:gd name="T84" fmla="*/ 2147483647 w 2357"/>
              <a:gd name="T85" fmla="*/ 2147483647 h 1188"/>
              <a:gd name="T86" fmla="*/ 2147483647 w 2357"/>
              <a:gd name="T87" fmla="*/ 2147483647 h 1188"/>
              <a:gd name="T88" fmla="*/ 2147483647 w 2357"/>
              <a:gd name="T89" fmla="*/ 2147483647 h 1188"/>
              <a:gd name="T90" fmla="*/ 2147483647 w 2357"/>
              <a:gd name="T91" fmla="*/ 2147483647 h 1188"/>
              <a:gd name="T92" fmla="*/ 2147483647 w 2357"/>
              <a:gd name="T93" fmla="*/ 2147483647 h 1188"/>
              <a:gd name="T94" fmla="*/ 2147483647 w 2357"/>
              <a:gd name="T95" fmla="*/ 2147483647 h 1188"/>
              <a:gd name="T96" fmla="*/ 2147483647 w 2357"/>
              <a:gd name="T97" fmla="*/ 2147483647 h 1188"/>
              <a:gd name="T98" fmla="*/ 2147483647 w 2357"/>
              <a:gd name="T99" fmla="*/ 2147483647 h 1188"/>
              <a:gd name="T100" fmla="*/ 2147483647 w 2357"/>
              <a:gd name="T101" fmla="*/ 2147483647 h 1188"/>
              <a:gd name="T102" fmla="*/ 2147483647 w 2357"/>
              <a:gd name="T103" fmla="*/ 2147483647 h 1188"/>
              <a:gd name="T104" fmla="*/ 2147483647 w 2357"/>
              <a:gd name="T105" fmla="*/ 2147483647 h 1188"/>
              <a:gd name="T106" fmla="*/ 2147483647 w 2357"/>
              <a:gd name="T107" fmla="*/ 2147483647 h 1188"/>
              <a:gd name="T108" fmla="*/ 2147483647 w 2357"/>
              <a:gd name="T109" fmla="*/ 2147483647 h 1188"/>
              <a:gd name="T110" fmla="*/ 2147483647 w 2357"/>
              <a:gd name="T111" fmla="*/ 2147483647 h 1188"/>
              <a:gd name="T112" fmla="*/ 2147483647 w 2357"/>
              <a:gd name="T113" fmla="*/ 2147483647 h 1188"/>
              <a:gd name="T114" fmla="*/ 2147483647 w 2357"/>
              <a:gd name="T115" fmla="*/ 2147483647 h 1188"/>
              <a:gd name="T116" fmla="*/ 2147483647 w 2357"/>
              <a:gd name="T117" fmla="*/ 2147483647 h 1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57"/>
              <a:gd name="T178" fmla="*/ 0 h 1188"/>
              <a:gd name="T179" fmla="*/ 2357 w 2357"/>
              <a:gd name="T180" fmla="*/ 1188 h 11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57" h="1188">
                <a:moveTo>
                  <a:pt x="0" y="0"/>
                </a:moveTo>
                <a:lnTo>
                  <a:pt x="37" y="0"/>
                </a:lnTo>
                <a:lnTo>
                  <a:pt x="37" y="8"/>
                </a:lnTo>
                <a:lnTo>
                  <a:pt x="43" y="8"/>
                </a:lnTo>
                <a:lnTo>
                  <a:pt x="62" y="8"/>
                </a:lnTo>
                <a:lnTo>
                  <a:pt x="62" y="17"/>
                </a:lnTo>
                <a:lnTo>
                  <a:pt x="62" y="20"/>
                </a:lnTo>
                <a:lnTo>
                  <a:pt x="62" y="23"/>
                </a:lnTo>
                <a:lnTo>
                  <a:pt x="65" y="23"/>
                </a:lnTo>
                <a:lnTo>
                  <a:pt x="68" y="23"/>
                </a:lnTo>
                <a:lnTo>
                  <a:pt x="110" y="23"/>
                </a:lnTo>
                <a:lnTo>
                  <a:pt x="110" y="25"/>
                </a:lnTo>
                <a:lnTo>
                  <a:pt x="110" y="28"/>
                </a:lnTo>
                <a:lnTo>
                  <a:pt x="113" y="28"/>
                </a:lnTo>
                <a:lnTo>
                  <a:pt x="116" y="28"/>
                </a:lnTo>
                <a:lnTo>
                  <a:pt x="119" y="28"/>
                </a:lnTo>
                <a:lnTo>
                  <a:pt x="122" y="28"/>
                </a:lnTo>
                <a:lnTo>
                  <a:pt x="122" y="31"/>
                </a:lnTo>
                <a:lnTo>
                  <a:pt x="122" y="34"/>
                </a:lnTo>
                <a:lnTo>
                  <a:pt x="122" y="37"/>
                </a:lnTo>
                <a:lnTo>
                  <a:pt x="125" y="37"/>
                </a:lnTo>
                <a:lnTo>
                  <a:pt x="127" y="37"/>
                </a:lnTo>
                <a:lnTo>
                  <a:pt x="142" y="37"/>
                </a:lnTo>
                <a:lnTo>
                  <a:pt x="142" y="40"/>
                </a:lnTo>
                <a:lnTo>
                  <a:pt x="142" y="42"/>
                </a:lnTo>
                <a:lnTo>
                  <a:pt x="144" y="42"/>
                </a:lnTo>
                <a:lnTo>
                  <a:pt x="147" y="42"/>
                </a:lnTo>
                <a:lnTo>
                  <a:pt x="150" y="42"/>
                </a:lnTo>
                <a:lnTo>
                  <a:pt x="150" y="45"/>
                </a:lnTo>
                <a:lnTo>
                  <a:pt x="150" y="48"/>
                </a:lnTo>
                <a:lnTo>
                  <a:pt x="150" y="51"/>
                </a:lnTo>
                <a:lnTo>
                  <a:pt x="153" y="51"/>
                </a:lnTo>
                <a:lnTo>
                  <a:pt x="156" y="51"/>
                </a:lnTo>
                <a:lnTo>
                  <a:pt x="173" y="51"/>
                </a:lnTo>
                <a:lnTo>
                  <a:pt x="173" y="54"/>
                </a:lnTo>
                <a:lnTo>
                  <a:pt x="173" y="57"/>
                </a:lnTo>
                <a:lnTo>
                  <a:pt x="173" y="59"/>
                </a:lnTo>
                <a:lnTo>
                  <a:pt x="173" y="62"/>
                </a:lnTo>
                <a:lnTo>
                  <a:pt x="173" y="65"/>
                </a:lnTo>
                <a:lnTo>
                  <a:pt x="176" y="65"/>
                </a:lnTo>
                <a:lnTo>
                  <a:pt x="178" y="65"/>
                </a:lnTo>
                <a:lnTo>
                  <a:pt x="178" y="82"/>
                </a:lnTo>
                <a:lnTo>
                  <a:pt x="178" y="85"/>
                </a:lnTo>
                <a:lnTo>
                  <a:pt x="178" y="88"/>
                </a:lnTo>
                <a:lnTo>
                  <a:pt x="181" y="88"/>
                </a:lnTo>
                <a:lnTo>
                  <a:pt x="184" y="88"/>
                </a:lnTo>
                <a:lnTo>
                  <a:pt x="198" y="88"/>
                </a:lnTo>
                <a:lnTo>
                  <a:pt x="201" y="88"/>
                </a:lnTo>
                <a:lnTo>
                  <a:pt x="204" y="88"/>
                </a:lnTo>
                <a:lnTo>
                  <a:pt x="224" y="88"/>
                </a:lnTo>
                <a:lnTo>
                  <a:pt x="224" y="91"/>
                </a:lnTo>
                <a:lnTo>
                  <a:pt x="224" y="93"/>
                </a:lnTo>
                <a:lnTo>
                  <a:pt x="227" y="93"/>
                </a:lnTo>
                <a:lnTo>
                  <a:pt x="229" y="93"/>
                </a:lnTo>
                <a:lnTo>
                  <a:pt x="238" y="93"/>
                </a:lnTo>
                <a:lnTo>
                  <a:pt x="238" y="96"/>
                </a:lnTo>
                <a:lnTo>
                  <a:pt x="238" y="99"/>
                </a:lnTo>
                <a:lnTo>
                  <a:pt x="238" y="102"/>
                </a:lnTo>
                <a:lnTo>
                  <a:pt x="241" y="102"/>
                </a:lnTo>
                <a:lnTo>
                  <a:pt x="244" y="102"/>
                </a:lnTo>
                <a:lnTo>
                  <a:pt x="246" y="102"/>
                </a:lnTo>
                <a:lnTo>
                  <a:pt x="249" y="102"/>
                </a:lnTo>
                <a:lnTo>
                  <a:pt x="252" y="102"/>
                </a:lnTo>
                <a:lnTo>
                  <a:pt x="275" y="102"/>
                </a:lnTo>
                <a:lnTo>
                  <a:pt x="275" y="105"/>
                </a:lnTo>
                <a:lnTo>
                  <a:pt x="275" y="108"/>
                </a:lnTo>
                <a:lnTo>
                  <a:pt x="278" y="108"/>
                </a:lnTo>
                <a:lnTo>
                  <a:pt x="280" y="108"/>
                </a:lnTo>
                <a:lnTo>
                  <a:pt x="283" y="108"/>
                </a:lnTo>
                <a:lnTo>
                  <a:pt x="283" y="110"/>
                </a:lnTo>
                <a:lnTo>
                  <a:pt x="283" y="113"/>
                </a:lnTo>
                <a:lnTo>
                  <a:pt x="283" y="116"/>
                </a:lnTo>
                <a:lnTo>
                  <a:pt x="286" y="116"/>
                </a:lnTo>
                <a:lnTo>
                  <a:pt x="289" y="116"/>
                </a:lnTo>
                <a:lnTo>
                  <a:pt x="295" y="116"/>
                </a:lnTo>
                <a:lnTo>
                  <a:pt x="295" y="119"/>
                </a:lnTo>
                <a:lnTo>
                  <a:pt x="295" y="122"/>
                </a:lnTo>
                <a:lnTo>
                  <a:pt x="295" y="125"/>
                </a:lnTo>
                <a:lnTo>
                  <a:pt x="297" y="125"/>
                </a:lnTo>
                <a:lnTo>
                  <a:pt x="300" y="125"/>
                </a:lnTo>
                <a:lnTo>
                  <a:pt x="314" y="125"/>
                </a:lnTo>
                <a:lnTo>
                  <a:pt x="314" y="127"/>
                </a:lnTo>
                <a:lnTo>
                  <a:pt x="314" y="130"/>
                </a:lnTo>
                <a:lnTo>
                  <a:pt x="317" y="130"/>
                </a:lnTo>
                <a:lnTo>
                  <a:pt x="320" y="130"/>
                </a:lnTo>
                <a:lnTo>
                  <a:pt x="329" y="130"/>
                </a:lnTo>
                <a:lnTo>
                  <a:pt x="329" y="133"/>
                </a:lnTo>
                <a:lnTo>
                  <a:pt x="329" y="136"/>
                </a:lnTo>
                <a:lnTo>
                  <a:pt x="329" y="139"/>
                </a:lnTo>
                <a:lnTo>
                  <a:pt x="331" y="139"/>
                </a:lnTo>
                <a:lnTo>
                  <a:pt x="334" y="139"/>
                </a:lnTo>
                <a:lnTo>
                  <a:pt x="340" y="139"/>
                </a:lnTo>
                <a:lnTo>
                  <a:pt x="340" y="142"/>
                </a:lnTo>
                <a:lnTo>
                  <a:pt x="340" y="145"/>
                </a:lnTo>
                <a:lnTo>
                  <a:pt x="343" y="145"/>
                </a:lnTo>
                <a:lnTo>
                  <a:pt x="346" y="145"/>
                </a:lnTo>
                <a:lnTo>
                  <a:pt x="348" y="145"/>
                </a:lnTo>
                <a:lnTo>
                  <a:pt x="348" y="147"/>
                </a:lnTo>
                <a:lnTo>
                  <a:pt x="348" y="150"/>
                </a:lnTo>
                <a:lnTo>
                  <a:pt x="348" y="153"/>
                </a:lnTo>
                <a:lnTo>
                  <a:pt x="351" y="153"/>
                </a:lnTo>
                <a:lnTo>
                  <a:pt x="351" y="156"/>
                </a:lnTo>
                <a:lnTo>
                  <a:pt x="351" y="159"/>
                </a:lnTo>
                <a:lnTo>
                  <a:pt x="354" y="159"/>
                </a:lnTo>
                <a:lnTo>
                  <a:pt x="354" y="162"/>
                </a:lnTo>
                <a:lnTo>
                  <a:pt x="354" y="164"/>
                </a:lnTo>
                <a:lnTo>
                  <a:pt x="354" y="167"/>
                </a:lnTo>
                <a:lnTo>
                  <a:pt x="357" y="167"/>
                </a:lnTo>
                <a:lnTo>
                  <a:pt x="360" y="167"/>
                </a:lnTo>
                <a:lnTo>
                  <a:pt x="360" y="170"/>
                </a:lnTo>
                <a:lnTo>
                  <a:pt x="360" y="173"/>
                </a:lnTo>
                <a:lnTo>
                  <a:pt x="360" y="176"/>
                </a:lnTo>
                <a:lnTo>
                  <a:pt x="363" y="176"/>
                </a:lnTo>
                <a:lnTo>
                  <a:pt x="363" y="179"/>
                </a:lnTo>
                <a:lnTo>
                  <a:pt x="363" y="181"/>
                </a:lnTo>
                <a:lnTo>
                  <a:pt x="365" y="181"/>
                </a:lnTo>
                <a:lnTo>
                  <a:pt x="368" y="181"/>
                </a:lnTo>
                <a:lnTo>
                  <a:pt x="382" y="181"/>
                </a:lnTo>
                <a:lnTo>
                  <a:pt x="382" y="190"/>
                </a:lnTo>
                <a:lnTo>
                  <a:pt x="382" y="193"/>
                </a:lnTo>
                <a:lnTo>
                  <a:pt x="382" y="196"/>
                </a:lnTo>
                <a:lnTo>
                  <a:pt x="385" y="196"/>
                </a:lnTo>
                <a:lnTo>
                  <a:pt x="388" y="196"/>
                </a:lnTo>
                <a:lnTo>
                  <a:pt x="391" y="196"/>
                </a:lnTo>
                <a:lnTo>
                  <a:pt x="391" y="204"/>
                </a:lnTo>
                <a:lnTo>
                  <a:pt x="391" y="207"/>
                </a:lnTo>
                <a:lnTo>
                  <a:pt x="391" y="210"/>
                </a:lnTo>
                <a:lnTo>
                  <a:pt x="391" y="213"/>
                </a:lnTo>
                <a:lnTo>
                  <a:pt x="391" y="215"/>
                </a:lnTo>
                <a:lnTo>
                  <a:pt x="391" y="218"/>
                </a:lnTo>
                <a:lnTo>
                  <a:pt x="394" y="218"/>
                </a:lnTo>
                <a:lnTo>
                  <a:pt x="397" y="218"/>
                </a:lnTo>
                <a:lnTo>
                  <a:pt x="402" y="218"/>
                </a:lnTo>
                <a:lnTo>
                  <a:pt x="402" y="221"/>
                </a:lnTo>
                <a:lnTo>
                  <a:pt x="402" y="224"/>
                </a:lnTo>
                <a:lnTo>
                  <a:pt x="405" y="224"/>
                </a:lnTo>
                <a:lnTo>
                  <a:pt x="408" y="224"/>
                </a:lnTo>
                <a:lnTo>
                  <a:pt x="411" y="224"/>
                </a:lnTo>
                <a:lnTo>
                  <a:pt x="411" y="227"/>
                </a:lnTo>
                <a:lnTo>
                  <a:pt x="411" y="230"/>
                </a:lnTo>
                <a:lnTo>
                  <a:pt x="411" y="232"/>
                </a:lnTo>
                <a:lnTo>
                  <a:pt x="414" y="232"/>
                </a:lnTo>
                <a:lnTo>
                  <a:pt x="416" y="232"/>
                </a:lnTo>
                <a:lnTo>
                  <a:pt x="416" y="235"/>
                </a:lnTo>
                <a:lnTo>
                  <a:pt x="416" y="238"/>
                </a:lnTo>
                <a:lnTo>
                  <a:pt x="416" y="241"/>
                </a:lnTo>
                <a:lnTo>
                  <a:pt x="419" y="241"/>
                </a:lnTo>
                <a:lnTo>
                  <a:pt x="422" y="241"/>
                </a:lnTo>
                <a:lnTo>
                  <a:pt x="422" y="244"/>
                </a:lnTo>
                <a:lnTo>
                  <a:pt x="422" y="247"/>
                </a:lnTo>
                <a:lnTo>
                  <a:pt x="425" y="247"/>
                </a:lnTo>
                <a:lnTo>
                  <a:pt x="425" y="249"/>
                </a:lnTo>
                <a:lnTo>
                  <a:pt x="425" y="252"/>
                </a:lnTo>
                <a:lnTo>
                  <a:pt x="425" y="255"/>
                </a:lnTo>
                <a:lnTo>
                  <a:pt x="428" y="255"/>
                </a:lnTo>
                <a:lnTo>
                  <a:pt x="428" y="258"/>
                </a:lnTo>
                <a:lnTo>
                  <a:pt x="428" y="261"/>
                </a:lnTo>
                <a:lnTo>
                  <a:pt x="431" y="261"/>
                </a:lnTo>
                <a:lnTo>
                  <a:pt x="431" y="264"/>
                </a:lnTo>
                <a:lnTo>
                  <a:pt x="431" y="266"/>
                </a:lnTo>
                <a:lnTo>
                  <a:pt x="431" y="269"/>
                </a:lnTo>
                <a:lnTo>
                  <a:pt x="431" y="272"/>
                </a:lnTo>
                <a:lnTo>
                  <a:pt x="431" y="275"/>
                </a:lnTo>
                <a:lnTo>
                  <a:pt x="433" y="275"/>
                </a:lnTo>
                <a:lnTo>
                  <a:pt x="436" y="275"/>
                </a:lnTo>
                <a:lnTo>
                  <a:pt x="439" y="275"/>
                </a:lnTo>
                <a:lnTo>
                  <a:pt x="439" y="278"/>
                </a:lnTo>
                <a:lnTo>
                  <a:pt x="439" y="281"/>
                </a:lnTo>
                <a:lnTo>
                  <a:pt x="439" y="283"/>
                </a:lnTo>
                <a:lnTo>
                  <a:pt x="442" y="283"/>
                </a:lnTo>
                <a:lnTo>
                  <a:pt x="445" y="283"/>
                </a:lnTo>
                <a:lnTo>
                  <a:pt x="445" y="286"/>
                </a:lnTo>
                <a:lnTo>
                  <a:pt x="445" y="289"/>
                </a:lnTo>
                <a:lnTo>
                  <a:pt x="445" y="292"/>
                </a:lnTo>
                <a:lnTo>
                  <a:pt x="448" y="292"/>
                </a:lnTo>
                <a:lnTo>
                  <a:pt x="448" y="295"/>
                </a:lnTo>
                <a:lnTo>
                  <a:pt x="448" y="298"/>
                </a:lnTo>
                <a:lnTo>
                  <a:pt x="450" y="298"/>
                </a:lnTo>
                <a:lnTo>
                  <a:pt x="453" y="298"/>
                </a:lnTo>
                <a:lnTo>
                  <a:pt x="465" y="298"/>
                </a:lnTo>
                <a:lnTo>
                  <a:pt x="465" y="300"/>
                </a:lnTo>
                <a:lnTo>
                  <a:pt x="465" y="303"/>
                </a:lnTo>
                <a:lnTo>
                  <a:pt x="465" y="306"/>
                </a:lnTo>
                <a:lnTo>
                  <a:pt x="465" y="309"/>
                </a:lnTo>
                <a:lnTo>
                  <a:pt x="465" y="312"/>
                </a:lnTo>
                <a:lnTo>
                  <a:pt x="467" y="312"/>
                </a:lnTo>
                <a:lnTo>
                  <a:pt x="467" y="315"/>
                </a:lnTo>
                <a:lnTo>
                  <a:pt x="467" y="318"/>
                </a:lnTo>
                <a:lnTo>
                  <a:pt x="467" y="320"/>
                </a:lnTo>
                <a:lnTo>
                  <a:pt x="470" y="320"/>
                </a:lnTo>
                <a:lnTo>
                  <a:pt x="473" y="320"/>
                </a:lnTo>
                <a:lnTo>
                  <a:pt x="473" y="323"/>
                </a:lnTo>
                <a:lnTo>
                  <a:pt x="473" y="326"/>
                </a:lnTo>
                <a:lnTo>
                  <a:pt x="476" y="326"/>
                </a:lnTo>
                <a:lnTo>
                  <a:pt x="479" y="326"/>
                </a:lnTo>
                <a:lnTo>
                  <a:pt x="482" y="326"/>
                </a:lnTo>
                <a:lnTo>
                  <a:pt x="482" y="329"/>
                </a:lnTo>
                <a:lnTo>
                  <a:pt x="482" y="332"/>
                </a:lnTo>
                <a:lnTo>
                  <a:pt x="482" y="335"/>
                </a:lnTo>
                <a:lnTo>
                  <a:pt x="484" y="335"/>
                </a:lnTo>
                <a:lnTo>
                  <a:pt x="484" y="337"/>
                </a:lnTo>
                <a:lnTo>
                  <a:pt x="484" y="340"/>
                </a:lnTo>
                <a:lnTo>
                  <a:pt x="484" y="343"/>
                </a:lnTo>
                <a:lnTo>
                  <a:pt x="487" y="343"/>
                </a:lnTo>
                <a:lnTo>
                  <a:pt x="487" y="346"/>
                </a:lnTo>
                <a:lnTo>
                  <a:pt x="487" y="349"/>
                </a:lnTo>
                <a:lnTo>
                  <a:pt x="490" y="349"/>
                </a:lnTo>
                <a:lnTo>
                  <a:pt x="493" y="349"/>
                </a:lnTo>
                <a:lnTo>
                  <a:pt x="493" y="352"/>
                </a:lnTo>
                <a:lnTo>
                  <a:pt x="493" y="354"/>
                </a:lnTo>
                <a:lnTo>
                  <a:pt x="493" y="357"/>
                </a:lnTo>
                <a:lnTo>
                  <a:pt x="496" y="357"/>
                </a:lnTo>
                <a:lnTo>
                  <a:pt x="496" y="360"/>
                </a:lnTo>
                <a:lnTo>
                  <a:pt x="496" y="363"/>
                </a:lnTo>
                <a:lnTo>
                  <a:pt x="499" y="363"/>
                </a:lnTo>
                <a:lnTo>
                  <a:pt x="501" y="363"/>
                </a:lnTo>
                <a:lnTo>
                  <a:pt x="518" y="363"/>
                </a:lnTo>
                <a:lnTo>
                  <a:pt x="518" y="366"/>
                </a:lnTo>
                <a:lnTo>
                  <a:pt x="518" y="369"/>
                </a:lnTo>
                <a:lnTo>
                  <a:pt x="518" y="371"/>
                </a:lnTo>
                <a:lnTo>
                  <a:pt x="521" y="371"/>
                </a:lnTo>
                <a:lnTo>
                  <a:pt x="524" y="371"/>
                </a:lnTo>
                <a:lnTo>
                  <a:pt x="527" y="371"/>
                </a:lnTo>
                <a:lnTo>
                  <a:pt x="530" y="371"/>
                </a:lnTo>
                <a:lnTo>
                  <a:pt x="530" y="374"/>
                </a:lnTo>
                <a:lnTo>
                  <a:pt x="530" y="377"/>
                </a:lnTo>
                <a:lnTo>
                  <a:pt x="533" y="377"/>
                </a:lnTo>
                <a:lnTo>
                  <a:pt x="535" y="377"/>
                </a:lnTo>
                <a:lnTo>
                  <a:pt x="541" y="377"/>
                </a:lnTo>
                <a:lnTo>
                  <a:pt x="541" y="380"/>
                </a:lnTo>
                <a:lnTo>
                  <a:pt x="541" y="383"/>
                </a:lnTo>
                <a:lnTo>
                  <a:pt x="541" y="386"/>
                </a:lnTo>
                <a:lnTo>
                  <a:pt x="544" y="386"/>
                </a:lnTo>
                <a:lnTo>
                  <a:pt x="547" y="386"/>
                </a:lnTo>
                <a:lnTo>
                  <a:pt x="547" y="388"/>
                </a:lnTo>
                <a:lnTo>
                  <a:pt x="547" y="391"/>
                </a:lnTo>
                <a:lnTo>
                  <a:pt x="547" y="394"/>
                </a:lnTo>
                <a:lnTo>
                  <a:pt x="550" y="394"/>
                </a:lnTo>
                <a:lnTo>
                  <a:pt x="552" y="394"/>
                </a:lnTo>
                <a:lnTo>
                  <a:pt x="558" y="394"/>
                </a:lnTo>
                <a:lnTo>
                  <a:pt x="558" y="397"/>
                </a:lnTo>
                <a:lnTo>
                  <a:pt x="558" y="400"/>
                </a:lnTo>
                <a:lnTo>
                  <a:pt x="561" y="400"/>
                </a:lnTo>
                <a:lnTo>
                  <a:pt x="561" y="403"/>
                </a:lnTo>
                <a:lnTo>
                  <a:pt x="561" y="405"/>
                </a:lnTo>
                <a:lnTo>
                  <a:pt x="561" y="408"/>
                </a:lnTo>
                <a:lnTo>
                  <a:pt x="564" y="408"/>
                </a:lnTo>
                <a:lnTo>
                  <a:pt x="567" y="408"/>
                </a:lnTo>
                <a:lnTo>
                  <a:pt x="567" y="417"/>
                </a:lnTo>
                <a:lnTo>
                  <a:pt x="567" y="420"/>
                </a:lnTo>
                <a:lnTo>
                  <a:pt x="567" y="422"/>
                </a:lnTo>
                <a:lnTo>
                  <a:pt x="569" y="422"/>
                </a:lnTo>
                <a:lnTo>
                  <a:pt x="572" y="422"/>
                </a:lnTo>
                <a:lnTo>
                  <a:pt x="598" y="422"/>
                </a:lnTo>
                <a:lnTo>
                  <a:pt x="598" y="425"/>
                </a:lnTo>
                <a:lnTo>
                  <a:pt x="598" y="428"/>
                </a:lnTo>
                <a:lnTo>
                  <a:pt x="598" y="431"/>
                </a:lnTo>
                <a:lnTo>
                  <a:pt x="601" y="431"/>
                </a:lnTo>
                <a:lnTo>
                  <a:pt x="603" y="431"/>
                </a:lnTo>
                <a:lnTo>
                  <a:pt x="603" y="434"/>
                </a:lnTo>
                <a:lnTo>
                  <a:pt x="603" y="437"/>
                </a:lnTo>
                <a:lnTo>
                  <a:pt x="606" y="437"/>
                </a:lnTo>
                <a:lnTo>
                  <a:pt x="606" y="448"/>
                </a:lnTo>
                <a:lnTo>
                  <a:pt x="606" y="451"/>
                </a:lnTo>
                <a:lnTo>
                  <a:pt x="606" y="454"/>
                </a:lnTo>
                <a:lnTo>
                  <a:pt x="609" y="454"/>
                </a:lnTo>
                <a:lnTo>
                  <a:pt x="612" y="454"/>
                </a:lnTo>
                <a:lnTo>
                  <a:pt x="612" y="456"/>
                </a:lnTo>
                <a:lnTo>
                  <a:pt x="612" y="459"/>
                </a:lnTo>
                <a:lnTo>
                  <a:pt x="615" y="459"/>
                </a:lnTo>
                <a:lnTo>
                  <a:pt x="615" y="471"/>
                </a:lnTo>
                <a:lnTo>
                  <a:pt x="615" y="473"/>
                </a:lnTo>
                <a:lnTo>
                  <a:pt x="615" y="476"/>
                </a:lnTo>
                <a:lnTo>
                  <a:pt x="618" y="476"/>
                </a:lnTo>
                <a:lnTo>
                  <a:pt x="620" y="476"/>
                </a:lnTo>
                <a:lnTo>
                  <a:pt x="623" y="476"/>
                </a:lnTo>
                <a:lnTo>
                  <a:pt x="623" y="479"/>
                </a:lnTo>
                <a:lnTo>
                  <a:pt x="623" y="482"/>
                </a:lnTo>
                <a:lnTo>
                  <a:pt x="626" y="482"/>
                </a:lnTo>
                <a:lnTo>
                  <a:pt x="626" y="485"/>
                </a:lnTo>
                <a:lnTo>
                  <a:pt x="626" y="488"/>
                </a:lnTo>
                <a:lnTo>
                  <a:pt x="626" y="491"/>
                </a:lnTo>
                <a:lnTo>
                  <a:pt x="629" y="491"/>
                </a:lnTo>
                <a:lnTo>
                  <a:pt x="629" y="493"/>
                </a:lnTo>
                <a:lnTo>
                  <a:pt x="629" y="496"/>
                </a:lnTo>
                <a:lnTo>
                  <a:pt x="632" y="496"/>
                </a:lnTo>
                <a:lnTo>
                  <a:pt x="632" y="499"/>
                </a:lnTo>
                <a:lnTo>
                  <a:pt x="632" y="502"/>
                </a:lnTo>
                <a:lnTo>
                  <a:pt x="632" y="505"/>
                </a:lnTo>
                <a:lnTo>
                  <a:pt x="635" y="505"/>
                </a:lnTo>
                <a:lnTo>
                  <a:pt x="637" y="505"/>
                </a:lnTo>
                <a:lnTo>
                  <a:pt x="643" y="505"/>
                </a:lnTo>
                <a:lnTo>
                  <a:pt x="643" y="508"/>
                </a:lnTo>
                <a:lnTo>
                  <a:pt x="643" y="510"/>
                </a:lnTo>
                <a:lnTo>
                  <a:pt x="643" y="513"/>
                </a:lnTo>
                <a:lnTo>
                  <a:pt x="646" y="513"/>
                </a:lnTo>
                <a:lnTo>
                  <a:pt x="646" y="516"/>
                </a:lnTo>
                <a:lnTo>
                  <a:pt x="646" y="519"/>
                </a:lnTo>
                <a:lnTo>
                  <a:pt x="649" y="519"/>
                </a:lnTo>
                <a:lnTo>
                  <a:pt x="652" y="519"/>
                </a:lnTo>
                <a:lnTo>
                  <a:pt x="654" y="519"/>
                </a:lnTo>
                <a:lnTo>
                  <a:pt x="654" y="522"/>
                </a:lnTo>
                <a:lnTo>
                  <a:pt x="654" y="525"/>
                </a:lnTo>
                <a:lnTo>
                  <a:pt x="654" y="527"/>
                </a:lnTo>
                <a:lnTo>
                  <a:pt x="657" y="527"/>
                </a:lnTo>
                <a:lnTo>
                  <a:pt x="660" y="527"/>
                </a:lnTo>
                <a:lnTo>
                  <a:pt x="666" y="527"/>
                </a:lnTo>
                <a:lnTo>
                  <a:pt x="666" y="530"/>
                </a:lnTo>
                <a:lnTo>
                  <a:pt x="666" y="533"/>
                </a:lnTo>
                <a:lnTo>
                  <a:pt x="666" y="536"/>
                </a:lnTo>
                <a:lnTo>
                  <a:pt x="669" y="536"/>
                </a:lnTo>
                <a:lnTo>
                  <a:pt x="671" y="536"/>
                </a:lnTo>
                <a:lnTo>
                  <a:pt x="671" y="539"/>
                </a:lnTo>
                <a:lnTo>
                  <a:pt x="671" y="542"/>
                </a:lnTo>
                <a:lnTo>
                  <a:pt x="674" y="542"/>
                </a:lnTo>
                <a:lnTo>
                  <a:pt x="674" y="544"/>
                </a:lnTo>
                <a:lnTo>
                  <a:pt x="674" y="547"/>
                </a:lnTo>
                <a:lnTo>
                  <a:pt x="674" y="550"/>
                </a:lnTo>
                <a:lnTo>
                  <a:pt x="677" y="550"/>
                </a:lnTo>
                <a:lnTo>
                  <a:pt x="680" y="550"/>
                </a:lnTo>
                <a:lnTo>
                  <a:pt x="688" y="550"/>
                </a:lnTo>
                <a:lnTo>
                  <a:pt x="688" y="553"/>
                </a:lnTo>
                <a:lnTo>
                  <a:pt x="688" y="556"/>
                </a:lnTo>
                <a:lnTo>
                  <a:pt x="691" y="556"/>
                </a:lnTo>
                <a:lnTo>
                  <a:pt x="694" y="556"/>
                </a:lnTo>
                <a:lnTo>
                  <a:pt x="694" y="559"/>
                </a:lnTo>
                <a:lnTo>
                  <a:pt x="694" y="561"/>
                </a:lnTo>
                <a:lnTo>
                  <a:pt x="694" y="564"/>
                </a:lnTo>
                <a:lnTo>
                  <a:pt x="697" y="564"/>
                </a:lnTo>
                <a:lnTo>
                  <a:pt x="697" y="567"/>
                </a:lnTo>
                <a:lnTo>
                  <a:pt x="697" y="570"/>
                </a:lnTo>
                <a:lnTo>
                  <a:pt x="697" y="573"/>
                </a:lnTo>
                <a:lnTo>
                  <a:pt x="700" y="573"/>
                </a:lnTo>
                <a:lnTo>
                  <a:pt x="703" y="573"/>
                </a:lnTo>
                <a:lnTo>
                  <a:pt x="705" y="573"/>
                </a:lnTo>
                <a:lnTo>
                  <a:pt x="705" y="576"/>
                </a:lnTo>
                <a:lnTo>
                  <a:pt x="705" y="578"/>
                </a:lnTo>
                <a:lnTo>
                  <a:pt x="708" y="578"/>
                </a:lnTo>
                <a:lnTo>
                  <a:pt x="711" y="578"/>
                </a:lnTo>
                <a:lnTo>
                  <a:pt x="720" y="578"/>
                </a:lnTo>
                <a:lnTo>
                  <a:pt x="720" y="581"/>
                </a:lnTo>
                <a:lnTo>
                  <a:pt x="720" y="584"/>
                </a:lnTo>
                <a:lnTo>
                  <a:pt x="720" y="587"/>
                </a:lnTo>
                <a:lnTo>
                  <a:pt x="722" y="587"/>
                </a:lnTo>
                <a:lnTo>
                  <a:pt x="722" y="590"/>
                </a:lnTo>
                <a:lnTo>
                  <a:pt x="722" y="593"/>
                </a:lnTo>
                <a:lnTo>
                  <a:pt x="722" y="595"/>
                </a:lnTo>
                <a:lnTo>
                  <a:pt x="725" y="595"/>
                </a:lnTo>
                <a:lnTo>
                  <a:pt x="725" y="598"/>
                </a:lnTo>
                <a:lnTo>
                  <a:pt x="725" y="601"/>
                </a:lnTo>
                <a:lnTo>
                  <a:pt x="728" y="601"/>
                </a:lnTo>
                <a:lnTo>
                  <a:pt x="731" y="601"/>
                </a:lnTo>
                <a:lnTo>
                  <a:pt x="742" y="601"/>
                </a:lnTo>
                <a:lnTo>
                  <a:pt x="742" y="604"/>
                </a:lnTo>
                <a:lnTo>
                  <a:pt x="742" y="607"/>
                </a:lnTo>
                <a:lnTo>
                  <a:pt x="742" y="610"/>
                </a:lnTo>
                <a:lnTo>
                  <a:pt x="745" y="610"/>
                </a:lnTo>
                <a:lnTo>
                  <a:pt x="748" y="610"/>
                </a:lnTo>
                <a:lnTo>
                  <a:pt x="771" y="610"/>
                </a:lnTo>
                <a:lnTo>
                  <a:pt x="771" y="612"/>
                </a:lnTo>
                <a:lnTo>
                  <a:pt x="771" y="615"/>
                </a:lnTo>
                <a:lnTo>
                  <a:pt x="771" y="618"/>
                </a:lnTo>
                <a:lnTo>
                  <a:pt x="773" y="618"/>
                </a:lnTo>
                <a:lnTo>
                  <a:pt x="773" y="621"/>
                </a:lnTo>
                <a:lnTo>
                  <a:pt x="773" y="624"/>
                </a:lnTo>
                <a:lnTo>
                  <a:pt x="773" y="627"/>
                </a:lnTo>
                <a:lnTo>
                  <a:pt x="773" y="629"/>
                </a:lnTo>
                <a:lnTo>
                  <a:pt x="773" y="632"/>
                </a:lnTo>
                <a:lnTo>
                  <a:pt x="776" y="632"/>
                </a:lnTo>
                <a:lnTo>
                  <a:pt x="779" y="632"/>
                </a:lnTo>
                <a:lnTo>
                  <a:pt x="782" y="632"/>
                </a:lnTo>
                <a:lnTo>
                  <a:pt x="782" y="635"/>
                </a:lnTo>
                <a:lnTo>
                  <a:pt x="782" y="638"/>
                </a:lnTo>
                <a:lnTo>
                  <a:pt x="782" y="641"/>
                </a:lnTo>
                <a:lnTo>
                  <a:pt x="785" y="641"/>
                </a:lnTo>
                <a:lnTo>
                  <a:pt x="785" y="644"/>
                </a:lnTo>
                <a:lnTo>
                  <a:pt x="785" y="646"/>
                </a:lnTo>
                <a:lnTo>
                  <a:pt x="788" y="646"/>
                </a:lnTo>
                <a:lnTo>
                  <a:pt x="790" y="646"/>
                </a:lnTo>
                <a:lnTo>
                  <a:pt x="805" y="646"/>
                </a:lnTo>
                <a:lnTo>
                  <a:pt x="805" y="649"/>
                </a:lnTo>
                <a:lnTo>
                  <a:pt x="805" y="652"/>
                </a:lnTo>
                <a:lnTo>
                  <a:pt x="805" y="655"/>
                </a:lnTo>
                <a:lnTo>
                  <a:pt x="805" y="658"/>
                </a:lnTo>
                <a:lnTo>
                  <a:pt x="805" y="661"/>
                </a:lnTo>
                <a:lnTo>
                  <a:pt x="805" y="664"/>
                </a:lnTo>
                <a:lnTo>
                  <a:pt x="807" y="664"/>
                </a:lnTo>
                <a:lnTo>
                  <a:pt x="810" y="664"/>
                </a:lnTo>
                <a:lnTo>
                  <a:pt x="836" y="664"/>
                </a:lnTo>
                <a:lnTo>
                  <a:pt x="836" y="666"/>
                </a:lnTo>
                <a:lnTo>
                  <a:pt x="836" y="669"/>
                </a:lnTo>
                <a:lnTo>
                  <a:pt x="839" y="669"/>
                </a:lnTo>
                <a:lnTo>
                  <a:pt x="841" y="669"/>
                </a:lnTo>
                <a:lnTo>
                  <a:pt x="841" y="672"/>
                </a:lnTo>
                <a:lnTo>
                  <a:pt x="841" y="675"/>
                </a:lnTo>
                <a:lnTo>
                  <a:pt x="841" y="678"/>
                </a:lnTo>
                <a:lnTo>
                  <a:pt x="844" y="678"/>
                </a:lnTo>
                <a:lnTo>
                  <a:pt x="847" y="678"/>
                </a:lnTo>
                <a:lnTo>
                  <a:pt x="853" y="678"/>
                </a:lnTo>
                <a:lnTo>
                  <a:pt x="853" y="681"/>
                </a:lnTo>
                <a:lnTo>
                  <a:pt x="853" y="683"/>
                </a:lnTo>
                <a:lnTo>
                  <a:pt x="853" y="686"/>
                </a:lnTo>
                <a:lnTo>
                  <a:pt x="856" y="686"/>
                </a:lnTo>
                <a:lnTo>
                  <a:pt x="856" y="689"/>
                </a:lnTo>
                <a:lnTo>
                  <a:pt x="856" y="692"/>
                </a:lnTo>
                <a:lnTo>
                  <a:pt x="858" y="692"/>
                </a:lnTo>
                <a:lnTo>
                  <a:pt x="861" y="692"/>
                </a:lnTo>
                <a:lnTo>
                  <a:pt x="870" y="692"/>
                </a:lnTo>
                <a:lnTo>
                  <a:pt x="870" y="695"/>
                </a:lnTo>
                <a:lnTo>
                  <a:pt x="870" y="698"/>
                </a:lnTo>
                <a:lnTo>
                  <a:pt x="870" y="700"/>
                </a:lnTo>
                <a:lnTo>
                  <a:pt x="873" y="700"/>
                </a:lnTo>
                <a:lnTo>
                  <a:pt x="873" y="703"/>
                </a:lnTo>
                <a:lnTo>
                  <a:pt x="873" y="706"/>
                </a:lnTo>
                <a:lnTo>
                  <a:pt x="873" y="709"/>
                </a:lnTo>
                <a:lnTo>
                  <a:pt x="875" y="709"/>
                </a:lnTo>
                <a:lnTo>
                  <a:pt x="878" y="709"/>
                </a:lnTo>
                <a:lnTo>
                  <a:pt x="884" y="709"/>
                </a:lnTo>
                <a:lnTo>
                  <a:pt x="884" y="712"/>
                </a:lnTo>
                <a:lnTo>
                  <a:pt x="884" y="715"/>
                </a:lnTo>
                <a:lnTo>
                  <a:pt x="887" y="715"/>
                </a:lnTo>
                <a:lnTo>
                  <a:pt x="890" y="715"/>
                </a:lnTo>
                <a:lnTo>
                  <a:pt x="904" y="715"/>
                </a:lnTo>
                <a:lnTo>
                  <a:pt x="904" y="717"/>
                </a:lnTo>
                <a:lnTo>
                  <a:pt x="904" y="720"/>
                </a:lnTo>
                <a:lnTo>
                  <a:pt x="904" y="723"/>
                </a:lnTo>
                <a:lnTo>
                  <a:pt x="907" y="723"/>
                </a:lnTo>
                <a:lnTo>
                  <a:pt x="909" y="723"/>
                </a:lnTo>
                <a:lnTo>
                  <a:pt x="912" y="723"/>
                </a:lnTo>
                <a:lnTo>
                  <a:pt x="912" y="726"/>
                </a:lnTo>
                <a:lnTo>
                  <a:pt x="912" y="729"/>
                </a:lnTo>
                <a:lnTo>
                  <a:pt x="915" y="729"/>
                </a:lnTo>
                <a:lnTo>
                  <a:pt x="918" y="729"/>
                </a:lnTo>
                <a:lnTo>
                  <a:pt x="952" y="729"/>
                </a:lnTo>
                <a:lnTo>
                  <a:pt x="952" y="732"/>
                </a:lnTo>
                <a:lnTo>
                  <a:pt x="952" y="734"/>
                </a:lnTo>
                <a:lnTo>
                  <a:pt x="952" y="737"/>
                </a:lnTo>
                <a:lnTo>
                  <a:pt x="955" y="737"/>
                </a:lnTo>
                <a:lnTo>
                  <a:pt x="958" y="737"/>
                </a:lnTo>
                <a:lnTo>
                  <a:pt x="966" y="737"/>
                </a:lnTo>
                <a:lnTo>
                  <a:pt x="966" y="740"/>
                </a:lnTo>
                <a:lnTo>
                  <a:pt x="966" y="743"/>
                </a:lnTo>
                <a:lnTo>
                  <a:pt x="966" y="746"/>
                </a:lnTo>
                <a:lnTo>
                  <a:pt x="969" y="746"/>
                </a:lnTo>
                <a:lnTo>
                  <a:pt x="972" y="746"/>
                </a:lnTo>
                <a:lnTo>
                  <a:pt x="997" y="746"/>
                </a:lnTo>
                <a:lnTo>
                  <a:pt x="997" y="749"/>
                </a:lnTo>
                <a:lnTo>
                  <a:pt x="997" y="751"/>
                </a:lnTo>
                <a:lnTo>
                  <a:pt x="1000" y="751"/>
                </a:lnTo>
                <a:lnTo>
                  <a:pt x="1003" y="751"/>
                </a:lnTo>
                <a:lnTo>
                  <a:pt x="1003" y="754"/>
                </a:lnTo>
                <a:lnTo>
                  <a:pt x="1003" y="757"/>
                </a:lnTo>
                <a:lnTo>
                  <a:pt x="1003" y="760"/>
                </a:lnTo>
                <a:lnTo>
                  <a:pt x="1006" y="760"/>
                </a:lnTo>
                <a:lnTo>
                  <a:pt x="1009" y="760"/>
                </a:lnTo>
                <a:lnTo>
                  <a:pt x="1009" y="763"/>
                </a:lnTo>
                <a:lnTo>
                  <a:pt x="1009" y="766"/>
                </a:lnTo>
                <a:lnTo>
                  <a:pt x="1009" y="768"/>
                </a:lnTo>
                <a:lnTo>
                  <a:pt x="1011" y="768"/>
                </a:lnTo>
                <a:lnTo>
                  <a:pt x="1014" y="768"/>
                </a:lnTo>
                <a:lnTo>
                  <a:pt x="1023" y="768"/>
                </a:lnTo>
                <a:lnTo>
                  <a:pt x="1023" y="771"/>
                </a:lnTo>
                <a:lnTo>
                  <a:pt x="1023" y="774"/>
                </a:lnTo>
                <a:lnTo>
                  <a:pt x="1026" y="774"/>
                </a:lnTo>
                <a:lnTo>
                  <a:pt x="1028" y="774"/>
                </a:lnTo>
                <a:lnTo>
                  <a:pt x="1045" y="774"/>
                </a:lnTo>
                <a:lnTo>
                  <a:pt x="1045" y="777"/>
                </a:lnTo>
                <a:lnTo>
                  <a:pt x="1045" y="780"/>
                </a:lnTo>
                <a:lnTo>
                  <a:pt x="1045" y="783"/>
                </a:lnTo>
                <a:lnTo>
                  <a:pt x="1048" y="783"/>
                </a:lnTo>
                <a:lnTo>
                  <a:pt x="1051" y="783"/>
                </a:lnTo>
                <a:lnTo>
                  <a:pt x="1071" y="783"/>
                </a:lnTo>
                <a:lnTo>
                  <a:pt x="1071" y="785"/>
                </a:lnTo>
                <a:lnTo>
                  <a:pt x="1071" y="788"/>
                </a:lnTo>
                <a:lnTo>
                  <a:pt x="1071" y="791"/>
                </a:lnTo>
                <a:lnTo>
                  <a:pt x="1074" y="791"/>
                </a:lnTo>
                <a:lnTo>
                  <a:pt x="1077" y="791"/>
                </a:lnTo>
                <a:lnTo>
                  <a:pt x="1079" y="791"/>
                </a:lnTo>
                <a:lnTo>
                  <a:pt x="1079" y="794"/>
                </a:lnTo>
                <a:lnTo>
                  <a:pt x="1079" y="797"/>
                </a:lnTo>
                <a:lnTo>
                  <a:pt x="1082" y="797"/>
                </a:lnTo>
                <a:lnTo>
                  <a:pt x="1085" y="797"/>
                </a:lnTo>
                <a:lnTo>
                  <a:pt x="1094" y="797"/>
                </a:lnTo>
                <a:lnTo>
                  <a:pt x="1094" y="808"/>
                </a:lnTo>
                <a:lnTo>
                  <a:pt x="1094" y="811"/>
                </a:lnTo>
                <a:lnTo>
                  <a:pt x="1094" y="814"/>
                </a:lnTo>
                <a:lnTo>
                  <a:pt x="1096" y="814"/>
                </a:lnTo>
                <a:lnTo>
                  <a:pt x="1099" y="814"/>
                </a:lnTo>
                <a:lnTo>
                  <a:pt x="1116" y="814"/>
                </a:lnTo>
                <a:lnTo>
                  <a:pt x="1116" y="817"/>
                </a:lnTo>
                <a:lnTo>
                  <a:pt x="1116" y="819"/>
                </a:lnTo>
                <a:lnTo>
                  <a:pt x="1119" y="819"/>
                </a:lnTo>
                <a:lnTo>
                  <a:pt x="1122" y="819"/>
                </a:lnTo>
                <a:lnTo>
                  <a:pt x="1139" y="819"/>
                </a:lnTo>
                <a:lnTo>
                  <a:pt x="1139" y="822"/>
                </a:lnTo>
                <a:lnTo>
                  <a:pt x="1139" y="825"/>
                </a:lnTo>
                <a:lnTo>
                  <a:pt x="1139" y="828"/>
                </a:lnTo>
                <a:lnTo>
                  <a:pt x="1142" y="828"/>
                </a:lnTo>
                <a:lnTo>
                  <a:pt x="1145" y="828"/>
                </a:lnTo>
                <a:lnTo>
                  <a:pt x="1150" y="828"/>
                </a:lnTo>
                <a:lnTo>
                  <a:pt x="1150" y="831"/>
                </a:lnTo>
                <a:lnTo>
                  <a:pt x="1150" y="834"/>
                </a:lnTo>
                <a:lnTo>
                  <a:pt x="1150" y="837"/>
                </a:lnTo>
                <a:lnTo>
                  <a:pt x="1153" y="837"/>
                </a:lnTo>
                <a:lnTo>
                  <a:pt x="1156" y="837"/>
                </a:lnTo>
                <a:lnTo>
                  <a:pt x="1162" y="837"/>
                </a:lnTo>
                <a:lnTo>
                  <a:pt x="1162" y="839"/>
                </a:lnTo>
                <a:lnTo>
                  <a:pt x="1162" y="842"/>
                </a:lnTo>
                <a:lnTo>
                  <a:pt x="1164" y="842"/>
                </a:lnTo>
                <a:lnTo>
                  <a:pt x="1167" y="842"/>
                </a:lnTo>
                <a:lnTo>
                  <a:pt x="1181" y="842"/>
                </a:lnTo>
                <a:lnTo>
                  <a:pt x="1181" y="845"/>
                </a:lnTo>
                <a:lnTo>
                  <a:pt x="1181" y="848"/>
                </a:lnTo>
                <a:lnTo>
                  <a:pt x="1181" y="851"/>
                </a:lnTo>
                <a:lnTo>
                  <a:pt x="1184" y="851"/>
                </a:lnTo>
                <a:lnTo>
                  <a:pt x="1184" y="854"/>
                </a:lnTo>
                <a:lnTo>
                  <a:pt x="1184" y="856"/>
                </a:lnTo>
                <a:lnTo>
                  <a:pt x="1184" y="859"/>
                </a:lnTo>
                <a:lnTo>
                  <a:pt x="1187" y="859"/>
                </a:lnTo>
                <a:lnTo>
                  <a:pt x="1190" y="859"/>
                </a:lnTo>
                <a:lnTo>
                  <a:pt x="1198" y="859"/>
                </a:lnTo>
                <a:lnTo>
                  <a:pt x="1198" y="862"/>
                </a:lnTo>
                <a:lnTo>
                  <a:pt x="1198" y="865"/>
                </a:lnTo>
                <a:lnTo>
                  <a:pt x="1201" y="865"/>
                </a:lnTo>
                <a:lnTo>
                  <a:pt x="1204" y="865"/>
                </a:lnTo>
                <a:lnTo>
                  <a:pt x="1215" y="865"/>
                </a:lnTo>
                <a:lnTo>
                  <a:pt x="1215" y="868"/>
                </a:lnTo>
                <a:lnTo>
                  <a:pt x="1215" y="871"/>
                </a:lnTo>
                <a:lnTo>
                  <a:pt x="1215" y="873"/>
                </a:lnTo>
                <a:lnTo>
                  <a:pt x="1218" y="873"/>
                </a:lnTo>
                <a:lnTo>
                  <a:pt x="1221" y="873"/>
                </a:lnTo>
                <a:lnTo>
                  <a:pt x="1227" y="873"/>
                </a:lnTo>
                <a:lnTo>
                  <a:pt x="1227" y="876"/>
                </a:lnTo>
                <a:lnTo>
                  <a:pt x="1227" y="879"/>
                </a:lnTo>
                <a:lnTo>
                  <a:pt x="1227" y="882"/>
                </a:lnTo>
                <a:lnTo>
                  <a:pt x="1229" y="882"/>
                </a:lnTo>
                <a:lnTo>
                  <a:pt x="1229" y="885"/>
                </a:lnTo>
                <a:lnTo>
                  <a:pt x="1229" y="888"/>
                </a:lnTo>
                <a:lnTo>
                  <a:pt x="1232" y="888"/>
                </a:lnTo>
                <a:lnTo>
                  <a:pt x="1232" y="890"/>
                </a:lnTo>
                <a:lnTo>
                  <a:pt x="1232" y="893"/>
                </a:lnTo>
                <a:lnTo>
                  <a:pt x="1232" y="896"/>
                </a:lnTo>
                <a:lnTo>
                  <a:pt x="1235" y="896"/>
                </a:lnTo>
                <a:lnTo>
                  <a:pt x="1238" y="896"/>
                </a:lnTo>
                <a:lnTo>
                  <a:pt x="1241" y="896"/>
                </a:lnTo>
                <a:lnTo>
                  <a:pt x="1244" y="896"/>
                </a:lnTo>
                <a:lnTo>
                  <a:pt x="1244" y="899"/>
                </a:lnTo>
                <a:lnTo>
                  <a:pt x="1244" y="902"/>
                </a:lnTo>
                <a:lnTo>
                  <a:pt x="1244" y="905"/>
                </a:lnTo>
                <a:lnTo>
                  <a:pt x="1246" y="905"/>
                </a:lnTo>
                <a:lnTo>
                  <a:pt x="1249" y="905"/>
                </a:lnTo>
                <a:lnTo>
                  <a:pt x="1252" y="905"/>
                </a:lnTo>
                <a:lnTo>
                  <a:pt x="1255" y="905"/>
                </a:lnTo>
                <a:lnTo>
                  <a:pt x="1258" y="905"/>
                </a:lnTo>
                <a:lnTo>
                  <a:pt x="1258" y="907"/>
                </a:lnTo>
                <a:lnTo>
                  <a:pt x="1258" y="910"/>
                </a:lnTo>
                <a:lnTo>
                  <a:pt x="1261" y="910"/>
                </a:lnTo>
                <a:lnTo>
                  <a:pt x="1263" y="910"/>
                </a:lnTo>
                <a:lnTo>
                  <a:pt x="1275" y="910"/>
                </a:lnTo>
                <a:lnTo>
                  <a:pt x="1275" y="913"/>
                </a:lnTo>
                <a:lnTo>
                  <a:pt x="1275" y="916"/>
                </a:lnTo>
                <a:lnTo>
                  <a:pt x="1275" y="919"/>
                </a:lnTo>
                <a:lnTo>
                  <a:pt x="1278" y="919"/>
                </a:lnTo>
                <a:lnTo>
                  <a:pt x="1280" y="919"/>
                </a:lnTo>
                <a:lnTo>
                  <a:pt x="1303" y="919"/>
                </a:lnTo>
                <a:lnTo>
                  <a:pt x="1303" y="922"/>
                </a:lnTo>
                <a:lnTo>
                  <a:pt x="1303" y="924"/>
                </a:lnTo>
                <a:lnTo>
                  <a:pt x="1303" y="927"/>
                </a:lnTo>
                <a:lnTo>
                  <a:pt x="1306" y="927"/>
                </a:lnTo>
                <a:lnTo>
                  <a:pt x="1309" y="927"/>
                </a:lnTo>
                <a:lnTo>
                  <a:pt x="1312" y="927"/>
                </a:lnTo>
                <a:lnTo>
                  <a:pt x="1312" y="930"/>
                </a:lnTo>
                <a:lnTo>
                  <a:pt x="1312" y="933"/>
                </a:lnTo>
                <a:lnTo>
                  <a:pt x="1312" y="936"/>
                </a:lnTo>
                <a:lnTo>
                  <a:pt x="1314" y="936"/>
                </a:lnTo>
                <a:lnTo>
                  <a:pt x="1317" y="936"/>
                </a:lnTo>
                <a:lnTo>
                  <a:pt x="1320" y="936"/>
                </a:lnTo>
                <a:lnTo>
                  <a:pt x="1340" y="936"/>
                </a:lnTo>
                <a:lnTo>
                  <a:pt x="1340" y="939"/>
                </a:lnTo>
                <a:lnTo>
                  <a:pt x="1340" y="941"/>
                </a:lnTo>
                <a:lnTo>
                  <a:pt x="1343" y="941"/>
                </a:lnTo>
                <a:lnTo>
                  <a:pt x="1343" y="944"/>
                </a:lnTo>
                <a:lnTo>
                  <a:pt x="1343" y="947"/>
                </a:lnTo>
                <a:lnTo>
                  <a:pt x="1343" y="950"/>
                </a:lnTo>
                <a:lnTo>
                  <a:pt x="1346" y="950"/>
                </a:lnTo>
                <a:lnTo>
                  <a:pt x="1346" y="961"/>
                </a:lnTo>
                <a:lnTo>
                  <a:pt x="1346" y="964"/>
                </a:lnTo>
                <a:lnTo>
                  <a:pt x="1346" y="967"/>
                </a:lnTo>
                <a:lnTo>
                  <a:pt x="1348" y="967"/>
                </a:lnTo>
                <a:lnTo>
                  <a:pt x="1351" y="967"/>
                </a:lnTo>
                <a:lnTo>
                  <a:pt x="1368" y="967"/>
                </a:lnTo>
                <a:lnTo>
                  <a:pt x="1368" y="970"/>
                </a:lnTo>
                <a:lnTo>
                  <a:pt x="1368" y="973"/>
                </a:lnTo>
                <a:lnTo>
                  <a:pt x="1368" y="975"/>
                </a:lnTo>
                <a:lnTo>
                  <a:pt x="1371" y="975"/>
                </a:lnTo>
                <a:lnTo>
                  <a:pt x="1374" y="975"/>
                </a:lnTo>
                <a:lnTo>
                  <a:pt x="1377" y="975"/>
                </a:lnTo>
                <a:lnTo>
                  <a:pt x="1377" y="978"/>
                </a:lnTo>
                <a:lnTo>
                  <a:pt x="1377" y="981"/>
                </a:lnTo>
                <a:lnTo>
                  <a:pt x="1380" y="981"/>
                </a:lnTo>
                <a:lnTo>
                  <a:pt x="1382" y="981"/>
                </a:lnTo>
                <a:lnTo>
                  <a:pt x="1391" y="981"/>
                </a:lnTo>
                <a:lnTo>
                  <a:pt x="1391" y="984"/>
                </a:lnTo>
                <a:lnTo>
                  <a:pt x="1391" y="987"/>
                </a:lnTo>
                <a:lnTo>
                  <a:pt x="1391" y="990"/>
                </a:lnTo>
                <a:lnTo>
                  <a:pt x="1394" y="990"/>
                </a:lnTo>
                <a:lnTo>
                  <a:pt x="1397" y="990"/>
                </a:lnTo>
                <a:lnTo>
                  <a:pt x="1422" y="990"/>
                </a:lnTo>
                <a:lnTo>
                  <a:pt x="1422" y="992"/>
                </a:lnTo>
                <a:lnTo>
                  <a:pt x="1422" y="995"/>
                </a:lnTo>
                <a:lnTo>
                  <a:pt x="1422" y="998"/>
                </a:lnTo>
                <a:lnTo>
                  <a:pt x="1425" y="998"/>
                </a:lnTo>
                <a:lnTo>
                  <a:pt x="1428" y="998"/>
                </a:lnTo>
                <a:lnTo>
                  <a:pt x="1428" y="1001"/>
                </a:lnTo>
                <a:lnTo>
                  <a:pt x="1428" y="1004"/>
                </a:lnTo>
                <a:lnTo>
                  <a:pt x="1428" y="1007"/>
                </a:lnTo>
                <a:lnTo>
                  <a:pt x="1431" y="1007"/>
                </a:lnTo>
                <a:lnTo>
                  <a:pt x="1433" y="1007"/>
                </a:lnTo>
                <a:lnTo>
                  <a:pt x="1436" y="1007"/>
                </a:lnTo>
                <a:lnTo>
                  <a:pt x="1436" y="1010"/>
                </a:lnTo>
                <a:lnTo>
                  <a:pt x="1436" y="1012"/>
                </a:lnTo>
                <a:lnTo>
                  <a:pt x="1436" y="1015"/>
                </a:lnTo>
                <a:lnTo>
                  <a:pt x="1439" y="1015"/>
                </a:lnTo>
                <a:lnTo>
                  <a:pt x="1442" y="1015"/>
                </a:lnTo>
                <a:lnTo>
                  <a:pt x="1442" y="1018"/>
                </a:lnTo>
                <a:lnTo>
                  <a:pt x="1442" y="1021"/>
                </a:lnTo>
                <a:lnTo>
                  <a:pt x="1445" y="1021"/>
                </a:lnTo>
                <a:lnTo>
                  <a:pt x="1445" y="1024"/>
                </a:lnTo>
                <a:lnTo>
                  <a:pt x="1445" y="1027"/>
                </a:lnTo>
                <a:lnTo>
                  <a:pt x="1445" y="1029"/>
                </a:lnTo>
                <a:lnTo>
                  <a:pt x="1448" y="1029"/>
                </a:lnTo>
                <a:lnTo>
                  <a:pt x="1450" y="1029"/>
                </a:lnTo>
                <a:lnTo>
                  <a:pt x="1467" y="1029"/>
                </a:lnTo>
                <a:lnTo>
                  <a:pt x="1467" y="1032"/>
                </a:lnTo>
                <a:lnTo>
                  <a:pt x="1467" y="1035"/>
                </a:lnTo>
                <a:lnTo>
                  <a:pt x="1467" y="1038"/>
                </a:lnTo>
                <a:lnTo>
                  <a:pt x="1470" y="1038"/>
                </a:lnTo>
                <a:lnTo>
                  <a:pt x="1473" y="1038"/>
                </a:lnTo>
                <a:lnTo>
                  <a:pt x="1496" y="1038"/>
                </a:lnTo>
                <a:lnTo>
                  <a:pt x="1496" y="1041"/>
                </a:lnTo>
                <a:lnTo>
                  <a:pt x="1496" y="1044"/>
                </a:lnTo>
                <a:lnTo>
                  <a:pt x="1496" y="1046"/>
                </a:lnTo>
                <a:lnTo>
                  <a:pt x="1499" y="1046"/>
                </a:lnTo>
                <a:lnTo>
                  <a:pt x="1501" y="1046"/>
                </a:lnTo>
                <a:lnTo>
                  <a:pt x="1501" y="1049"/>
                </a:lnTo>
                <a:lnTo>
                  <a:pt x="1501" y="1052"/>
                </a:lnTo>
                <a:lnTo>
                  <a:pt x="1501" y="1055"/>
                </a:lnTo>
                <a:lnTo>
                  <a:pt x="1504" y="1055"/>
                </a:lnTo>
                <a:lnTo>
                  <a:pt x="1507" y="1055"/>
                </a:lnTo>
                <a:lnTo>
                  <a:pt x="1513" y="1055"/>
                </a:lnTo>
                <a:lnTo>
                  <a:pt x="1513" y="1058"/>
                </a:lnTo>
                <a:lnTo>
                  <a:pt x="1513" y="1061"/>
                </a:lnTo>
                <a:lnTo>
                  <a:pt x="1516" y="1061"/>
                </a:lnTo>
                <a:lnTo>
                  <a:pt x="1518" y="1061"/>
                </a:lnTo>
                <a:lnTo>
                  <a:pt x="1533" y="1061"/>
                </a:lnTo>
                <a:lnTo>
                  <a:pt x="1533" y="1063"/>
                </a:lnTo>
                <a:lnTo>
                  <a:pt x="1533" y="1066"/>
                </a:lnTo>
                <a:lnTo>
                  <a:pt x="1533" y="1069"/>
                </a:lnTo>
                <a:lnTo>
                  <a:pt x="1535" y="1069"/>
                </a:lnTo>
                <a:lnTo>
                  <a:pt x="1538" y="1069"/>
                </a:lnTo>
                <a:lnTo>
                  <a:pt x="1564" y="1069"/>
                </a:lnTo>
                <a:lnTo>
                  <a:pt x="1564" y="1072"/>
                </a:lnTo>
                <a:lnTo>
                  <a:pt x="1564" y="1075"/>
                </a:lnTo>
                <a:lnTo>
                  <a:pt x="1564" y="1078"/>
                </a:lnTo>
                <a:lnTo>
                  <a:pt x="1567" y="1078"/>
                </a:lnTo>
                <a:lnTo>
                  <a:pt x="1569" y="1078"/>
                </a:lnTo>
                <a:lnTo>
                  <a:pt x="1578" y="1078"/>
                </a:lnTo>
                <a:lnTo>
                  <a:pt x="1581" y="1078"/>
                </a:lnTo>
                <a:lnTo>
                  <a:pt x="1584" y="1078"/>
                </a:lnTo>
                <a:lnTo>
                  <a:pt x="1584" y="1080"/>
                </a:lnTo>
                <a:lnTo>
                  <a:pt x="1584" y="1083"/>
                </a:lnTo>
                <a:lnTo>
                  <a:pt x="1584" y="1086"/>
                </a:lnTo>
                <a:lnTo>
                  <a:pt x="1586" y="1086"/>
                </a:lnTo>
                <a:lnTo>
                  <a:pt x="1589" y="1086"/>
                </a:lnTo>
                <a:lnTo>
                  <a:pt x="1637" y="1086"/>
                </a:lnTo>
                <a:lnTo>
                  <a:pt x="1637" y="1089"/>
                </a:lnTo>
                <a:lnTo>
                  <a:pt x="1637" y="1092"/>
                </a:lnTo>
                <a:lnTo>
                  <a:pt x="1637" y="1095"/>
                </a:lnTo>
                <a:lnTo>
                  <a:pt x="1640" y="1095"/>
                </a:lnTo>
                <a:lnTo>
                  <a:pt x="1640" y="1097"/>
                </a:lnTo>
                <a:lnTo>
                  <a:pt x="1640" y="1100"/>
                </a:lnTo>
                <a:lnTo>
                  <a:pt x="1640" y="1103"/>
                </a:lnTo>
                <a:lnTo>
                  <a:pt x="1643" y="1103"/>
                </a:lnTo>
                <a:lnTo>
                  <a:pt x="1646" y="1103"/>
                </a:lnTo>
                <a:lnTo>
                  <a:pt x="1663" y="1103"/>
                </a:lnTo>
                <a:lnTo>
                  <a:pt x="1663" y="1106"/>
                </a:lnTo>
                <a:lnTo>
                  <a:pt x="1663" y="1109"/>
                </a:lnTo>
                <a:lnTo>
                  <a:pt x="1663" y="1112"/>
                </a:lnTo>
                <a:lnTo>
                  <a:pt x="1666" y="1112"/>
                </a:lnTo>
                <a:lnTo>
                  <a:pt x="1669" y="1112"/>
                </a:lnTo>
                <a:lnTo>
                  <a:pt x="1671" y="1112"/>
                </a:lnTo>
                <a:lnTo>
                  <a:pt x="1671" y="1114"/>
                </a:lnTo>
                <a:lnTo>
                  <a:pt x="1671" y="1117"/>
                </a:lnTo>
                <a:lnTo>
                  <a:pt x="1674" y="1117"/>
                </a:lnTo>
                <a:lnTo>
                  <a:pt x="1677" y="1117"/>
                </a:lnTo>
                <a:lnTo>
                  <a:pt x="1799" y="1117"/>
                </a:lnTo>
                <a:lnTo>
                  <a:pt x="1802" y="1117"/>
                </a:lnTo>
                <a:lnTo>
                  <a:pt x="1805" y="1117"/>
                </a:lnTo>
                <a:lnTo>
                  <a:pt x="1807" y="1117"/>
                </a:lnTo>
                <a:lnTo>
                  <a:pt x="1810" y="1117"/>
                </a:lnTo>
                <a:lnTo>
                  <a:pt x="1833" y="1117"/>
                </a:lnTo>
                <a:lnTo>
                  <a:pt x="1833" y="1123"/>
                </a:lnTo>
                <a:lnTo>
                  <a:pt x="1833" y="1126"/>
                </a:lnTo>
                <a:lnTo>
                  <a:pt x="1833" y="1129"/>
                </a:lnTo>
                <a:lnTo>
                  <a:pt x="1836" y="1129"/>
                </a:lnTo>
                <a:lnTo>
                  <a:pt x="1839" y="1129"/>
                </a:lnTo>
                <a:lnTo>
                  <a:pt x="1841" y="1129"/>
                </a:lnTo>
                <a:lnTo>
                  <a:pt x="1841" y="1131"/>
                </a:lnTo>
                <a:lnTo>
                  <a:pt x="1841" y="1134"/>
                </a:lnTo>
                <a:lnTo>
                  <a:pt x="1841" y="1137"/>
                </a:lnTo>
                <a:lnTo>
                  <a:pt x="1844" y="1137"/>
                </a:lnTo>
                <a:lnTo>
                  <a:pt x="1847" y="1137"/>
                </a:lnTo>
                <a:lnTo>
                  <a:pt x="1853" y="1137"/>
                </a:lnTo>
                <a:lnTo>
                  <a:pt x="1856" y="1137"/>
                </a:lnTo>
                <a:lnTo>
                  <a:pt x="1858" y="1137"/>
                </a:lnTo>
                <a:lnTo>
                  <a:pt x="1861" y="1137"/>
                </a:lnTo>
                <a:lnTo>
                  <a:pt x="1864" y="1137"/>
                </a:lnTo>
                <a:lnTo>
                  <a:pt x="1881" y="1137"/>
                </a:lnTo>
                <a:lnTo>
                  <a:pt x="1881" y="1140"/>
                </a:lnTo>
                <a:lnTo>
                  <a:pt x="1881" y="1143"/>
                </a:lnTo>
                <a:lnTo>
                  <a:pt x="1881" y="1146"/>
                </a:lnTo>
                <a:lnTo>
                  <a:pt x="1884" y="1146"/>
                </a:lnTo>
                <a:lnTo>
                  <a:pt x="1887" y="1146"/>
                </a:lnTo>
                <a:lnTo>
                  <a:pt x="1890" y="1146"/>
                </a:lnTo>
                <a:lnTo>
                  <a:pt x="1892" y="1146"/>
                </a:lnTo>
                <a:lnTo>
                  <a:pt x="1912" y="1146"/>
                </a:lnTo>
                <a:lnTo>
                  <a:pt x="1915" y="1146"/>
                </a:lnTo>
                <a:lnTo>
                  <a:pt x="1918" y="1146"/>
                </a:lnTo>
                <a:lnTo>
                  <a:pt x="1921" y="1146"/>
                </a:lnTo>
                <a:lnTo>
                  <a:pt x="1924" y="1146"/>
                </a:lnTo>
                <a:lnTo>
                  <a:pt x="1932" y="1146"/>
                </a:lnTo>
                <a:lnTo>
                  <a:pt x="1932" y="1154"/>
                </a:lnTo>
                <a:lnTo>
                  <a:pt x="1932" y="1157"/>
                </a:lnTo>
                <a:lnTo>
                  <a:pt x="1932" y="1160"/>
                </a:lnTo>
                <a:lnTo>
                  <a:pt x="1935" y="1160"/>
                </a:lnTo>
                <a:lnTo>
                  <a:pt x="1938" y="1160"/>
                </a:lnTo>
                <a:lnTo>
                  <a:pt x="1952" y="1160"/>
                </a:lnTo>
                <a:lnTo>
                  <a:pt x="1955" y="1160"/>
                </a:lnTo>
                <a:lnTo>
                  <a:pt x="1958" y="1160"/>
                </a:lnTo>
                <a:lnTo>
                  <a:pt x="1972" y="1160"/>
                </a:lnTo>
                <a:lnTo>
                  <a:pt x="1975" y="1160"/>
                </a:lnTo>
                <a:lnTo>
                  <a:pt x="1977" y="1160"/>
                </a:lnTo>
                <a:lnTo>
                  <a:pt x="1989" y="1160"/>
                </a:lnTo>
                <a:lnTo>
                  <a:pt x="1992" y="1160"/>
                </a:lnTo>
                <a:lnTo>
                  <a:pt x="1994" y="1160"/>
                </a:lnTo>
                <a:lnTo>
                  <a:pt x="2006" y="1160"/>
                </a:lnTo>
                <a:lnTo>
                  <a:pt x="2009" y="1160"/>
                </a:lnTo>
                <a:lnTo>
                  <a:pt x="2011" y="1160"/>
                </a:lnTo>
                <a:lnTo>
                  <a:pt x="2028" y="1160"/>
                </a:lnTo>
                <a:lnTo>
                  <a:pt x="2031" y="1160"/>
                </a:lnTo>
                <a:lnTo>
                  <a:pt x="2034" y="1160"/>
                </a:lnTo>
                <a:lnTo>
                  <a:pt x="2085" y="1160"/>
                </a:lnTo>
                <a:lnTo>
                  <a:pt x="2088" y="1160"/>
                </a:lnTo>
                <a:lnTo>
                  <a:pt x="2091" y="1160"/>
                </a:lnTo>
                <a:lnTo>
                  <a:pt x="2108" y="1160"/>
                </a:lnTo>
                <a:lnTo>
                  <a:pt x="2108" y="1183"/>
                </a:lnTo>
                <a:lnTo>
                  <a:pt x="2108" y="1185"/>
                </a:lnTo>
                <a:lnTo>
                  <a:pt x="2108" y="1188"/>
                </a:lnTo>
                <a:lnTo>
                  <a:pt x="2111" y="1188"/>
                </a:lnTo>
                <a:lnTo>
                  <a:pt x="2113" y="1188"/>
                </a:lnTo>
                <a:lnTo>
                  <a:pt x="2198" y="1188"/>
                </a:lnTo>
                <a:lnTo>
                  <a:pt x="2201" y="1188"/>
                </a:lnTo>
                <a:lnTo>
                  <a:pt x="2204" y="1188"/>
                </a:lnTo>
                <a:lnTo>
                  <a:pt x="2227" y="1188"/>
                </a:lnTo>
                <a:lnTo>
                  <a:pt x="2230" y="1188"/>
                </a:lnTo>
                <a:lnTo>
                  <a:pt x="2232" y="1188"/>
                </a:lnTo>
                <a:lnTo>
                  <a:pt x="2235" y="1188"/>
                </a:lnTo>
                <a:lnTo>
                  <a:pt x="2272" y="1188"/>
                </a:lnTo>
                <a:lnTo>
                  <a:pt x="2275" y="1188"/>
                </a:lnTo>
                <a:lnTo>
                  <a:pt x="2278" y="1188"/>
                </a:lnTo>
                <a:lnTo>
                  <a:pt x="2354" y="1188"/>
                </a:lnTo>
                <a:lnTo>
                  <a:pt x="2357" y="1188"/>
                </a:ln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299" name="Line 419"/>
          <p:cNvSpPr>
            <a:spLocks noChangeShapeType="1"/>
          </p:cNvSpPr>
          <p:nvPr/>
        </p:nvSpPr>
        <p:spPr bwMode="auto">
          <a:xfrm>
            <a:off x="5633802" y="4488696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300" name="Freeform 420"/>
          <p:cNvSpPr>
            <a:spLocks/>
          </p:cNvSpPr>
          <p:nvPr/>
        </p:nvSpPr>
        <p:spPr bwMode="auto">
          <a:xfrm>
            <a:off x="5069596" y="4210322"/>
            <a:ext cx="3212601" cy="1479918"/>
          </a:xfrm>
          <a:custGeom>
            <a:avLst/>
            <a:gdLst>
              <a:gd name="T0" fmla="*/ 2147483647 w 2289"/>
              <a:gd name="T1" fmla="*/ 2147483647 h 1143"/>
              <a:gd name="T2" fmla="*/ 2147483647 w 2289"/>
              <a:gd name="T3" fmla="*/ 2147483647 h 1143"/>
              <a:gd name="T4" fmla="*/ 2147483647 w 2289"/>
              <a:gd name="T5" fmla="*/ 2147483647 h 1143"/>
              <a:gd name="T6" fmla="*/ 2147483647 w 2289"/>
              <a:gd name="T7" fmla="*/ 2147483647 h 1143"/>
              <a:gd name="T8" fmla="*/ 2147483647 w 2289"/>
              <a:gd name="T9" fmla="*/ 2147483647 h 1143"/>
              <a:gd name="T10" fmla="*/ 2147483647 w 2289"/>
              <a:gd name="T11" fmla="*/ 2147483647 h 1143"/>
              <a:gd name="T12" fmla="*/ 2147483647 w 2289"/>
              <a:gd name="T13" fmla="*/ 2147483647 h 1143"/>
              <a:gd name="T14" fmla="*/ 2147483647 w 2289"/>
              <a:gd name="T15" fmla="*/ 2147483647 h 1143"/>
              <a:gd name="T16" fmla="*/ 2147483647 w 2289"/>
              <a:gd name="T17" fmla="*/ 2147483647 h 1143"/>
              <a:gd name="T18" fmla="*/ 2147483647 w 2289"/>
              <a:gd name="T19" fmla="*/ 2147483647 h 1143"/>
              <a:gd name="T20" fmla="*/ 2147483647 w 2289"/>
              <a:gd name="T21" fmla="*/ 2147483647 h 1143"/>
              <a:gd name="T22" fmla="*/ 2147483647 w 2289"/>
              <a:gd name="T23" fmla="*/ 2147483647 h 1143"/>
              <a:gd name="T24" fmla="*/ 2147483647 w 2289"/>
              <a:gd name="T25" fmla="*/ 2147483647 h 1143"/>
              <a:gd name="T26" fmla="*/ 2147483647 w 2289"/>
              <a:gd name="T27" fmla="*/ 2147483647 h 1143"/>
              <a:gd name="T28" fmla="*/ 2147483647 w 2289"/>
              <a:gd name="T29" fmla="*/ 2147483647 h 1143"/>
              <a:gd name="T30" fmla="*/ 2147483647 w 2289"/>
              <a:gd name="T31" fmla="*/ 2147483647 h 1143"/>
              <a:gd name="T32" fmla="*/ 2147483647 w 2289"/>
              <a:gd name="T33" fmla="*/ 2147483647 h 1143"/>
              <a:gd name="T34" fmla="*/ 2147483647 w 2289"/>
              <a:gd name="T35" fmla="*/ 2147483647 h 1143"/>
              <a:gd name="T36" fmla="*/ 2147483647 w 2289"/>
              <a:gd name="T37" fmla="*/ 2147483647 h 1143"/>
              <a:gd name="T38" fmla="*/ 2147483647 w 2289"/>
              <a:gd name="T39" fmla="*/ 2147483647 h 1143"/>
              <a:gd name="T40" fmla="*/ 2147483647 w 2289"/>
              <a:gd name="T41" fmla="*/ 2147483647 h 1143"/>
              <a:gd name="T42" fmla="*/ 2147483647 w 2289"/>
              <a:gd name="T43" fmla="*/ 2147483647 h 1143"/>
              <a:gd name="T44" fmla="*/ 2147483647 w 2289"/>
              <a:gd name="T45" fmla="*/ 2147483647 h 1143"/>
              <a:gd name="T46" fmla="*/ 2147483647 w 2289"/>
              <a:gd name="T47" fmla="*/ 2147483647 h 1143"/>
              <a:gd name="T48" fmla="*/ 2147483647 w 2289"/>
              <a:gd name="T49" fmla="*/ 2147483647 h 1143"/>
              <a:gd name="T50" fmla="*/ 2147483647 w 2289"/>
              <a:gd name="T51" fmla="*/ 2147483647 h 1143"/>
              <a:gd name="T52" fmla="*/ 2147483647 w 2289"/>
              <a:gd name="T53" fmla="*/ 2147483647 h 1143"/>
              <a:gd name="T54" fmla="*/ 2147483647 w 2289"/>
              <a:gd name="T55" fmla="*/ 2147483647 h 1143"/>
              <a:gd name="T56" fmla="*/ 2147483647 w 2289"/>
              <a:gd name="T57" fmla="*/ 2147483647 h 1143"/>
              <a:gd name="T58" fmla="*/ 2147483647 w 2289"/>
              <a:gd name="T59" fmla="*/ 2147483647 h 1143"/>
              <a:gd name="T60" fmla="*/ 2147483647 w 2289"/>
              <a:gd name="T61" fmla="*/ 2147483647 h 1143"/>
              <a:gd name="T62" fmla="*/ 2147483647 w 2289"/>
              <a:gd name="T63" fmla="*/ 2147483647 h 1143"/>
              <a:gd name="T64" fmla="*/ 2147483647 w 2289"/>
              <a:gd name="T65" fmla="*/ 2147483647 h 1143"/>
              <a:gd name="T66" fmla="*/ 2147483647 w 2289"/>
              <a:gd name="T67" fmla="*/ 2147483647 h 1143"/>
              <a:gd name="T68" fmla="*/ 2147483647 w 2289"/>
              <a:gd name="T69" fmla="*/ 2147483647 h 1143"/>
              <a:gd name="T70" fmla="*/ 2147483647 w 2289"/>
              <a:gd name="T71" fmla="*/ 2147483647 h 1143"/>
              <a:gd name="T72" fmla="*/ 2147483647 w 2289"/>
              <a:gd name="T73" fmla="*/ 2147483647 h 1143"/>
              <a:gd name="T74" fmla="*/ 2147483647 w 2289"/>
              <a:gd name="T75" fmla="*/ 2147483647 h 1143"/>
              <a:gd name="T76" fmla="*/ 2147483647 w 2289"/>
              <a:gd name="T77" fmla="*/ 2147483647 h 1143"/>
              <a:gd name="T78" fmla="*/ 2147483647 w 2289"/>
              <a:gd name="T79" fmla="*/ 2147483647 h 1143"/>
              <a:gd name="T80" fmla="*/ 2147483647 w 2289"/>
              <a:gd name="T81" fmla="*/ 2147483647 h 1143"/>
              <a:gd name="T82" fmla="*/ 2147483647 w 2289"/>
              <a:gd name="T83" fmla="*/ 2147483647 h 1143"/>
              <a:gd name="T84" fmla="*/ 2147483647 w 2289"/>
              <a:gd name="T85" fmla="*/ 2147483647 h 1143"/>
              <a:gd name="T86" fmla="*/ 2147483647 w 2289"/>
              <a:gd name="T87" fmla="*/ 2147483647 h 1143"/>
              <a:gd name="T88" fmla="*/ 2147483647 w 2289"/>
              <a:gd name="T89" fmla="*/ 2147483647 h 1143"/>
              <a:gd name="T90" fmla="*/ 2147483647 w 2289"/>
              <a:gd name="T91" fmla="*/ 2147483647 h 1143"/>
              <a:gd name="T92" fmla="*/ 2147483647 w 2289"/>
              <a:gd name="T93" fmla="*/ 2147483647 h 1143"/>
              <a:gd name="T94" fmla="*/ 2147483647 w 2289"/>
              <a:gd name="T95" fmla="*/ 2147483647 h 1143"/>
              <a:gd name="T96" fmla="*/ 2147483647 w 2289"/>
              <a:gd name="T97" fmla="*/ 2147483647 h 1143"/>
              <a:gd name="T98" fmla="*/ 2147483647 w 2289"/>
              <a:gd name="T99" fmla="*/ 2147483647 h 1143"/>
              <a:gd name="T100" fmla="*/ 2147483647 w 2289"/>
              <a:gd name="T101" fmla="*/ 2147483647 h 1143"/>
              <a:gd name="T102" fmla="*/ 2147483647 w 2289"/>
              <a:gd name="T103" fmla="*/ 2147483647 h 1143"/>
              <a:gd name="T104" fmla="*/ 2147483647 w 2289"/>
              <a:gd name="T105" fmla="*/ 2147483647 h 1143"/>
              <a:gd name="T106" fmla="*/ 2147483647 w 2289"/>
              <a:gd name="T107" fmla="*/ 2147483647 h 1143"/>
              <a:gd name="T108" fmla="*/ 2147483647 w 2289"/>
              <a:gd name="T109" fmla="*/ 2147483647 h 1143"/>
              <a:gd name="T110" fmla="*/ 2147483647 w 2289"/>
              <a:gd name="T111" fmla="*/ 2147483647 h 1143"/>
              <a:gd name="T112" fmla="*/ 2147483647 w 2289"/>
              <a:gd name="T113" fmla="*/ 2147483647 h 1143"/>
              <a:gd name="T114" fmla="*/ 2147483647 w 2289"/>
              <a:gd name="T115" fmla="*/ 2147483647 h 1143"/>
              <a:gd name="T116" fmla="*/ 2147483647 w 2289"/>
              <a:gd name="T117" fmla="*/ 2147483647 h 1143"/>
              <a:gd name="T118" fmla="*/ 2147483647 w 2289"/>
              <a:gd name="T119" fmla="*/ 2147483647 h 1143"/>
              <a:gd name="T120" fmla="*/ 2147483647 w 2289"/>
              <a:gd name="T121" fmla="*/ 2147483647 h 1143"/>
              <a:gd name="T122" fmla="*/ 2147483647 w 2289"/>
              <a:gd name="T123" fmla="*/ 2147483647 h 1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89"/>
              <a:gd name="T187" fmla="*/ 0 h 1143"/>
              <a:gd name="T188" fmla="*/ 2289 w 2289"/>
              <a:gd name="T189" fmla="*/ 1143 h 1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89" h="1143">
                <a:moveTo>
                  <a:pt x="0" y="0"/>
                </a:moveTo>
                <a:lnTo>
                  <a:pt x="23" y="0"/>
                </a:lnTo>
                <a:lnTo>
                  <a:pt x="23" y="8"/>
                </a:lnTo>
                <a:lnTo>
                  <a:pt x="82" y="8"/>
                </a:lnTo>
                <a:lnTo>
                  <a:pt x="82" y="17"/>
                </a:lnTo>
                <a:lnTo>
                  <a:pt x="93" y="17"/>
                </a:lnTo>
                <a:lnTo>
                  <a:pt x="93" y="23"/>
                </a:lnTo>
                <a:lnTo>
                  <a:pt x="110" y="23"/>
                </a:lnTo>
                <a:lnTo>
                  <a:pt x="110" y="31"/>
                </a:lnTo>
                <a:lnTo>
                  <a:pt x="130" y="31"/>
                </a:lnTo>
                <a:lnTo>
                  <a:pt x="130" y="40"/>
                </a:lnTo>
                <a:lnTo>
                  <a:pt x="153" y="40"/>
                </a:lnTo>
                <a:lnTo>
                  <a:pt x="153" y="45"/>
                </a:lnTo>
                <a:lnTo>
                  <a:pt x="184" y="45"/>
                </a:lnTo>
                <a:lnTo>
                  <a:pt x="184" y="54"/>
                </a:lnTo>
                <a:lnTo>
                  <a:pt x="190" y="54"/>
                </a:lnTo>
                <a:lnTo>
                  <a:pt x="190" y="62"/>
                </a:lnTo>
                <a:lnTo>
                  <a:pt x="201" y="62"/>
                </a:lnTo>
                <a:lnTo>
                  <a:pt x="201" y="68"/>
                </a:lnTo>
                <a:lnTo>
                  <a:pt x="207" y="68"/>
                </a:lnTo>
                <a:lnTo>
                  <a:pt x="207" y="76"/>
                </a:lnTo>
                <a:lnTo>
                  <a:pt x="221" y="76"/>
                </a:lnTo>
                <a:lnTo>
                  <a:pt x="221" y="85"/>
                </a:lnTo>
                <a:lnTo>
                  <a:pt x="232" y="85"/>
                </a:lnTo>
                <a:lnTo>
                  <a:pt x="232" y="99"/>
                </a:lnTo>
                <a:lnTo>
                  <a:pt x="249" y="99"/>
                </a:lnTo>
                <a:lnTo>
                  <a:pt x="249" y="108"/>
                </a:lnTo>
                <a:lnTo>
                  <a:pt x="297" y="108"/>
                </a:lnTo>
                <a:lnTo>
                  <a:pt x="297" y="113"/>
                </a:lnTo>
                <a:lnTo>
                  <a:pt x="323" y="113"/>
                </a:lnTo>
                <a:lnTo>
                  <a:pt x="323" y="122"/>
                </a:lnTo>
                <a:lnTo>
                  <a:pt x="329" y="122"/>
                </a:lnTo>
                <a:lnTo>
                  <a:pt x="329" y="130"/>
                </a:lnTo>
                <a:lnTo>
                  <a:pt x="351" y="130"/>
                </a:lnTo>
                <a:lnTo>
                  <a:pt x="351" y="139"/>
                </a:lnTo>
                <a:lnTo>
                  <a:pt x="354" y="139"/>
                </a:lnTo>
                <a:lnTo>
                  <a:pt x="354" y="145"/>
                </a:lnTo>
                <a:lnTo>
                  <a:pt x="371" y="145"/>
                </a:lnTo>
                <a:lnTo>
                  <a:pt x="371" y="153"/>
                </a:lnTo>
                <a:lnTo>
                  <a:pt x="391" y="153"/>
                </a:lnTo>
                <a:lnTo>
                  <a:pt x="391" y="162"/>
                </a:lnTo>
                <a:lnTo>
                  <a:pt x="394" y="162"/>
                </a:lnTo>
                <a:lnTo>
                  <a:pt x="394" y="167"/>
                </a:lnTo>
                <a:lnTo>
                  <a:pt x="408" y="167"/>
                </a:lnTo>
                <a:lnTo>
                  <a:pt x="408" y="176"/>
                </a:lnTo>
                <a:lnTo>
                  <a:pt x="411" y="176"/>
                </a:lnTo>
                <a:lnTo>
                  <a:pt x="411" y="184"/>
                </a:lnTo>
                <a:lnTo>
                  <a:pt x="422" y="184"/>
                </a:lnTo>
                <a:lnTo>
                  <a:pt x="422" y="193"/>
                </a:lnTo>
                <a:lnTo>
                  <a:pt x="428" y="193"/>
                </a:lnTo>
                <a:lnTo>
                  <a:pt x="428" y="198"/>
                </a:lnTo>
                <a:lnTo>
                  <a:pt x="442" y="198"/>
                </a:lnTo>
                <a:lnTo>
                  <a:pt x="442" y="207"/>
                </a:lnTo>
                <a:lnTo>
                  <a:pt x="450" y="207"/>
                </a:lnTo>
                <a:lnTo>
                  <a:pt x="450" y="215"/>
                </a:lnTo>
                <a:lnTo>
                  <a:pt x="482" y="215"/>
                </a:lnTo>
                <a:lnTo>
                  <a:pt x="482" y="224"/>
                </a:lnTo>
                <a:lnTo>
                  <a:pt x="510" y="224"/>
                </a:lnTo>
                <a:lnTo>
                  <a:pt x="510" y="232"/>
                </a:lnTo>
                <a:lnTo>
                  <a:pt x="561" y="232"/>
                </a:lnTo>
                <a:lnTo>
                  <a:pt x="561" y="238"/>
                </a:lnTo>
                <a:lnTo>
                  <a:pt x="629" y="238"/>
                </a:lnTo>
                <a:lnTo>
                  <a:pt x="629" y="247"/>
                </a:lnTo>
                <a:lnTo>
                  <a:pt x="637" y="247"/>
                </a:lnTo>
                <a:lnTo>
                  <a:pt x="637" y="255"/>
                </a:lnTo>
                <a:lnTo>
                  <a:pt x="649" y="255"/>
                </a:lnTo>
                <a:lnTo>
                  <a:pt x="649" y="264"/>
                </a:lnTo>
                <a:lnTo>
                  <a:pt x="669" y="264"/>
                </a:lnTo>
                <a:lnTo>
                  <a:pt x="669" y="272"/>
                </a:lnTo>
                <a:lnTo>
                  <a:pt x="677" y="272"/>
                </a:lnTo>
                <a:lnTo>
                  <a:pt x="677" y="278"/>
                </a:lnTo>
                <a:lnTo>
                  <a:pt x="708" y="278"/>
                </a:lnTo>
                <a:lnTo>
                  <a:pt x="708" y="286"/>
                </a:lnTo>
                <a:lnTo>
                  <a:pt x="717" y="286"/>
                </a:lnTo>
                <a:lnTo>
                  <a:pt x="717" y="295"/>
                </a:lnTo>
                <a:lnTo>
                  <a:pt x="722" y="295"/>
                </a:lnTo>
                <a:lnTo>
                  <a:pt x="722" y="303"/>
                </a:lnTo>
                <a:lnTo>
                  <a:pt x="739" y="303"/>
                </a:lnTo>
                <a:lnTo>
                  <a:pt x="739" y="318"/>
                </a:lnTo>
                <a:lnTo>
                  <a:pt x="748" y="318"/>
                </a:lnTo>
                <a:lnTo>
                  <a:pt x="748" y="326"/>
                </a:lnTo>
                <a:lnTo>
                  <a:pt x="762" y="326"/>
                </a:lnTo>
                <a:lnTo>
                  <a:pt x="762" y="343"/>
                </a:lnTo>
                <a:lnTo>
                  <a:pt x="771" y="343"/>
                </a:lnTo>
                <a:lnTo>
                  <a:pt x="771" y="352"/>
                </a:lnTo>
                <a:lnTo>
                  <a:pt x="782" y="352"/>
                </a:lnTo>
                <a:lnTo>
                  <a:pt x="782" y="357"/>
                </a:lnTo>
                <a:lnTo>
                  <a:pt x="790" y="357"/>
                </a:lnTo>
                <a:lnTo>
                  <a:pt x="790" y="366"/>
                </a:lnTo>
                <a:lnTo>
                  <a:pt x="796" y="366"/>
                </a:lnTo>
                <a:lnTo>
                  <a:pt x="796" y="374"/>
                </a:lnTo>
                <a:lnTo>
                  <a:pt x="799" y="374"/>
                </a:lnTo>
                <a:lnTo>
                  <a:pt x="799" y="383"/>
                </a:lnTo>
                <a:lnTo>
                  <a:pt x="807" y="383"/>
                </a:lnTo>
                <a:lnTo>
                  <a:pt x="807" y="391"/>
                </a:lnTo>
                <a:lnTo>
                  <a:pt x="819" y="391"/>
                </a:lnTo>
                <a:lnTo>
                  <a:pt x="819" y="405"/>
                </a:lnTo>
                <a:lnTo>
                  <a:pt x="830" y="405"/>
                </a:lnTo>
                <a:lnTo>
                  <a:pt x="830" y="422"/>
                </a:lnTo>
                <a:lnTo>
                  <a:pt x="836" y="422"/>
                </a:lnTo>
                <a:lnTo>
                  <a:pt x="836" y="431"/>
                </a:lnTo>
                <a:lnTo>
                  <a:pt x="841" y="431"/>
                </a:lnTo>
                <a:lnTo>
                  <a:pt x="841" y="445"/>
                </a:lnTo>
                <a:lnTo>
                  <a:pt x="853" y="445"/>
                </a:lnTo>
                <a:lnTo>
                  <a:pt x="853" y="454"/>
                </a:lnTo>
                <a:lnTo>
                  <a:pt x="856" y="454"/>
                </a:lnTo>
                <a:lnTo>
                  <a:pt x="856" y="462"/>
                </a:lnTo>
                <a:lnTo>
                  <a:pt x="858" y="462"/>
                </a:lnTo>
                <a:lnTo>
                  <a:pt x="858" y="479"/>
                </a:lnTo>
                <a:lnTo>
                  <a:pt x="907" y="479"/>
                </a:lnTo>
                <a:lnTo>
                  <a:pt x="907" y="485"/>
                </a:lnTo>
                <a:lnTo>
                  <a:pt x="909" y="485"/>
                </a:lnTo>
                <a:lnTo>
                  <a:pt x="909" y="493"/>
                </a:lnTo>
                <a:lnTo>
                  <a:pt x="915" y="493"/>
                </a:lnTo>
                <a:lnTo>
                  <a:pt x="915" y="502"/>
                </a:lnTo>
                <a:lnTo>
                  <a:pt x="926" y="502"/>
                </a:lnTo>
                <a:lnTo>
                  <a:pt x="926" y="510"/>
                </a:lnTo>
                <a:lnTo>
                  <a:pt x="941" y="510"/>
                </a:lnTo>
                <a:lnTo>
                  <a:pt x="941" y="519"/>
                </a:lnTo>
                <a:lnTo>
                  <a:pt x="943" y="519"/>
                </a:lnTo>
                <a:lnTo>
                  <a:pt x="943" y="527"/>
                </a:lnTo>
                <a:lnTo>
                  <a:pt x="960" y="527"/>
                </a:lnTo>
                <a:lnTo>
                  <a:pt x="960" y="533"/>
                </a:lnTo>
                <a:lnTo>
                  <a:pt x="972" y="533"/>
                </a:lnTo>
                <a:lnTo>
                  <a:pt x="972" y="542"/>
                </a:lnTo>
                <a:lnTo>
                  <a:pt x="975" y="542"/>
                </a:lnTo>
                <a:lnTo>
                  <a:pt x="975" y="559"/>
                </a:lnTo>
                <a:lnTo>
                  <a:pt x="977" y="559"/>
                </a:lnTo>
                <a:lnTo>
                  <a:pt x="977" y="567"/>
                </a:lnTo>
                <a:lnTo>
                  <a:pt x="1031" y="567"/>
                </a:lnTo>
                <a:lnTo>
                  <a:pt x="1031" y="576"/>
                </a:lnTo>
                <a:lnTo>
                  <a:pt x="1040" y="576"/>
                </a:lnTo>
                <a:lnTo>
                  <a:pt x="1040" y="584"/>
                </a:lnTo>
                <a:lnTo>
                  <a:pt x="1043" y="584"/>
                </a:lnTo>
                <a:lnTo>
                  <a:pt x="1043" y="590"/>
                </a:lnTo>
                <a:lnTo>
                  <a:pt x="1071" y="590"/>
                </a:lnTo>
                <a:lnTo>
                  <a:pt x="1071" y="598"/>
                </a:lnTo>
                <a:lnTo>
                  <a:pt x="1074" y="598"/>
                </a:lnTo>
                <a:lnTo>
                  <a:pt x="1074" y="607"/>
                </a:lnTo>
                <a:lnTo>
                  <a:pt x="1088" y="607"/>
                </a:lnTo>
                <a:lnTo>
                  <a:pt x="1088" y="615"/>
                </a:lnTo>
                <a:lnTo>
                  <a:pt x="1096" y="615"/>
                </a:lnTo>
                <a:lnTo>
                  <a:pt x="1096" y="624"/>
                </a:lnTo>
                <a:lnTo>
                  <a:pt x="1099" y="624"/>
                </a:lnTo>
                <a:lnTo>
                  <a:pt x="1099" y="632"/>
                </a:lnTo>
                <a:lnTo>
                  <a:pt x="1130" y="632"/>
                </a:lnTo>
                <a:lnTo>
                  <a:pt x="1130" y="638"/>
                </a:lnTo>
                <a:lnTo>
                  <a:pt x="1133" y="638"/>
                </a:lnTo>
                <a:lnTo>
                  <a:pt x="1133" y="646"/>
                </a:lnTo>
                <a:lnTo>
                  <a:pt x="1159" y="646"/>
                </a:lnTo>
                <a:lnTo>
                  <a:pt x="1159" y="655"/>
                </a:lnTo>
                <a:lnTo>
                  <a:pt x="1173" y="655"/>
                </a:lnTo>
                <a:lnTo>
                  <a:pt x="1173" y="664"/>
                </a:lnTo>
                <a:lnTo>
                  <a:pt x="1176" y="664"/>
                </a:lnTo>
                <a:lnTo>
                  <a:pt x="1176" y="672"/>
                </a:lnTo>
                <a:lnTo>
                  <a:pt x="1181" y="672"/>
                </a:lnTo>
                <a:lnTo>
                  <a:pt x="1181" y="681"/>
                </a:lnTo>
                <a:lnTo>
                  <a:pt x="1187" y="681"/>
                </a:lnTo>
                <a:lnTo>
                  <a:pt x="1187" y="686"/>
                </a:lnTo>
                <a:lnTo>
                  <a:pt x="1193" y="686"/>
                </a:lnTo>
                <a:lnTo>
                  <a:pt x="1193" y="695"/>
                </a:lnTo>
                <a:lnTo>
                  <a:pt x="1195" y="695"/>
                </a:lnTo>
                <a:lnTo>
                  <a:pt x="1195" y="703"/>
                </a:lnTo>
                <a:lnTo>
                  <a:pt x="1201" y="703"/>
                </a:lnTo>
                <a:lnTo>
                  <a:pt x="1201" y="712"/>
                </a:lnTo>
                <a:lnTo>
                  <a:pt x="1207" y="712"/>
                </a:lnTo>
                <a:lnTo>
                  <a:pt x="1207" y="720"/>
                </a:lnTo>
                <a:lnTo>
                  <a:pt x="1215" y="720"/>
                </a:lnTo>
                <a:lnTo>
                  <a:pt x="1215" y="729"/>
                </a:lnTo>
                <a:lnTo>
                  <a:pt x="1229" y="729"/>
                </a:lnTo>
                <a:lnTo>
                  <a:pt x="1229" y="734"/>
                </a:lnTo>
                <a:lnTo>
                  <a:pt x="1235" y="734"/>
                </a:lnTo>
                <a:lnTo>
                  <a:pt x="1235" y="743"/>
                </a:lnTo>
                <a:lnTo>
                  <a:pt x="1244" y="743"/>
                </a:lnTo>
                <a:lnTo>
                  <a:pt x="1244" y="751"/>
                </a:lnTo>
                <a:lnTo>
                  <a:pt x="1246" y="751"/>
                </a:lnTo>
                <a:lnTo>
                  <a:pt x="1246" y="760"/>
                </a:lnTo>
                <a:lnTo>
                  <a:pt x="1295" y="760"/>
                </a:lnTo>
                <a:lnTo>
                  <a:pt x="1295" y="768"/>
                </a:lnTo>
                <a:lnTo>
                  <a:pt x="1317" y="768"/>
                </a:lnTo>
                <a:lnTo>
                  <a:pt x="1317" y="777"/>
                </a:lnTo>
                <a:lnTo>
                  <a:pt x="1329" y="777"/>
                </a:lnTo>
                <a:lnTo>
                  <a:pt x="1329" y="785"/>
                </a:lnTo>
                <a:lnTo>
                  <a:pt x="1351" y="785"/>
                </a:lnTo>
                <a:lnTo>
                  <a:pt x="1351" y="791"/>
                </a:lnTo>
                <a:lnTo>
                  <a:pt x="1354" y="791"/>
                </a:lnTo>
                <a:lnTo>
                  <a:pt x="1354" y="800"/>
                </a:lnTo>
                <a:lnTo>
                  <a:pt x="1357" y="800"/>
                </a:lnTo>
                <a:lnTo>
                  <a:pt x="1357" y="808"/>
                </a:lnTo>
                <a:lnTo>
                  <a:pt x="1391" y="808"/>
                </a:lnTo>
                <a:lnTo>
                  <a:pt x="1391" y="817"/>
                </a:lnTo>
                <a:lnTo>
                  <a:pt x="1405" y="817"/>
                </a:lnTo>
                <a:lnTo>
                  <a:pt x="1405" y="825"/>
                </a:lnTo>
                <a:lnTo>
                  <a:pt x="1416" y="825"/>
                </a:lnTo>
                <a:lnTo>
                  <a:pt x="1416" y="834"/>
                </a:lnTo>
                <a:lnTo>
                  <a:pt x="1422" y="834"/>
                </a:lnTo>
                <a:lnTo>
                  <a:pt x="1422" y="842"/>
                </a:lnTo>
                <a:lnTo>
                  <a:pt x="1428" y="842"/>
                </a:lnTo>
                <a:lnTo>
                  <a:pt x="1428" y="851"/>
                </a:lnTo>
                <a:lnTo>
                  <a:pt x="1439" y="851"/>
                </a:lnTo>
                <a:lnTo>
                  <a:pt x="1439" y="856"/>
                </a:lnTo>
                <a:lnTo>
                  <a:pt x="1465" y="856"/>
                </a:lnTo>
                <a:lnTo>
                  <a:pt x="1465" y="865"/>
                </a:lnTo>
                <a:lnTo>
                  <a:pt x="1470" y="865"/>
                </a:lnTo>
                <a:lnTo>
                  <a:pt x="1470" y="873"/>
                </a:lnTo>
                <a:lnTo>
                  <a:pt x="1473" y="873"/>
                </a:lnTo>
                <a:lnTo>
                  <a:pt x="1473" y="882"/>
                </a:lnTo>
                <a:lnTo>
                  <a:pt x="1550" y="882"/>
                </a:lnTo>
                <a:lnTo>
                  <a:pt x="1550" y="890"/>
                </a:lnTo>
                <a:lnTo>
                  <a:pt x="1601" y="890"/>
                </a:lnTo>
                <a:lnTo>
                  <a:pt x="1601" y="899"/>
                </a:lnTo>
                <a:lnTo>
                  <a:pt x="1609" y="899"/>
                </a:lnTo>
                <a:lnTo>
                  <a:pt x="1609" y="907"/>
                </a:lnTo>
                <a:lnTo>
                  <a:pt x="1632" y="907"/>
                </a:lnTo>
                <a:lnTo>
                  <a:pt x="1632" y="916"/>
                </a:lnTo>
                <a:lnTo>
                  <a:pt x="1635" y="916"/>
                </a:lnTo>
                <a:lnTo>
                  <a:pt x="1635" y="924"/>
                </a:lnTo>
                <a:lnTo>
                  <a:pt x="1688" y="924"/>
                </a:lnTo>
                <a:lnTo>
                  <a:pt x="1688" y="933"/>
                </a:lnTo>
                <a:lnTo>
                  <a:pt x="1697" y="933"/>
                </a:lnTo>
                <a:lnTo>
                  <a:pt x="1697" y="941"/>
                </a:lnTo>
                <a:lnTo>
                  <a:pt x="1714" y="941"/>
                </a:lnTo>
                <a:lnTo>
                  <a:pt x="1714" y="950"/>
                </a:lnTo>
                <a:lnTo>
                  <a:pt x="1720" y="950"/>
                </a:lnTo>
                <a:lnTo>
                  <a:pt x="1720" y="958"/>
                </a:lnTo>
                <a:lnTo>
                  <a:pt x="1725" y="958"/>
                </a:lnTo>
                <a:lnTo>
                  <a:pt x="1725" y="967"/>
                </a:lnTo>
                <a:lnTo>
                  <a:pt x="1771" y="967"/>
                </a:lnTo>
                <a:lnTo>
                  <a:pt x="1771" y="975"/>
                </a:lnTo>
                <a:lnTo>
                  <a:pt x="1782" y="975"/>
                </a:lnTo>
                <a:lnTo>
                  <a:pt x="1782" y="984"/>
                </a:lnTo>
                <a:lnTo>
                  <a:pt x="1819" y="984"/>
                </a:lnTo>
                <a:lnTo>
                  <a:pt x="1819" y="992"/>
                </a:lnTo>
                <a:lnTo>
                  <a:pt x="1827" y="992"/>
                </a:lnTo>
                <a:lnTo>
                  <a:pt x="1827" y="1001"/>
                </a:lnTo>
                <a:lnTo>
                  <a:pt x="1890" y="1001"/>
                </a:lnTo>
                <a:lnTo>
                  <a:pt x="1890" y="1015"/>
                </a:lnTo>
                <a:lnTo>
                  <a:pt x="1952" y="1015"/>
                </a:lnTo>
                <a:lnTo>
                  <a:pt x="1952" y="1029"/>
                </a:lnTo>
                <a:lnTo>
                  <a:pt x="2040" y="1029"/>
                </a:lnTo>
                <a:lnTo>
                  <a:pt x="2040" y="1055"/>
                </a:lnTo>
                <a:lnTo>
                  <a:pt x="2091" y="1055"/>
                </a:lnTo>
                <a:lnTo>
                  <a:pt x="2091" y="1092"/>
                </a:lnTo>
                <a:lnTo>
                  <a:pt x="2139" y="1092"/>
                </a:lnTo>
                <a:lnTo>
                  <a:pt x="2139" y="1137"/>
                </a:lnTo>
                <a:lnTo>
                  <a:pt x="2139" y="1140"/>
                </a:lnTo>
                <a:lnTo>
                  <a:pt x="2139" y="1143"/>
                </a:lnTo>
                <a:lnTo>
                  <a:pt x="2289" y="1143"/>
                </a:lnTo>
              </a:path>
            </a:pathLst>
          </a:custGeom>
          <a:noFill/>
          <a:ln w="19050" cap="flat">
            <a:solidFill>
              <a:srgbClr val="F371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145A96"/>
              </a:solidFill>
            </a:endParaRPr>
          </a:p>
        </p:txBody>
      </p:sp>
      <p:sp>
        <p:nvSpPr>
          <p:cNvPr id="408" name="Line 257"/>
          <p:cNvSpPr>
            <a:spLocks noChangeAspect="1" noChangeShapeType="1"/>
          </p:cNvSpPr>
          <p:nvPr/>
        </p:nvSpPr>
        <p:spPr bwMode="auto">
          <a:xfrm flipH="1">
            <a:off x="5017778" y="5619688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0" name="Line 257"/>
          <p:cNvSpPr>
            <a:spLocks noChangeAspect="1" noChangeShapeType="1"/>
          </p:cNvSpPr>
          <p:nvPr/>
        </p:nvSpPr>
        <p:spPr bwMode="auto">
          <a:xfrm flipH="1">
            <a:off x="5017778" y="4909155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1" name="Line 257"/>
          <p:cNvSpPr>
            <a:spLocks noChangeAspect="1" noChangeShapeType="1"/>
          </p:cNvSpPr>
          <p:nvPr/>
        </p:nvSpPr>
        <p:spPr bwMode="auto">
          <a:xfrm flipH="1">
            <a:off x="5017778" y="4558079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2" name="Line 257"/>
          <p:cNvSpPr>
            <a:spLocks noChangeAspect="1" noChangeShapeType="1"/>
          </p:cNvSpPr>
          <p:nvPr/>
        </p:nvSpPr>
        <p:spPr bwMode="auto">
          <a:xfrm flipH="1">
            <a:off x="5016628" y="4211197"/>
            <a:ext cx="5520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3" name="Line 2885"/>
          <p:cNvSpPr>
            <a:spLocks noChangeAspect="1" noChangeShapeType="1"/>
          </p:cNvSpPr>
          <p:nvPr/>
        </p:nvSpPr>
        <p:spPr bwMode="auto">
          <a:xfrm>
            <a:off x="7517324" y="5992082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5" name="Rectangle 273"/>
          <p:cNvSpPr>
            <a:spLocks noChangeAspect="1" noChangeArrowheads="1"/>
          </p:cNvSpPr>
          <p:nvPr/>
        </p:nvSpPr>
        <p:spPr bwMode="auto">
          <a:xfrm>
            <a:off x="8122258" y="6069632"/>
            <a:ext cx="187461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54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6" name="Rectangle 354"/>
          <p:cNvSpPr>
            <a:spLocks noChangeAspect="1" noChangeArrowheads="1"/>
          </p:cNvSpPr>
          <p:nvPr/>
        </p:nvSpPr>
        <p:spPr bwMode="auto">
          <a:xfrm>
            <a:off x="7440503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42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7" name="Rectangle 355"/>
          <p:cNvSpPr>
            <a:spLocks noChangeAspect="1" noChangeArrowheads="1"/>
          </p:cNvSpPr>
          <p:nvPr/>
        </p:nvSpPr>
        <p:spPr bwMode="auto">
          <a:xfrm>
            <a:off x="7788973" y="6069632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48</a:t>
            </a:r>
            <a:endParaRPr lang="en-US" sz="1100" b="1" dirty="0">
              <a:solidFill>
                <a:srgbClr val="145A9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18" name="Line 2886"/>
          <p:cNvSpPr>
            <a:spLocks noChangeAspect="1" noChangeShapeType="1"/>
          </p:cNvSpPr>
          <p:nvPr/>
        </p:nvSpPr>
        <p:spPr bwMode="auto">
          <a:xfrm>
            <a:off x="7866944" y="5991033"/>
            <a:ext cx="0" cy="6707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19" name="Line 2887"/>
          <p:cNvSpPr>
            <a:spLocks noChangeAspect="1" noChangeShapeType="1"/>
          </p:cNvSpPr>
          <p:nvPr/>
        </p:nvSpPr>
        <p:spPr bwMode="auto">
          <a:xfrm>
            <a:off x="8216564" y="5991033"/>
            <a:ext cx="0" cy="6707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0" name="Rectangle 268"/>
          <p:cNvSpPr>
            <a:spLocks noChangeAspect="1" noChangeArrowheads="1"/>
          </p:cNvSpPr>
          <p:nvPr/>
        </p:nvSpPr>
        <p:spPr bwMode="auto">
          <a:xfrm>
            <a:off x="6075377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18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1" name="Rectangle 269"/>
          <p:cNvSpPr>
            <a:spLocks noChangeAspect="1" noChangeArrowheads="1"/>
          </p:cNvSpPr>
          <p:nvPr/>
        </p:nvSpPr>
        <p:spPr bwMode="auto">
          <a:xfrm>
            <a:off x="5069241" y="6071728"/>
            <a:ext cx="78548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2" name="Rectangle 270"/>
          <p:cNvSpPr>
            <a:spLocks noChangeAspect="1" noChangeArrowheads="1"/>
          </p:cNvSpPr>
          <p:nvPr/>
        </p:nvSpPr>
        <p:spPr bwMode="auto">
          <a:xfrm>
            <a:off x="5415410" y="6071728"/>
            <a:ext cx="78548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3" name="Rectangle 271"/>
          <p:cNvSpPr>
            <a:spLocks noChangeAspect="1" noChangeArrowheads="1"/>
          </p:cNvSpPr>
          <p:nvPr/>
        </p:nvSpPr>
        <p:spPr bwMode="auto">
          <a:xfrm>
            <a:off x="5725757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12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4" name="Rectangle 272"/>
          <p:cNvSpPr>
            <a:spLocks noChangeAspect="1" noChangeArrowheads="1"/>
          </p:cNvSpPr>
          <p:nvPr/>
        </p:nvSpPr>
        <p:spPr bwMode="auto">
          <a:xfrm>
            <a:off x="6428446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24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5" name="Rectangle 352"/>
          <p:cNvSpPr>
            <a:spLocks noChangeAspect="1" noChangeArrowheads="1"/>
          </p:cNvSpPr>
          <p:nvPr/>
        </p:nvSpPr>
        <p:spPr bwMode="auto">
          <a:xfrm>
            <a:off x="6776916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30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6" name="Rectangle 353"/>
          <p:cNvSpPr>
            <a:spLocks noChangeAspect="1" noChangeArrowheads="1"/>
          </p:cNvSpPr>
          <p:nvPr/>
        </p:nvSpPr>
        <p:spPr bwMode="auto">
          <a:xfrm>
            <a:off x="7125385" y="6071728"/>
            <a:ext cx="157094" cy="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36</a:t>
            </a:r>
            <a:endParaRPr lang="en-US" sz="11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27" name="Line 257"/>
          <p:cNvSpPr>
            <a:spLocks noChangeAspect="1" noChangeShapeType="1"/>
          </p:cNvSpPr>
          <p:nvPr/>
        </p:nvSpPr>
        <p:spPr bwMode="auto">
          <a:xfrm flipH="1">
            <a:off x="5021346" y="5992082"/>
            <a:ext cx="5405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8" name="Line 274"/>
          <p:cNvSpPr>
            <a:spLocks noChangeAspect="1" noChangeShapeType="1"/>
          </p:cNvSpPr>
          <p:nvPr/>
        </p:nvSpPr>
        <p:spPr bwMode="auto">
          <a:xfrm flipH="1">
            <a:off x="5075663" y="5993129"/>
            <a:ext cx="3384000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29" name="Line 2882"/>
          <p:cNvSpPr>
            <a:spLocks noChangeAspect="1" noChangeShapeType="1"/>
          </p:cNvSpPr>
          <p:nvPr/>
        </p:nvSpPr>
        <p:spPr bwMode="auto">
          <a:xfrm>
            <a:off x="5455259" y="5993129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0" name="Line 2883"/>
          <p:cNvSpPr>
            <a:spLocks noChangeAspect="1" noChangeShapeType="1"/>
          </p:cNvSpPr>
          <p:nvPr/>
        </p:nvSpPr>
        <p:spPr bwMode="auto">
          <a:xfrm>
            <a:off x="5804879" y="5994178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1" name="Line 2884"/>
          <p:cNvSpPr>
            <a:spLocks noChangeAspect="1" noChangeShapeType="1"/>
          </p:cNvSpPr>
          <p:nvPr/>
        </p:nvSpPr>
        <p:spPr bwMode="auto">
          <a:xfrm>
            <a:off x="6154498" y="5993129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2" name="Line 2885"/>
          <p:cNvSpPr>
            <a:spLocks noChangeAspect="1" noChangeShapeType="1"/>
          </p:cNvSpPr>
          <p:nvPr/>
        </p:nvSpPr>
        <p:spPr bwMode="auto">
          <a:xfrm>
            <a:off x="6505268" y="5994178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3" name="Line 2886"/>
          <p:cNvSpPr>
            <a:spLocks noChangeAspect="1" noChangeShapeType="1"/>
          </p:cNvSpPr>
          <p:nvPr/>
        </p:nvSpPr>
        <p:spPr bwMode="auto">
          <a:xfrm>
            <a:off x="6854887" y="5993129"/>
            <a:ext cx="0" cy="6707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4" name="Line 2887"/>
          <p:cNvSpPr>
            <a:spLocks noChangeAspect="1" noChangeShapeType="1"/>
          </p:cNvSpPr>
          <p:nvPr/>
        </p:nvSpPr>
        <p:spPr bwMode="auto">
          <a:xfrm>
            <a:off x="7204507" y="5993129"/>
            <a:ext cx="0" cy="6707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5" name="Line 1576"/>
          <p:cNvSpPr>
            <a:spLocks noChangeAspect="1" noChangeShapeType="1"/>
          </p:cNvSpPr>
          <p:nvPr/>
        </p:nvSpPr>
        <p:spPr bwMode="auto">
          <a:xfrm>
            <a:off x="5091683" y="5117712"/>
            <a:ext cx="1656000" cy="127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6" name="Line 1577"/>
          <p:cNvSpPr>
            <a:spLocks noChangeAspect="1" noChangeShapeType="1"/>
          </p:cNvSpPr>
          <p:nvPr/>
        </p:nvSpPr>
        <p:spPr bwMode="auto">
          <a:xfrm>
            <a:off x="6276940" y="5106563"/>
            <a:ext cx="0" cy="88764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7" name="Line 1578"/>
          <p:cNvSpPr>
            <a:spLocks noChangeAspect="1" noChangeShapeType="1"/>
          </p:cNvSpPr>
          <p:nvPr/>
        </p:nvSpPr>
        <p:spPr bwMode="auto">
          <a:xfrm>
            <a:off x="6736277" y="5129073"/>
            <a:ext cx="0" cy="888691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438" name="Rectangle 94"/>
          <p:cNvSpPr>
            <a:spLocks noChangeAspect="1" noChangeArrowheads="1"/>
          </p:cNvSpPr>
          <p:nvPr/>
        </p:nvSpPr>
        <p:spPr bwMode="auto">
          <a:xfrm>
            <a:off x="6582134" y="4818764"/>
            <a:ext cx="620270" cy="2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28.4</a:t>
            </a:r>
            <a:endParaRPr lang="en-US" sz="1600" b="1" dirty="0">
              <a:solidFill>
                <a:srgbClr val="FFFF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39" name="Rectangle 94"/>
          <p:cNvSpPr>
            <a:spLocks noChangeAspect="1" noChangeArrowheads="1"/>
          </p:cNvSpPr>
          <p:nvPr/>
        </p:nvSpPr>
        <p:spPr bwMode="auto">
          <a:xfrm>
            <a:off x="5701452" y="5188975"/>
            <a:ext cx="492278" cy="2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20.2</a:t>
            </a:r>
            <a:endParaRPr lang="en-US" sz="16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" name="Down Arrow 155"/>
          <p:cNvSpPr/>
          <p:nvPr/>
        </p:nvSpPr>
        <p:spPr>
          <a:xfrm rot="16200000">
            <a:off x="3842411" y="4994599"/>
            <a:ext cx="480188" cy="402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7" name="Text Box 48"/>
          <p:cNvSpPr txBox="1">
            <a:spLocks noChangeAspect="1" noChangeArrowheads="1"/>
          </p:cNvSpPr>
          <p:nvPr/>
        </p:nvSpPr>
        <p:spPr bwMode="auto">
          <a:xfrm>
            <a:off x="107504" y="4833920"/>
            <a:ext cx="369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ＭＳ Ｐゴシック" pitchFamily="127" charset="-128"/>
                <a:cs typeface="MS PGothic" charset="0"/>
              </a:rPr>
              <a:t>RAS wt population (85%)</a:t>
            </a:r>
            <a:endParaRPr lang="en-US" b="1" dirty="0">
              <a:solidFill>
                <a:srgbClr val="FFFF00"/>
              </a:solidFill>
              <a:ea typeface="ＭＳ Ｐゴシック" pitchFamily="127" charset="-128"/>
              <a:cs typeface="MS PGothic" charset="0"/>
            </a:endParaRPr>
          </a:p>
        </p:txBody>
      </p:sp>
      <p:sp>
        <p:nvSpPr>
          <p:cNvPr id="445" name="Down Arrow 444"/>
          <p:cNvSpPr/>
          <p:nvPr/>
        </p:nvSpPr>
        <p:spPr>
          <a:xfrm>
            <a:off x="1715398" y="4494479"/>
            <a:ext cx="480188" cy="402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2" name="Down Arrow 161"/>
          <p:cNvSpPr/>
          <p:nvPr/>
        </p:nvSpPr>
        <p:spPr>
          <a:xfrm>
            <a:off x="1715398" y="2861759"/>
            <a:ext cx="480188" cy="402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2" name="Text Box 48"/>
          <p:cNvSpPr txBox="1">
            <a:spLocks noChangeAspect="1" noChangeArrowheads="1"/>
          </p:cNvSpPr>
          <p:nvPr/>
        </p:nvSpPr>
        <p:spPr bwMode="auto">
          <a:xfrm>
            <a:off x="110809" y="3240162"/>
            <a:ext cx="3689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ea typeface="ＭＳ Ｐゴシック" pitchFamily="127" charset="-128"/>
                <a:cs typeface="MS PGothic" charset="0"/>
              </a:rPr>
              <a:t>RAS-evaluable population (65%)</a:t>
            </a:r>
            <a:endParaRPr lang="en-US" b="1" dirty="0">
              <a:solidFill>
                <a:srgbClr val="FFFF00"/>
              </a:solidFill>
              <a:ea typeface="ＭＳ Ｐゴシック" pitchFamily="127" charset="-128"/>
              <a:cs typeface="MS PGothic" charset="0"/>
            </a:endParaRPr>
          </a:p>
        </p:txBody>
      </p:sp>
      <p:sp>
        <p:nvSpPr>
          <p:cNvPr id="238" name="Rectangle 53"/>
          <p:cNvSpPr>
            <a:spLocks noChangeAspect="1" noChangeArrowheads="1"/>
          </p:cNvSpPr>
          <p:nvPr/>
        </p:nvSpPr>
        <p:spPr bwMode="auto">
          <a:xfrm>
            <a:off x="2959992" y="3689772"/>
            <a:ext cx="19808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HR 0.75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p=0.0008</a:t>
            </a:r>
            <a:endParaRPr lang="en-US" sz="1600" b="1" dirty="0">
              <a:solidFill>
                <a:srgbClr val="FFFF00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339" name="Group 338"/>
          <p:cNvGrpSpPr/>
          <p:nvPr/>
        </p:nvGrpSpPr>
        <p:grpSpPr>
          <a:xfrm>
            <a:off x="309566" y="1704794"/>
            <a:ext cx="3291852" cy="1357924"/>
            <a:chOff x="304800" y="1704794"/>
            <a:chExt cx="3291852" cy="1357924"/>
          </a:xfrm>
        </p:grpSpPr>
        <p:sp>
          <p:nvSpPr>
            <p:cNvPr id="99331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05909" y="1704794"/>
              <a:ext cx="1214494" cy="1357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45A96"/>
                </a:solidFill>
                <a:ea typeface="ＭＳ Ｐゴシック" pitchFamily="127" charset="-128"/>
              </a:endParaRPr>
            </a:p>
          </p:txBody>
        </p:sp>
        <p:pic>
          <p:nvPicPr>
            <p:cNvPr id="302" name="Picture 301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905000"/>
              <a:ext cx="365772" cy="835180"/>
            </a:xfrm>
            <a:prstGeom prst="rect">
              <a:avLst/>
            </a:prstGeom>
          </p:spPr>
        </p:pic>
        <p:pic>
          <p:nvPicPr>
            <p:cNvPr id="303" name="Picture 302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0" y="1905000"/>
              <a:ext cx="365772" cy="835180"/>
            </a:xfrm>
            <a:prstGeom prst="rect">
              <a:avLst/>
            </a:prstGeom>
          </p:spPr>
        </p:pic>
        <p:pic>
          <p:nvPicPr>
            <p:cNvPr id="306" name="Picture 305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0640" y="1905000"/>
              <a:ext cx="365772" cy="835180"/>
            </a:xfrm>
            <a:prstGeom prst="rect">
              <a:avLst/>
            </a:prstGeom>
          </p:spPr>
        </p:pic>
        <p:pic>
          <p:nvPicPr>
            <p:cNvPr id="308" name="Picture 307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5760" y="1905000"/>
              <a:ext cx="365772" cy="835180"/>
            </a:xfrm>
            <a:prstGeom prst="rect">
              <a:avLst/>
            </a:prstGeom>
          </p:spPr>
        </p:pic>
        <p:pic>
          <p:nvPicPr>
            <p:cNvPr id="310" name="Picture 309" descr="blue 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0" y="1905000"/>
              <a:ext cx="365772" cy="835180"/>
            </a:xfrm>
            <a:prstGeom prst="rect">
              <a:avLst/>
            </a:prstGeom>
          </p:spPr>
        </p:pic>
        <p:pic>
          <p:nvPicPr>
            <p:cNvPr id="312" name="Picture 311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920" y="1905000"/>
              <a:ext cx="365772" cy="835180"/>
            </a:xfrm>
            <a:prstGeom prst="rect">
              <a:avLst/>
            </a:prstGeom>
          </p:spPr>
        </p:pic>
        <p:pic>
          <p:nvPicPr>
            <p:cNvPr id="314" name="Picture 313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040" y="1905000"/>
              <a:ext cx="365772" cy="835180"/>
            </a:xfrm>
            <a:prstGeom prst="rect">
              <a:avLst/>
            </a:prstGeom>
          </p:spPr>
        </p:pic>
        <p:pic>
          <p:nvPicPr>
            <p:cNvPr id="316" name="Picture 315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60" y="1905000"/>
              <a:ext cx="365772" cy="835180"/>
            </a:xfrm>
            <a:prstGeom prst="rect">
              <a:avLst/>
            </a:prstGeom>
          </p:spPr>
        </p:pic>
        <p:pic>
          <p:nvPicPr>
            <p:cNvPr id="319" name="Picture 318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5280" y="1905000"/>
              <a:ext cx="365772" cy="835180"/>
            </a:xfrm>
            <a:prstGeom prst="rect">
              <a:avLst/>
            </a:prstGeom>
          </p:spPr>
        </p:pic>
        <p:pic>
          <p:nvPicPr>
            <p:cNvPr id="320" name="Picture 319" descr="Orange 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0400" y="1905000"/>
              <a:ext cx="365772" cy="835180"/>
            </a:xfrm>
            <a:prstGeom prst="rect">
              <a:avLst/>
            </a:prstGeom>
          </p:spPr>
        </p:pic>
      </p:grpSp>
      <p:grpSp>
        <p:nvGrpSpPr>
          <p:cNvPr id="337" name="Group 336"/>
          <p:cNvGrpSpPr/>
          <p:nvPr/>
        </p:nvGrpSpPr>
        <p:grpSpPr>
          <a:xfrm>
            <a:off x="609795" y="3611880"/>
            <a:ext cx="2691395" cy="757148"/>
            <a:chOff x="609600" y="3611880"/>
            <a:chExt cx="2691395" cy="757148"/>
          </a:xfrm>
        </p:grpSpPr>
        <p:pic>
          <p:nvPicPr>
            <p:cNvPr id="332" name="Picture 331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3611880"/>
              <a:ext cx="329195" cy="757148"/>
            </a:xfrm>
            <a:prstGeom prst="rect">
              <a:avLst/>
            </a:prstGeom>
          </p:spPr>
        </p:pic>
        <p:pic>
          <p:nvPicPr>
            <p:cNvPr id="340" name="Picture 339" descr="half half orang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4402" y="3611880"/>
              <a:ext cx="329195" cy="757148"/>
            </a:xfrm>
            <a:prstGeom prst="rect">
              <a:avLst/>
            </a:prstGeom>
          </p:spPr>
        </p:pic>
        <p:pic>
          <p:nvPicPr>
            <p:cNvPr id="341" name="Picture 340" descr="Orange ma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800" y="3611880"/>
              <a:ext cx="329195" cy="751662"/>
            </a:xfrm>
            <a:prstGeom prst="rect">
              <a:avLst/>
            </a:prstGeom>
          </p:spPr>
        </p:pic>
        <p:pic>
          <p:nvPicPr>
            <p:cNvPr id="342" name="Picture 341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2067" y="3611880"/>
              <a:ext cx="329195" cy="757148"/>
            </a:xfrm>
            <a:prstGeom prst="rect">
              <a:avLst/>
            </a:prstGeom>
          </p:spPr>
        </p:pic>
        <p:pic>
          <p:nvPicPr>
            <p:cNvPr id="343" name="Picture 342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4534" y="3611880"/>
              <a:ext cx="329195" cy="757148"/>
            </a:xfrm>
            <a:prstGeom prst="rect">
              <a:avLst/>
            </a:prstGeom>
          </p:spPr>
        </p:pic>
        <p:pic>
          <p:nvPicPr>
            <p:cNvPr id="344" name="Picture 343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001" y="3611880"/>
              <a:ext cx="329195" cy="757148"/>
            </a:xfrm>
            <a:prstGeom prst="rect">
              <a:avLst/>
            </a:prstGeom>
          </p:spPr>
        </p:pic>
        <p:pic>
          <p:nvPicPr>
            <p:cNvPr id="345" name="Picture 344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9468" y="3611880"/>
              <a:ext cx="329195" cy="757148"/>
            </a:xfrm>
            <a:prstGeom prst="rect">
              <a:avLst/>
            </a:prstGeom>
          </p:spPr>
        </p:pic>
        <p:pic>
          <p:nvPicPr>
            <p:cNvPr id="346" name="Picture 345" descr="Light orange ma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1935" y="3611880"/>
              <a:ext cx="329195" cy="757148"/>
            </a:xfrm>
            <a:prstGeom prst="rect">
              <a:avLst/>
            </a:prstGeom>
          </p:spPr>
        </p:pic>
        <p:pic>
          <p:nvPicPr>
            <p:cNvPr id="347" name="Picture 346" descr="Orange ma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9336" y="3611880"/>
              <a:ext cx="329195" cy="751662"/>
            </a:xfrm>
            <a:prstGeom prst="rect">
              <a:avLst/>
            </a:prstGeom>
          </p:spPr>
        </p:pic>
        <p:pic>
          <p:nvPicPr>
            <p:cNvPr id="348" name="Picture 347" descr="Orange ma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6869" y="3611880"/>
              <a:ext cx="329195" cy="751662"/>
            </a:xfrm>
            <a:prstGeom prst="rect">
              <a:avLst/>
            </a:prstGeom>
          </p:spPr>
        </p:pic>
      </p:grpSp>
      <p:sp>
        <p:nvSpPr>
          <p:cNvPr id="3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299" y="6261406"/>
            <a:ext cx="4426638" cy="518919"/>
          </a:xfrm>
        </p:spPr>
        <p:txBody>
          <a:bodyPr anchor="b"/>
          <a:lstStyle/>
          <a:p>
            <a:r>
              <a:rPr lang="en-GB" sz="900" dirty="0" err="1"/>
              <a:t>Cetuximab</a:t>
            </a:r>
            <a:r>
              <a:rPr lang="en-GB" sz="900" dirty="0"/>
              <a:t> is not indicated for the treatment of patients with </a:t>
            </a:r>
            <a:r>
              <a:rPr lang="en-GB" sz="900" dirty="0" err="1"/>
              <a:t>mCRC</a:t>
            </a:r>
            <a:r>
              <a:rPr lang="en-GB" sz="900" dirty="0"/>
              <a:t> whose </a:t>
            </a:r>
            <a:r>
              <a:rPr lang="en-GB" sz="900" dirty="0" err="1"/>
              <a:t>tumors</a:t>
            </a:r>
            <a:r>
              <a:rPr lang="en-GB" sz="900" dirty="0"/>
              <a:t> have RAS mutations or for whom RAS </a:t>
            </a:r>
            <a:r>
              <a:rPr lang="en-GB" sz="900" dirty="0" err="1"/>
              <a:t>tumor</a:t>
            </a:r>
            <a:r>
              <a:rPr lang="en-GB" sz="900" dirty="0"/>
              <a:t> status is unknown.</a:t>
            </a:r>
            <a:endParaRPr lang="en-US" sz="900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390852" y="5254724"/>
            <a:ext cx="3129280" cy="841276"/>
            <a:chOff x="390852" y="5254724"/>
            <a:chExt cx="3129280" cy="841276"/>
          </a:xfrm>
        </p:grpSpPr>
        <p:pic>
          <p:nvPicPr>
            <p:cNvPr id="333" name="Picture 332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852" y="5254724"/>
              <a:ext cx="365772" cy="835180"/>
            </a:xfrm>
            <a:prstGeom prst="rect">
              <a:avLst/>
            </a:prstGeom>
          </p:spPr>
        </p:pic>
        <p:pic>
          <p:nvPicPr>
            <p:cNvPr id="336" name="Picture 335" descr="Light orange ma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4360" y="5254724"/>
              <a:ext cx="365772" cy="841276"/>
            </a:xfrm>
            <a:prstGeom prst="rect">
              <a:avLst/>
            </a:prstGeom>
          </p:spPr>
        </p:pic>
        <p:pic>
          <p:nvPicPr>
            <p:cNvPr id="350" name="Picture 349" descr="Light orange ma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7300" y="5254724"/>
              <a:ext cx="365772" cy="841276"/>
            </a:xfrm>
            <a:prstGeom prst="rect">
              <a:avLst/>
            </a:prstGeom>
          </p:spPr>
        </p:pic>
        <p:pic>
          <p:nvPicPr>
            <p:cNvPr id="351" name="Picture 350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08" y="5254724"/>
              <a:ext cx="365772" cy="835180"/>
            </a:xfrm>
            <a:prstGeom prst="rect">
              <a:avLst/>
            </a:prstGeom>
          </p:spPr>
        </p:pic>
        <p:pic>
          <p:nvPicPr>
            <p:cNvPr id="352" name="Picture 351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964" y="5254724"/>
              <a:ext cx="365772" cy="835180"/>
            </a:xfrm>
            <a:prstGeom prst="rect">
              <a:avLst/>
            </a:prstGeom>
          </p:spPr>
        </p:pic>
        <p:pic>
          <p:nvPicPr>
            <p:cNvPr id="353" name="Picture 352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2020" y="5254724"/>
              <a:ext cx="365772" cy="835180"/>
            </a:xfrm>
            <a:prstGeom prst="rect">
              <a:avLst/>
            </a:prstGeom>
          </p:spPr>
        </p:pic>
        <p:pic>
          <p:nvPicPr>
            <p:cNvPr id="354" name="Picture 353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9076" y="5254724"/>
              <a:ext cx="365772" cy="835180"/>
            </a:xfrm>
            <a:prstGeom prst="rect">
              <a:avLst/>
            </a:prstGeom>
          </p:spPr>
        </p:pic>
        <p:pic>
          <p:nvPicPr>
            <p:cNvPr id="355" name="Picture 354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6132" y="5254724"/>
              <a:ext cx="365772" cy="835180"/>
            </a:xfrm>
            <a:prstGeom prst="rect">
              <a:avLst/>
            </a:prstGeom>
          </p:spPr>
        </p:pic>
        <p:pic>
          <p:nvPicPr>
            <p:cNvPr id="356" name="Picture 355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3188" y="5254724"/>
              <a:ext cx="365772" cy="835180"/>
            </a:xfrm>
            <a:prstGeom prst="rect">
              <a:avLst/>
            </a:prstGeom>
          </p:spPr>
        </p:pic>
        <p:pic>
          <p:nvPicPr>
            <p:cNvPr id="357" name="Picture 356" descr="Light Grey 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244" y="5254724"/>
              <a:ext cx="365772" cy="835180"/>
            </a:xfrm>
            <a:prstGeom prst="rect">
              <a:avLst/>
            </a:prstGeom>
          </p:spPr>
        </p:pic>
      </p:grpSp>
      <p:pic>
        <p:nvPicPr>
          <p:cNvPr id="358" name="Picture 357" descr="Light Grey man.png"/>
          <p:cNvPicPr>
            <a:picLocks noChangeAspect="1"/>
          </p:cNvPicPr>
          <p:nvPr/>
        </p:nvPicPr>
        <p:blipFill rotWithShape="1">
          <a:blip r:embed="rId9" cstate="print"/>
          <a:srcRect r="42535"/>
          <a:stretch/>
        </p:blipFill>
        <p:spPr>
          <a:xfrm>
            <a:off x="2849642" y="5258116"/>
            <a:ext cx="210190" cy="835180"/>
          </a:xfrm>
          <a:prstGeom prst="rect">
            <a:avLst/>
          </a:prstGeom>
        </p:spPr>
      </p:pic>
      <p:grpSp>
        <p:nvGrpSpPr>
          <p:cNvPr id="304" name="Gruppieren 33"/>
          <p:cNvGrpSpPr>
            <a:grpSpLocks/>
          </p:cNvGrpSpPr>
          <p:nvPr/>
        </p:nvGrpSpPr>
        <p:grpSpPr bwMode="auto">
          <a:xfrm>
            <a:off x="4783900" y="4124595"/>
            <a:ext cx="195566" cy="1933590"/>
            <a:chOff x="286445" y="1552561"/>
            <a:chExt cx="208138" cy="2595017"/>
          </a:xfrm>
        </p:grpSpPr>
        <p:sp>
          <p:nvSpPr>
            <p:cNvPr id="321" name="Rectangle 32"/>
            <p:cNvSpPr>
              <a:spLocks noChangeArrowheads="1"/>
            </p:cNvSpPr>
            <p:nvPr/>
          </p:nvSpPr>
          <p:spPr bwMode="auto">
            <a:xfrm>
              <a:off x="286445" y="3920396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0.0</a:t>
              </a:r>
            </a:p>
          </p:txBody>
        </p:sp>
        <p:sp>
          <p:nvSpPr>
            <p:cNvPr id="322" name="Rectangle 34"/>
            <p:cNvSpPr>
              <a:spLocks noChangeArrowheads="1"/>
            </p:cNvSpPr>
            <p:nvPr/>
          </p:nvSpPr>
          <p:spPr bwMode="auto">
            <a:xfrm>
              <a:off x="286445" y="3430804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0.2</a:t>
              </a:r>
            </a:p>
          </p:txBody>
        </p:sp>
        <p:sp>
          <p:nvSpPr>
            <p:cNvPr id="323" name="Rectangle 36"/>
            <p:cNvSpPr>
              <a:spLocks noChangeArrowheads="1"/>
            </p:cNvSpPr>
            <p:nvPr/>
          </p:nvSpPr>
          <p:spPr bwMode="auto">
            <a:xfrm>
              <a:off x="286445" y="2947605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0.4</a:t>
              </a:r>
            </a:p>
          </p:txBody>
        </p:sp>
        <p:sp>
          <p:nvSpPr>
            <p:cNvPr id="324" name="Rectangle 38"/>
            <p:cNvSpPr>
              <a:spLocks noChangeArrowheads="1"/>
            </p:cNvSpPr>
            <p:nvPr/>
          </p:nvSpPr>
          <p:spPr bwMode="auto">
            <a:xfrm>
              <a:off x="286445" y="2518960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0.6</a:t>
              </a:r>
            </a:p>
          </p:txBody>
        </p:sp>
        <p:sp>
          <p:nvSpPr>
            <p:cNvPr id="325" name="Rectangle 40"/>
            <p:cNvSpPr>
              <a:spLocks noChangeArrowheads="1"/>
            </p:cNvSpPr>
            <p:nvPr/>
          </p:nvSpPr>
          <p:spPr bwMode="auto">
            <a:xfrm>
              <a:off x="286445" y="2035761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0.8</a:t>
              </a:r>
            </a:p>
          </p:txBody>
        </p:sp>
        <p:sp>
          <p:nvSpPr>
            <p:cNvPr id="326" name="Rectangle 42"/>
            <p:cNvSpPr>
              <a:spLocks noChangeArrowheads="1"/>
            </p:cNvSpPr>
            <p:nvPr/>
          </p:nvSpPr>
          <p:spPr bwMode="auto">
            <a:xfrm>
              <a:off x="286445" y="1552561"/>
              <a:ext cx="208138" cy="227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100" b="1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1.0</a:t>
              </a:r>
            </a:p>
          </p:txBody>
        </p:sp>
      </p:grpSp>
      <p:sp>
        <p:nvSpPr>
          <p:cNvPr id="301" name="Rectangle 94"/>
          <p:cNvSpPr>
            <a:spLocks noChangeAspect="1" noChangeArrowheads="1"/>
          </p:cNvSpPr>
          <p:nvPr/>
        </p:nvSpPr>
        <p:spPr bwMode="auto">
          <a:xfrm>
            <a:off x="6508898" y="1439450"/>
            <a:ext cx="2549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Cetuximab + </a:t>
            </a: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n=316)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07" name="Rectangle 94"/>
          <p:cNvSpPr>
            <a:spLocks noChangeAspect="1" noChangeArrowheads="1"/>
          </p:cNvSpPr>
          <p:nvPr/>
        </p:nvSpPr>
        <p:spPr bwMode="auto">
          <a:xfrm>
            <a:off x="6508898" y="1701388"/>
            <a:ext cx="14361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n=350)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09" name="Line 54"/>
          <p:cNvSpPr>
            <a:spLocks noChangeAspect="1" noChangeShapeType="1"/>
          </p:cNvSpPr>
          <p:nvPr/>
        </p:nvSpPr>
        <p:spPr bwMode="auto">
          <a:xfrm>
            <a:off x="6228183" y="1793721"/>
            <a:ext cx="21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11" name="Rectangle 94"/>
          <p:cNvSpPr>
            <a:spLocks noChangeAspect="1" noChangeArrowheads="1"/>
          </p:cNvSpPr>
          <p:nvPr/>
        </p:nvSpPr>
        <p:spPr bwMode="auto">
          <a:xfrm>
            <a:off x="6508898" y="3840952"/>
            <a:ext cx="2549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Cetuximab + </a:t>
            </a: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n=178)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13" name="Rectangle 94"/>
          <p:cNvSpPr>
            <a:spLocks noChangeAspect="1" noChangeArrowheads="1"/>
          </p:cNvSpPr>
          <p:nvPr/>
        </p:nvSpPr>
        <p:spPr bwMode="auto">
          <a:xfrm>
            <a:off x="6508898" y="4102890"/>
            <a:ext cx="14361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FOLFIRI (</a:t>
            </a:r>
            <a:r>
              <a:rPr lang="en-US" sz="14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n=189)</a:t>
            </a:r>
            <a:endParaRPr lang="en-US" sz="14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15" name="Line 52"/>
          <p:cNvSpPr>
            <a:spLocks noChangeAspect="1" noChangeShapeType="1"/>
          </p:cNvSpPr>
          <p:nvPr/>
        </p:nvSpPr>
        <p:spPr bwMode="auto">
          <a:xfrm>
            <a:off x="6228183" y="3945032"/>
            <a:ext cx="216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17" name="Line 54"/>
          <p:cNvSpPr>
            <a:spLocks noChangeAspect="1" noChangeShapeType="1"/>
          </p:cNvSpPr>
          <p:nvPr/>
        </p:nvSpPr>
        <p:spPr bwMode="auto">
          <a:xfrm>
            <a:off x="6228183" y="4195223"/>
            <a:ext cx="21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27" name="Line 52"/>
          <p:cNvSpPr>
            <a:spLocks noChangeAspect="1" noChangeShapeType="1"/>
          </p:cNvSpPr>
          <p:nvPr/>
        </p:nvSpPr>
        <p:spPr bwMode="auto">
          <a:xfrm>
            <a:off x="6228183" y="1556792"/>
            <a:ext cx="216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  <p:sp>
        <p:nvSpPr>
          <p:cNvPr id="328" name="Rectangle 53"/>
          <p:cNvSpPr>
            <a:spLocks noChangeArrowheads="1"/>
          </p:cNvSpPr>
          <p:nvPr/>
        </p:nvSpPr>
        <p:spPr bwMode="auto">
          <a:xfrm>
            <a:off x="7445142" y="2062629"/>
            <a:ext cx="12611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HR 0.796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p=0.0093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29" name="Rectangle 53"/>
          <p:cNvSpPr>
            <a:spLocks noChangeArrowheads="1"/>
          </p:cNvSpPr>
          <p:nvPr/>
        </p:nvSpPr>
        <p:spPr bwMode="auto">
          <a:xfrm>
            <a:off x="7523950" y="4545596"/>
            <a:ext cx="12611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HR 0.69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p=0.0024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31" name="Line 2882"/>
          <p:cNvSpPr>
            <a:spLocks noChangeAspect="1" noChangeShapeType="1"/>
          </p:cNvSpPr>
          <p:nvPr/>
        </p:nvSpPr>
        <p:spPr bwMode="auto">
          <a:xfrm>
            <a:off x="5080609" y="5986779"/>
            <a:ext cx="0" cy="6602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45A96"/>
              </a:solidFill>
              <a:ea typeface="ＭＳ Ｐゴシック" pitchFamily="127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5336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9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CRYSTAL: RAS wt selection extended the </a:t>
            </a:r>
            <a:r>
              <a:rPr lang="en-US" dirty="0" smtClean="0">
                <a:solidFill>
                  <a:srgbClr val="FFFF00"/>
                </a:solidFill>
              </a:rPr>
              <a:t>ORR benefit </a:t>
            </a:r>
            <a:r>
              <a:rPr lang="en-US" dirty="0" smtClean="0"/>
              <a:t>with cetuximab + FOLFIRI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75247" y="6382788"/>
            <a:ext cx="4989366" cy="441605"/>
          </a:xfrm>
        </p:spPr>
        <p:txBody>
          <a:bodyPr/>
          <a:lstStyle/>
          <a:p>
            <a:r>
              <a:rPr lang="en-US" sz="1000" dirty="0" smtClean="0">
                <a:solidFill>
                  <a:srgbClr val="FFFFFF"/>
                </a:solidFill>
              </a:rPr>
              <a:t>1. Van Cutsem E, et al. J Clin Oncol 2011;29:2011–2019;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2. </a:t>
            </a:r>
            <a:r>
              <a:rPr lang="en-US" sz="1000" dirty="0">
                <a:solidFill>
                  <a:srgbClr val="FFFFFF"/>
                </a:solidFill>
              </a:rPr>
              <a:t>Ciardiello F, et al. ASCO 2014 (Abstract No. 3506)</a:t>
            </a:r>
          </a:p>
        </p:txBody>
      </p:sp>
      <p:grpSp>
        <p:nvGrpSpPr>
          <p:cNvPr id="1651" name="Group 1650"/>
          <p:cNvGrpSpPr/>
          <p:nvPr/>
        </p:nvGrpSpPr>
        <p:grpSpPr>
          <a:xfrm>
            <a:off x="-265418" y="2077599"/>
            <a:ext cx="4414841" cy="3850985"/>
            <a:chOff x="1825848" y="4022684"/>
            <a:chExt cx="4414841" cy="2197855"/>
          </a:xfrm>
        </p:grpSpPr>
        <p:sp>
          <p:nvSpPr>
            <p:cNvPr id="87080" name="Text Box 6"/>
            <p:cNvSpPr txBox="1">
              <a:spLocks noChangeArrowheads="1"/>
            </p:cNvSpPr>
            <p:nvPr/>
          </p:nvSpPr>
          <p:spPr bwMode="auto">
            <a:xfrm rot="16200000">
              <a:off x="2232749" y="4855816"/>
              <a:ext cx="11273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Arial" pitchFamily="127" charset="0"/>
                  <a:cs typeface="Arial" pitchFamily="127" charset="0"/>
                </a:rPr>
                <a:t>Response rate (%)</a:t>
              </a:r>
              <a:endParaRPr lang="en-US" sz="1600" b="1" dirty="0">
                <a:solidFill>
                  <a:srgbClr val="FFFFFF"/>
                </a:solidFill>
                <a:ea typeface="Arial" pitchFamily="127" charset="0"/>
                <a:cs typeface="Arial" pitchFamily="127" charset="0"/>
              </a:endParaRPr>
            </a:p>
          </p:txBody>
        </p:sp>
        <p:sp>
          <p:nvSpPr>
            <p:cNvPr id="87081" name="Line 8"/>
            <p:cNvSpPr>
              <a:spLocks noChangeShapeType="1"/>
            </p:cNvSpPr>
            <p:nvPr/>
          </p:nvSpPr>
          <p:spPr bwMode="auto">
            <a:xfrm flipH="1">
              <a:off x="3316288" y="5874402"/>
              <a:ext cx="968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2" name="Line 9"/>
            <p:cNvSpPr>
              <a:spLocks noChangeShapeType="1"/>
            </p:cNvSpPr>
            <p:nvPr/>
          </p:nvSpPr>
          <p:spPr bwMode="auto">
            <a:xfrm flipH="1">
              <a:off x="3316288" y="5637864"/>
              <a:ext cx="968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3" name="Line 10"/>
            <p:cNvSpPr>
              <a:spLocks noChangeShapeType="1"/>
            </p:cNvSpPr>
            <p:nvPr/>
          </p:nvSpPr>
          <p:spPr bwMode="auto">
            <a:xfrm flipH="1">
              <a:off x="3316288" y="539973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4" name="Line 11"/>
            <p:cNvSpPr>
              <a:spLocks noChangeShapeType="1"/>
            </p:cNvSpPr>
            <p:nvPr/>
          </p:nvSpPr>
          <p:spPr bwMode="auto">
            <a:xfrm flipH="1">
              <a:off x="3316288" y="5160027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5" name="Line 12"/>
            <p:cNvSpPr>
              <a:spLocks noChangeShapeType="1"/>
            </p:cNvSpPr>
            <p:nvPr/>
          </p:nvSpPr>
          <p:spPr bwMode="auto">
            <a:xfrm flipH="1">
              <a:off x="3316288" y="492348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6" name="Line 13"/>
            <p:cNvSpPr>
              <a:spLocks noChangeShapeType="1"/>
            </p:cNvSpPr>
            <p:nvPr/>
          </p:nvSpPr>
          <p:spPr bwMode="auto">
            <a:xfrm flipH="1">
              <a:off x="3316288" y="4686952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7" name="Line 14"/>
            <p:cNvSpPr>
              <a:spLocks noChangeShapeType="1"/>
            </p:cNvSpPr>
            <p:nvPr/>
          </p:nvSpPr>
          <p:spPr bwMode="auto">
            <a:xfrm flipH="1">
              <a:off x="3316288" y="444723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8" name="Line 15"/>
            <p:cNvSpPr>
              <a:spLocks noChangeShapeType="1"/>
            </p:cNvSpPr>
            <p:nvPr/>
          </p:nvSpPr>
          <p:spPr bwMode="auto">
            <a:xfrm flipH="1">
              <a:off x="3316288" y="4217084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089" name="Rectangle 16"/>
            <p:cNvSpPr>
              <a:spLocks noChangeArrowheads="1"/>
            </p:cNvSpPr>
            <p:nvPr/>
          </p:nvSpPr>
          <p:spPr bwMode="auto">
            <a:xfrm>
              <a:off x="3143877" y="5798202"/>
              <a:ext cx="99386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0" name="Rectangle 17"/>
            <p:cNvSpPr>
              <a:spLocks noChangeArrowheads="1"/>
            </p:cNvSpPr>
            <p:nvPr/>
          </p:nvSpPr>
          <p:spPr bwMode="auto">
            <a:xfrm>
              <a:off x="3050841" y="5561664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10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1" name="Rectangle 18"/>
            <p:cNvSpPr>
              <a:spLocks noChangeArrowheads="1"/>
            </p:cNvSpPr>
            <p:nvPr/>
          </p:nvSpPr>
          <p:spPr bwMode="auto">
            <a:xfrm>
              <a:off x="3050841" y="5320364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20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2" name="Rectangle 19"/>
            <p:cNvSpPr>
              <a:spLocks noChangeArrowheads="1"/>
            </p:cNvSpPr>
            <p:nvPr/>
          </p:nvSpPr>
          <p:spPr bwMode="auto">
            <a:xfrm>
              <a:off x="3050841" y="5083827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30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3" name="Rectangle 20"/>
            <p:cNvSpPr>
              <a:spLocks noChangeArrowheads="1"/>
            </p:cNvSpPr>
            <p:nvPr/>
          </p:nvSpPr>
          <p:spPr bwMode="auto">
            <a:xfrm>
              <a:off x="3050841" y="4847289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40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4" name="Rectangle 21"/>
            <p:cNvSpPr>
              <a:spLocks noChangeArrowheads="1"/>
            </p:cNvSpPr>
            <p:nvPr/>
          </p:nvSpPr>
          <p:spPr bwMode="auto">
            <a:xfrm>
              <a:off x="3050841" y="4615514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50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5" name="Rectangle 22"/>
            <p:cNvSpPr>
              <a:spLocks noChangeArrowheads="1"/>
            </p:cNvSpPr>
            <p:nvPr/>
          </p:nvSpPr>
          <p:spPr bwMode="auto">
            <a:xfrm>
              <a:off x="3050841" y="4369452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60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6" name="Rectangle 23"/>
            <p:cNvSpPr>
              <a:spLocks noChangeArrowheads="1"/>
            </p:cNvSpPr>
            <p:nvPr/>
          </p:nvSpPr>
          <p:spPr bwMode="auto">
            <a:xfrm>
              <a:off x="3050841" y="4129739"/>
              <a:ext cx="198772" cy="1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70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7097" name="Rectangle 28"/>
            <p:cNvSpPr>
              <a:spLocks noChangeArrowheads="1"/>
            </p:cNvSpPr>
            <p:nvPr/>
          </p:nvSpPr>
          <p:spPr bwMode="auto">
            <a:xfrm>
              <a:off x="3717244" y="4923489"/>
              <a:ext cx="798512" cy="950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0264" name="Rectangle 29"/>
            <p:cNvSpPr>
              <a:spLocks noChangeArrowheads="1"/>
            </p:cNvSpPr>
            <p:nvPr/>
          </p:nvSpPr>
          <p:spPr bwMode="auto">
            <a:xfrm>
              <a:off x="4924201" y="4540902"/>
              <a:ext cx="779462" cy="13335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7099" name="Rectangle 32"/>
            <p:cNvSpPr>
              <a:spLocks noChangeArrowheads="1"/>
            </p:cNvSpPr>
            <p:nvPr/>
          </p:nvSpPr>
          <p:spPr bwMode="auto">
            <a:xfrm>
              <a:off x="3717354" y="5939489"/>
              <a:ext cx="798295" cy="2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FF"/>
                  </a:solidFill>
                </a:rPr>
                <a:t>FOLFIRI</a:t>
              </a:r>
              <a:br>
                <a:rPr lang="en-US" altLang="zh-TW" sz="1600" b="1" dirty="0" smtClean="0">
                  <a:solidFill>
                    <a:srgbClr val="FFFFFF"/>
                  </a:solidFill>
                </a:rPr>
              </a:br>
              <a:r>
                <a:rPr lang="en-US" altLang="zh-TW" sz="1600" b="1" dirty="0" smtClean="0">
                  <a:solidFill>
                    <a:srgbClr val="FFFFFF"/>
                  </a:solidFill>
                </a:rPr>
                <a:t>(n=350)</a:t>
              </a:r>
              <a:endParaRPr lang="en-US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87100" name="Rectangle 34"/>
            <p:cNvSpPr>
              <a:spLocks noChangeArrowheads="1"/>
            </p:cNvSpPr>
            <p:nvPr/>
          </p:nvSpPr>
          <p:spPr bwMode="auto">
            <a:xfrm>
              <a:off x="4648427" y="5939489"/>
              <a:ext cx="1592262" cy="2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FF"/>
                  </a:solidFill>
                </a:rPr>
                <a:t> Cetuximab + FOLFIRI (n=316)</a:t>
              </a:r>
              <a:endParaRPr lang="en-US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87101" name="Rectangle 36"/>
            <p:cNvSpPr>
              <a:spLocks noChangeArrowheads="1"/>
            </p:cNvSpPr>
            <p:nvPr/>
          </p:nvSpPr>
          <p:spPr bwMode="auto">
            <a:xfrm>
              <a:off x="5200119" y="4605989"/>
              <a:ext cx="227626" cy="14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0A2D4B"/>
                  </a:solidFill>
                </a:rPr>
                <a:t>57</a:t>
              </a:r>
              <a:endParaRPr lang="en-US" altLang="zh-TW" sz="1600" b="1" dirty="0">
                <a:solidFill>
                  <a:srgbClr val="0A2D4B"/>
                </a:solidFill>
              </a:endParaRPr>
            </a:p>
          </p:txBody>
        </p:sp>
        <p:sp>
          <p:nvSpPr>
            <p:cNvPr id="87102" name="Rectangle 38"/>
            <p:cNvSpPr>
              <a:spLocks noChangeArrowheads="1"/>
            </p:cNvSpPr>
            <p:nvPr/>
          </p:nvSpPr>
          <p:spPr bwMode="auto">
            <a:xfrm>
              <a:off x="4002687" y="4980639"/>
              <a:ext cx="227626" cy="14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0A2D4B"/>
                  </a:solidFill>
                </a:rPr>
                <a:t>40</a:t>
              </a:r>
              <a:endParaRPr lang="en-US" altLang="zh-TW" sz="1600" b="1" dirty="0">
                <a:solidFill>
                  <a:srgbClr val="0A2D4B"/>
                </a:solidFill>
              </a:endParaRPr>
            </a:p>
          </p:txBody>
        </p:sp>
        <p:sp>
          <p:nvSpPr>
            <p:cNvPr id="87103" name="Freeform 37"/>
            <p:cNvSpPr>
              <a:spLocks/>
            </p:cNvSpPr>
            <p:nvPr/>
          </p:nvSpPr>
          <p:spPr bwMode="auto">
            <a:xfrm>
              <a:off x="3413125" y="4204352"/>
              <a:ext cx="2536825" cy="1670050"/>
            </a:xfrm>
            <a:custGeom>
              <a:avLst/>
              <a:gdLst>
                <a:gd name="T0" fmla="*/ 2147483647 w 1983"/>
                <a:gd name="T1" fmla="*/ 2147483647 h 1626"/>
                <a:gd name="T2" fmla="*/ 0 w 1983"/>
                <a:gd name="T3" fmla="*/ 2147483647 h 1626"/>
                <a:gd name="T4" fmla="*/ 0 w 1983"/>
                <a:gd name="T5" fmla="*/ 0 h 1626"/>
                <a:gd name="T6" fmla="*/ 0 60000 65536"/>
                <a:gd name="T7" fmla="*/ 0 60000 65536"/>
                <a:gd name="T8" fmla="*/ 0 60000 65536"/>
                <a:gd name="T9" fmla="*/ 0 w 1983"/>
                <a:gd name="T10" fmla="*/ 0 h 1626"/>
                <a:gd name="T11" fmla="*/ 1983 w 1983"/>
                <a:gd name="T12" fmla="*/ 1626 h 1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3" h="1626">
                  <a:moveTo>
                    <a:pt x="1983" y="1626"/>
                  </a:moveTo>
                  <a:lnTo>
                    <a:pt x="0" y="162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7104" name="Line 9"/>
            <p:cNvSpPr>
              <a:spLocks noChangeShapeType="1"/>
            </p:cNvSpPr>
            <p:nvPr/>
          </p:nvSpPr>
          <p:spPr bwMode="auto">
            <a:xfrm rot="16200000" flipH="1">
              <a:off x="3377406" y="5900596"/>
              <a:ext cx="714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105" name="Line 9"/>
            <p:cNvSpPr>
              <a:spLocks noChangeShapeType="1"/>
            </p:cNvSpPr>
            <p:nvPr/>
          </p:nvSpPr>
          <p:spPr bwMode="auto">
            <a:xfrm rot="16200000" flipH="1">
              <a:off x="5934869" y="5902183"/>
              <a:ext cx="6826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87110" name="Text Box 64"/>
            <p:cNvSpPr txBox="1">
              <a:spLocks noChangeArrowheads="1"/>
            </p:cNvSpPr>
            <p:nvPr/>
          </p:nvSpPr>
          <p:spPr bwMode="auto">
            <a:xfrm>
              <a:off x="1825848" y="4022684"/>
              <a:ext cx="184731" cy="16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 b="1" baseline="30000" dirty="0">
                <a:solidFill>
                  <a:srgbClr val="FFFF00"/>
                </a:solidFill>
                <a:ea typeface="Arial" pitchFamily="127" charset="0"/>
                <a:cs typeface="Arial" pitchFamily="127" charset="0"/>
              </a:endParaRPr>
            </a:p>
          </p:txBody>
        </p:sp>
      </p:grpSp>
      <p:sp>
        <p:nvSpPr>
          <p:cNvPr id="247" name="Text Box 39"/>
          <p:cNvSpPr txBox="1">
            <a:spLocks noChangeArrowheads="1"/>
          </p:cNvSpPr>
          <p:nvPr/>
        </p:nvSpPr>
        <p:spPr bwMode="auto">
          <a:xfrm>
            <a:off x="1320957" y="1776580"/>
            <a:ext cx="255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  <a:t>OR 2.069</a:t>
            </a:r>
            <a:b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</a:br>
            <a: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  <a:t>p&lt;0.001</a:t>
            </a:r>
            <a:endParaRPr lang="en-US" b="1" dirty="0">
              <a:solidFill>
                <a:srgbClr val="FFFF00"/>
              </a:solidFill>
              <a:ea typeface="Arial" pitchFamily="127" charset="0"/>
              <a:cs typeface="Arial" pitchFamily="127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3915319" y="2077594"/>
            <a:ext cx="4385813" cy="3870989"/>
            <a:chOff x="1825848" y="4022684"/>
            <a:chExt cx="4385813" cy="2196190"/>
          </a:xfrm>
        </p:grpSpPr>
        <p:sp>
          <p:nvSpPr>
            <p:cNvPr id="252" name="Text Box 6"/>
            <p:cNvSpPr txBox="1">
              <a:spLocks noChangeArrowheads="1"/>
            </p:cNvSpPr>
            <p:nvPr/>
          </p:nvSpPr>
          <p:spPr bwMode="auto">
            <a:xfrm rot="16200000">
              <a:off x="2236087" y="4855816"/>
              <a:ext cx="11206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Arial" pitchFamily="127" charset="0"/>
                  <a:cs typeface="Arial" pitchFamily="127" charset="0"/>
                </a:rPr>
                <a:t>Response rate (%)</a:t>
              </a:r>
              <a:endParaRPr lang="en-US" sz="1600" b="1" dirty="0">
                <a:solidFill>
                  <a:srgbClr val="FFFFFF"/>
                </a:solidFill>
                <a:ea typeface="Arial" pitchFamily="127" charset="0"/>
                <a:cs typeface="Arial" pitchFamily="127" charset="0"/>
              </a:endParaRPr>
            </a:p>
          </p:txBody>
        </p:sp>
        <p:sp>
          <p:nvSpPr>
            <p:cNvPr id="253" name="Line 8"/>
            <p:cNvSpPr>
              <a:spLocks noChangeShapeType="1"/>
            </p:cNvSpPr>
            <p:nvPr/>
          </p:nvSpPr>
          <p:spPr bwMode="auto">
            <a:xfrm flipH="1">
              <a:off x="3316288" y="5874402"/>
              <a:ext cx="968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4" name="Line 9"/>
            <p:cNvSpPr>
              <a:spLocks noChangeShapeType="1"/>
            </p:cNvSpPr>
            <p:nvPr/>
          </p:nvSpPr>
          <p:spPr bwMode="auto">
            <a:xfrm flipH="1">
              <a:off x="3316288" y="5637864"/>
              <a:ext cx="968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5" name="Line 10"/>
            <p:cNvSpPr>
              <a:spLocks noChangeShapeType="1"/>
            </p:cNvSpPr>
            <p:nvPr/>
          </p:nvSpPr>
          <p:spPr bwMode="auto">
            <a:xfrm flipH="1">
              <a:off x="3316288" y="539973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6" name="Line 11"/>
            <p:cNvSpPr>
              <a:spLocks noChangeShapeType="1"/>
            </p:cNvSpPr>
            <p:nvPr/>
          </p:nvSpPr>
          <p:spPr bwMode="auto">
            <a:xfrm flipH="1">
              <a:off x="3316288" y="5160027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7" name="Line 12"/>
            <p:cNvSpPr>
              <a:spLocks noChangeShapeType="1"/>
            </p:cNvSpPr>
            <p:nvPr/>
          </p:nvSpPr>
          <p:spPr bwMode="auto">
            <a:xfrm flipH="1">
              <a:off x="3316288" y="492348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8" name="Line 13"/>
            <p:cNvSpPr>
              <a:spLocks noChangeShapeType="1"/>
            </p:cNvSpPr>
            <p:nvPr/>
          </p:nvSpPr>
          <p:spPr bwMode="auto">
            <a:xfrm flipH="1">
              <a:off x="3316288" y="4686952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59" name="Line 14"/>
            <p:cNvSpPr>
              <a:spLocks noChangeShapeType="1"/>
            </p:cNvSpPr>
            <p:nvPr/>
          </p:nvSpPr>
          <p:spPr bwMode="auto">
            <a:xfrm flipH="1">
              <a:off x="3316288" y="4447239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60" name="Line 15"/>
            <p:cNvSpPr>
              <a:spLocks noChangeShapeType="1"/>
            </p:cNvSpPr>
            <p:nvPr/>
          </p:nvSpPr>
          <p:spPr bwMode="auto">
            <a:xfrm flipH="1">
              <a:off x="3316288" y="4217084"/>
              <a:ext cx="96837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61" name="Rectangle 16"/>
            <p:cNvSpPr>
              <a:spLocks noChangeArrowheads="1"/>
            </p:cNvSpPr>
            <p:nvPr/>
          </p:nvSpPr>
          <p:spPr bwMode="auto">
            <a:xfrm>
              <a:off x="3143877" y="5798202"/>
              <a:ext cx="99386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2" name="Rectangle 17"/>
            <p:cNvSpPr>
              <a:spLocks noChangeArrowheads="1"/>
            </p:cNvSpPr>
            <p:nvPr/>
          </p:nvSpPr>
          <p:spPr bwMode="auto">
            <a:xfrm>
              <a:off x="3050841" y="5561664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10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3" name="Rectangle 18"/>
            <p:cNvSpPr>
              <a:spLocks noChangeArrowheads="1"/>
            </p:cNvSpPr>
            <p:nvPr/>
          </p:nvSpPr>
          <p:spPr bwMode="auto">
            <a:xfrm>
              <a:off x="3050841" y="5320364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20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4" name="Rectangle 19"/>
            <p:cNvSpPr>
              <a:spLocks noChangeArrowheads="1"/>
            </p:cNvSpPr>
            <p:nvPr/>
          </p:nvSpPr>
          <p:spPr bwMode="auto">
            <a:xfrm>
              <a:off x="3050841" y="5083827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30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5" name="Rectangle 20"/>
            <p:cNvSpPr>
              <a:spLocks noChangeArrowheads="1"/>
            </p:cNvSpPr>
            <p:nvPr/>
          </p:nvSpPr>
          <p:spPr bwMode="auto">
            <a:xfrm>
              <a:off x="3050841" y="4847289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40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6" name="Rectangle 21"/>
            <p:cNvSpPr>
              <a:spLocks noChangeArrowheads="1"/>
            </p:cNvSpPr>
            <p:nvPr/>
          </p:nvSpPr>
          <p:spPr bwMode="auto">
            <a:xfrm>
              <a:off x="3050841" y="4615514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50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7" name="Rectangle 22"/>
            <p:cNvSpPr>
              <a:spLocks noChangeArrowheads="1"/>
            </p:cNvSpPr>
            <p:nvPr/>
          </p:nvSpPr>
          <p:spPr bwMode="auto">
            <a:xfrm>
              <a:off x="3050841" y="4369452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60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8" name="Rectangle 23"/>
            <p:cNvSpPr>
              <a:spLocks noChangeArrowheads="1"/>
            </p:cNvSpPr>
            <p:nvPr/>
          </p:nvSpPr>
          <p:spPr bwMode="auto">
            <a:xfrm>
              <a:off x="3050841" y="4129739"/>
              <a:ext cx="198772" cy="12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FFFF"/>
                  </a:solidFill>
                </a:rPr>
                <a:t>70</a:t>
              </a:r>
              <a:endParaRPr lang="en-US" altLang="zh-TW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9" name="Rectangle 28"/>
            <p:cNvSpPr>
              <a:spLocks noChangeArrowheads="1"/>
            </p:cNvSpPr>
            <p:nvPr/>
          </p:nvSpPr>
          <p:spPr bwMode="auto">
            <a:xfrm>
              <a:off x="3717244" y="4955910"/>
              <a:ext cx="798512" cy="9184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70" name="Rectangle 29"/>
            <p:cNvSpPr>
              <a:spLocks noChangeArrowheads="1"/>
            </p:cNvSpPr>
            <p:nvPr/>
          </p:nvSpPr>
          <p:spPr bwMode="auto">
            <a:xfrm>
              <a:off x="4924201" y="4342996"/>
              <a:ext cx="779462" cy="153140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71" name="Rectangle 32"/>
            <p:cNvSpPr>
              <a:spLocks noChangeArrowheads="1"/>
            </p:cNvSpPr>
            <p:nvPr/>
          </p:nvSpPr>
          <p:spPr bwMode="auto">
            <a:xfrm>
              <a:off x="3717354" y="5939489"/>
              <a:ext cx="798295" cy="27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FF"/>
                  </a:solidFill>
                </a:rPr>
                <a:t>FOLFIRI</a:t>
              </a:r>
              <a:br>
                <a:rPr lang="en-US" altLang="zh-TW" sz="1600" b="1" dirty="0" smtClean="0">
                  <a:solidFill>
                    <a:srgbClr val="FFFFFF"/>
                  </a:solidFill>
                </a:rPr>
              </a:br>
              <a:r>
                <a:rPr lang="en-US" altLang="zh-TW" sz="1600" b="1" dirty="0" smtClean="0">
                  <a:solidFill>
                    <a:srgbClr val="FFFFFF"/>
                  </a:solidFill>
                </a:rPr>
                <a:t>(n=189)</a:t>
              </a:r>
              <a:endParaRPr lang="en-US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72" name="Rectangle 34"/>
            <p:cNvSpPr>
              <a:spLocks noChangeArrowheads="1"/>
            </p:cNvSpPr>
            <p:nvPr/>
          </p:nvSpPr>
          <p:spPr bwMode="auto">
            <a:xfrm>
              <a:off x="4619399" y="5939489"/>
              <a:ext cx="1592262" cy="27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FF"/>
                  </a:solidFill>
                </a:rPr>
                <a:t> Cetuximab + FOLFIRI (n=178)</a:t>
              </a:r>
              <a:endParaRPr lang="en-US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73" name="Rectangle 36"/>
            <p:cNvSpPr>
              <a:spLocks noChangeArrowheads="1"/>
            </p:cNvSpPr>
            <p:nvPr/>
          </p:nvSpPr>
          <p:spPr bwMode="auto">
            <a:xfrm>
              <a:off x="5200120" y="4433626"/>
              <a:ext cx="227626" cy="13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0A2D4B"/>
                  </a:solidFill>
                </a:rPr>
                <a:t>66</a:t>
              </a:r>
              <a:endParaRPr lang="en-US" altLang="zh-TW" sz="1600" b="1" dirty="0">
                <a:solidFill>
                  <a:srgbClr val="0A2D4B"/>
                </a:solidFill>
              </a:endParaRPr>
            </a:p>
          </p:txBody>
        </p:sp>
        <p:sp>
          <p:nvSpPr>
            <p:cNvPr id="274" name="Rectangle 38"/>
            <p:cNvSpPr>
              <a:spLocks noChangeArrowheads="1"/>
            </p:cNvSpPr>
            <p:nvPr/>
          </p:nvSpPr>
          <p:spPr bwMode="auto">
            <a:xfrm>
              <a:off x="4002688" y="4980639"/>
              <a:ext cx="227626" cy="13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0A2D4B"/>
                  </a:solidFill>
                </a:rPr>
                <a:t>39</a:t>
              </a:r>
              <a:endParaRPr lang="en-US" altLang="zh-TW" sz="1600" b="1" dirty="0">
                <a:solidFill>
                  <a:srgbClr val="0A2D4B"/>
                </a:solidFill>
              </a:endParaRPr>
            </a:p>
          </p:txBody>
        </p:sp>
        <p:sp>
          <p:nvSpPr>
            <p:cNvPr id="275" name="Freeform 37"/>
            <p:cNvSpPr>
              <a:spLocks/>
            </p:cNvSpPr>
            <p:nvPr/>
          </p:nvSpPr>
          <p:spPr bwMode="auto">
            <a:xfrm>
              <a:off x="3413125" y="4204352"/>
              <a:ext cx="2536825" cy="1670050"/>
            </a:xfrm>
            <a:custGeom>
              <a:avLst/>
              <a:gdLst>
                <a:gd name="T0" fmla="*/ 2147483647 w 1983"/>
                <a:gd name="T1" fmla="*/ 2147483647 h 1626"/>
                <a:gd name="T2" fmla="*/ 0 w 1983"/>
                <a:gd name="T3" fmla="*/ 2147483647 h 1626"/>
                <a:gd name="T4" fmla="*/ 0 w 1983"/>
                <a:gd name="T5" fmla="*/ 0 h 1626"/>
                <a:gd name="T6" fmla="*/ 0 60000 65536"/>
                <a:gd name="T7" fmla="*/ 0 60000 65536"/>
                <a:gd name="T8" fmla="*/ 0 60000 65536"/>
                <a:gd name="T9" fmla="*/ 0 w 1983"/>
                <a:gd name="T10" fmla="*/ 0 h 1626"/>
                <a:gd name="T11" fmla="*/ 1983 w 1983"/>
                <a:gd name="T12" fmla="*/ 1626 h 1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3" h="1626">
                  <a:moveTo>
                    <a:pt x="1983" y="1626"/>
                  </a:moveTo>
                  <a:lnTo>
                    <a:pt x="0" y="162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76" name="Line 9"/>
            <p:cNvSpPr>
              <a:spLocks noChangeShapeType="1"/>
            </p:cNvSpPr>
            <p:nvPr/>
          </p:nvSpPr>
          <p:spPr bwMode="auto">
            <a:xfrm rot="16200000" flipH="1">
              <a:off x="3377406" y="5900596"/>
              <a:ext cx="714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77" name="Line 9"/>
            <p:cNvSpPr>
              <a:spLocks noChangeShapeType="1"/>
            </p:cNvSpPr>
            <p:nvPr/>
          </p:nvSpPr>
          <p:spPr bwMode="auto">
            <a:xfrm rot="16200000" flipH="1">
              <a:off x="5934869" y="5902183"/>
              <a:ext cx="6826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145A96"/>
                </a:solidFill>
              </a:endParaRPr>
            </a:p>
          </p:txBody>
        </p:sp>
        <p:sp>
          <p:nvSpPr>
            <p:cNvPr id="278" name="Text Box 64"/>
            <p:cNvSpPr txBox="1">
              <a:spLocks noChangeArrowheads="1"/>
            </p:cNvSpPr>
            <p:nvPr/>
          </p:nvSpPr>
          <p:spPr bwMode="auto">
            <a:xfrm>
              <a:off x="1825848" y="4022684"/>
              <a:ext cx="184731" cy="168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 b="1" baseline="30000" dirty="0">
                <a:solidFill>
                  <a:srgbClr val="FFFF00"/>
                </a:solidFill>
                <a:ea typeface="Arial" pitchFamily="127" charset="0"/>
                <a:cs typeface="Arial" pitchFamily="127" charset="0"/>
              </a:endParaRPr>
            </a:p>
          </p:txBody>
        </p:sp>
      </p:grpSp>
      <p:sp>
        <p:nvSpPr>
          <p:cNvPr id="251" name="Text Box 39"/>
          <p:cNvSpPr txBox="1">
            <a:spLocks noChangeArrowheads="1"/>
          </p:cNvSpPr>
          <p:nvPr/>
        </p:nvSpPr>
        <p:spPr bwMode="auto">
          <a:xfrm>
            <a:off x="6171146" y="1779971"/>
            <a:ext cx="132406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  <a:t>OR 3.11</a:t>
            </a:r>
            <a:b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</a:br>
            <a:r>
              <a:rPr lang="en-US" b="1" dirty="0" smtClean="0">
                <a:solidFill>
                  <a:srgbClr val="FFFF00"/>
                </a:solidFill>
                <a:ea typeface="Arial" pitchFamily="127" charset="0"/>
                <a:cs typeface="Arial" pitchFamily="127" charset="0"/>
              </a:rPr>
              <a:t>p&lt;0.0001</a:t>
            </a:r>
            <a:endParaRPr lang="en-US" b="1" dirty="0">
              <a:solidFill>
                <a:srgbClr val="FFFF00"/>
              </a:solidFill>
              <a:ea typeface="Arial" pitchFamily="127" charset="0"/>
              <a:cs typeface="Arial" pitchFamily="12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82279"/>
            <a:ext cx="480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*RAS evaluable in 430/666 (65%) patients with KRAS exon 2 wt mCRC; RAS wt: 367/430 (85%), 5% sensitivity cut-off; </a:t>
            </a:r>
            <a:r>
              <a:rPr lang="en-GB" sz="1000" b="1" dirty="0" err="1" smtClean="0">
                <a:solidFill>
                  <a:prstClr val="white"/>
                </a:solidFill>
              </a:rPr>
              <a:t>cetuximab</a:t>
            </a:r>
            <a:r>
              <a:rPr lang="en-GB" sz="1000" b="1" dirty="0" smtClean="0">
                <a:solidFill>
                  <a:prstClr val="white"/>
                </a:solidFill>
              </a:rPr>
              <a:t> </a:t>
            </a:r>
            <a:r>
              <a:rPr lang="en-GB" sz="1000" b="1" dirty="0">
                <a:solidFill>
                  <a:prstClr val="white"/>
                </a:solidFill>
              </a:rPr>
              <a:t>is not indicated for the treatment of patients with </a:t>
            </a:r>
            <a:r>
              <a:rPr lang="en-GB" sz="1000" b="1" dirty="0" err="1">
                <a:solidFill>
                  <a:prstClr val="white"/>
                </a:solidFill>
              </a:rPr>
              <a:t>mCRC</a:t>
            </a:r>
            <a:r>
              <a:rPr lang="en-GB" sz="1000" b="1" dirty="0">
                <a:solidFill>
                  <a:prstClr val="white"/>
                </a:solidFill>
              </a:rPr>
              <a:t> whose </a:t>
            </a:r>
            <a:r>
              <a:rPr lang="en-GB" sz="1000" b="1" dirty="0" err="1">
                <a:solidFill>
                  <a:prstClr val="white"/>
                </a:solidFill>
              </a:rPr>
              <a:t>tumors</a:t>
            </a:r>
            <a:r>
              <a:rPr lang="en-GB" sz="1000" b="1" dirty="0">
                <a:solidFill>
                  <a:prstClr val="white"/>
                </a:solidFill>
              </a:rPr>
              <a:t> have RAS mutations or for whom RAS </a:t>
            </a:r>
            <a:r>
              <a:rPr lang="en-GB" sz="1000" b="1" dirty="0" err="1">
                <a:solidFill>
                  <a:prstClr val="white"/>
                </a:solidFill>
              </a:rPr>
              <a:t>tumor</a:t>
            </a:r>
            <a:r>
              <a:rPr lang="en-GB" sz="1000" b="1" dirty="0">
                <a:solidFill>
                  <a:prstClr val="white"/>
                </a:solidFill>
              </a:rPr>
              <a:t> status is unknown.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577637" y="141277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KRAS exon 2 wt</a:t>
            </a:r>
            <a:r>
              <a:rPr lang="en-US" b="1" baseline="30000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932040" y="1412776"/>
            <a:ext cx="38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RAS wt* (subgroup)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8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74688" y="6588125"/>
            <a:ext cx="62928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Presentation title in footer | 00 Month 0000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39D7B7-299D-4E4D-9E4E-80892351D7F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638300"/>
            <a:ext cx="9086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113" y="0"/>
            <a:ext cx="8501062" cy="112553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FIRE-3: Head-to-head IST of cetuximab + FOLFIRI vs bevacizumab + FOLFIRI in 1st line mCRC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479299"/>
            <a:ext cx="6344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</a:rPr>
              <a:t>Open-label, randomized, </a:t>
            </a:r>
            <a:r>
              <a:rPr lang="en-US" b="1" dirty="0" smtClean="0">
                <a:solidFill>
                  <a:srgbClr val="FFFFFF"/>
                </a:solidFill>
                <a:ea typeface="ＭＳ Ｐゴシック" pitchFamily="34" charset="-128"/>
              </a:rPr>
              <a:t>multicenter, </a:t>
            </a: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</a:rPr>
              <a:t>Phase </a:t>
            </a:r>
            <a:r>
              <a:rPr lang="en-US" b="1" dirty="0" smtClean="0">
                <a:solidFill>
                  <a:srgbClr val="FFFFFF"/>
                </a:solidFill>
                <a:ea typeface="ＭＳ Ｐゴシック" pitchFamily="34" charset="-128"/>
              </a:rPr>
              <a:t>III IST</a:t>
            </a:r>
            <a:endParaRPr lang="en-US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38" name="Line 9"/>
          <p:cNvSpPr>
            <a:spLocks noChangeShapeType="1"/>
          </p:cNvSpPr>
          <p:nvPr/>
        </p:nvSpPr>
        <p:spPr bwMode="auto">
          <a:xfrm>
            <a:off x="3326893" y="2574274"/>
            <a:ext cx="433389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127" charset="-128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278894" y="2061909"/>
            <a:ext cx="3047999" cy="102473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45A96"/>
                </a:solidFill>
              </a:rPr>
              <a:t>Patients with untreated KRAS exon 2 wt mCRC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45A96"/>
                </a:solidFill>
              </a:rPr>
              <a:t>N=592</a:t>
            </a:r>
            <a:endParaRPr lang="en-US" b="1" dirty="0">
              <a:solidFill>
                <a:srgbClr val="145A96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45075" y="2217386"/>
            <a:ext cx="433389" cy="713776"/>
            <a:chOff x="4545075" y="2340518"/>
            <a:chExt cx="433389" cy="713776"/>
          </a:xfrm>
        </p:grpSpPr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 flipV="1">
              <a:off x="4545075" y="2340518"/>
              <a:ext cx="433389" cy="3096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127" charset="-128"/>
              </a:endParaRPr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4545075" y="2744663"/>
              <a:ext cx="432000" cy="309631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127" charset="-128"/>
              </a:endParaRPr>
            </a:p>
          </p:txBody>
        </p:sp>
      </p:grp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779503" y="2238316"/>
            <a:ext cx="719137" cy="671916"/>
          </a:xfrm>
          <a:prstGeom prst="ellipse">
            <a:avLst/>
          </a:prstGeom>
          <a:effectLst>
            <a:outerShdw blurRad="38100" dist="38100" dir="2700000" algn="ctr" rotWithShape="0">
              <a:srgbClr val="000000">
                <a:alpha val="4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R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02213" y="1855995"/>
            <a:ext cx="3886643" cy="1453467"/>
            <a:chOff x="5002213" y="1974745"/>
            <a:chExt cx="3886643" cy="1453467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5002213" y="1974745"/>
              <a:ext cx="3867944" cy="718279"/>
            </a:xfrm>
            <a:prstGeom prst="flowChartAlternateProcess">
              <a:avLst/>
            </a:prstGeom>
            <a:solidFill>
              <a:srgbClr val="F68200"/>
            </a:solidFill>
            <a:ln w="12700" algn="ctr">
              <a:noFill/>
              <a:round/>
              <a:headEnd/>
              <a:tailEnd/>
            </a:ln>
            <a:effectLst>
              <a:outerShdw blurRad="38100" dist="38100" dir="2700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8000" tIns="36000" rIns="108000" bIns="36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prstClr val="white"/>
                  </a:solidFill>
                  <a:ea typeface="ＭＳ Ｐゴシック" pitchFamily="127" charset="-128"/>
                </a:rPr>
                <a:t>Cetuximab</a:t>
              </a:r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r>
                <a:rPr lang="en-US" b="1" dirty="0" smtClean="0">
                  <a:solidFill>
                    <a:prstClr val="white"/>
                  </a:solidFill>
                  <a:ea typeface="ＭＳ Ｐゴシック" pitchFamily="127" charset="-128"/>
                </a:rPr>
                <a:t>+ FOLFIRI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prstClr val="white"/>
                  </a:solidFill>
                  <a:ea typeface="ＭＳ Ｐゴシック" pitchFamily="127" charset="-128"/>
                </a:rPr>
                <a:t>(n=297)</a:t>
              </a:r>
              <a:endParaRPr lang="en-US" b="1" dirty="0">
                <a:solidFill>
                  <a:prstClr val="white"/>
                </a:solidFill>
                <a:ea typeface="ＭＳ Ｐゴシック" pitchFamily="127" charset="-128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002213" y="2780288"/>
              <a:ext cx="3886643" cy="647924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>
              <a:outerShdw blurRad="38100" dist="38100" dir="2700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DDDDDD"/>
                </a:buClr>
                <a:defRPr/>
              </a:pPr>
              <a:r>
                <a:rPr lang="en-US" b="1" dirty="0" smtClean="0">
                  <a:solidFill>
                    <a:srgbClr val="145A96"/>
                  </a:solidFill>
                </a:rPr>
                <a:t>Bevacizumab + FOLFIRI</a:t>
              </a:r>
            </a:p>
            <a:p>
              <a:pPr algn="ctr">
                <a:buClr>
                  <a:srgbClr val="DDDDDD"/>
                </a:buClr>
                <a:defRPr/>
              </a:pPr>
              <a:r>
                <a:rPr lang="en-US" b="1" dirty="0" smtClean="0">
                  <a:solidFill>
                    <a:srgbClr val="145A96"/>
                  </a:solidFill>
                </a:rPr>
                <a:t>(n=295)</a:t>
              </a:r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57200" y="3350428"/>
            <a:ext cx="8421399" cy="21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8288" indent="-268288" algn="l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Font typeface="Arial" pitchFamily="127" charset="0"/>
              <a:buChar char="●"/>
              <a:defRPr sz="20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446088" indent="-269875" algn="l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Font typeface="Arial" pitchFamily="127" charset="0"/>
              <a:buChar char="●"/>
              <a:defRPr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2pPr>
            <a:lvl3pPr marL="630238" indent="-269875" algn="l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127" charset="0"/>
              <a:buChar char="–"/>
              <a:defRPr sz="10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127" charset="0"/>
              <a:buChar char="»"/>
              <a:defRPr sz="10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defRPr/>
            </a:pPr>
            <a:r>
              <a:rPr lang="en-US" sz="1800" b="1" dirty="0" smtClean="0">
                <a:solidFill>
                  <a:prstClr val="white"/>
                </a:solidFill>
              </a:rPr>
              <a:t>Primary </a:t>
            </a:r>
            <a:r>
              <a:rPr lang="en-US" sz="1800" b="1" dirty="0">
                <a:solidFill>
                  <a:prstClr val="white"/>
                </a:solidFill>
              </a:rPr>
              <a:t>endpoint: </a:t>
            </a:r>
            <a:r>
              <a:rPr lang="en-US" sz="1800" dirty="0">
                <a:solidFill>
                  <a:prstClr val="white"/>
                </a:solidFill>
              </a:rPr>
              <a:t>ORR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spcBef>
                <a:spcPts val="600"/>
              </a:spcBef>
              <a:defRPr/>
            </a:pPr>
            <a:r>
              <a:rPr lang="en-US" sz="1800" b="1" dirty="0">
                <a:solidFill>
                  <a:prstClr val="white"/>
                </a:solidFill>
              </a:rPr>
              <a:t>Secondary endpoints: </a:t>
            </a:r>
            <a:r>
              <a:rPr lang="en-US" sz="1800" dirty="0">
                <a:solidFill>
                  <a:prstClr val="white"/>
                </a:solidFill>
              </a:rPr>
              <a:t>PFS, OS, </a:t>
            </a:r>
            <a:r>
              <a:rPr lang="en-US" sz="1800" dirty="0" smtClean="0">
                <a:solidFill>
                  <a:prstClr val="white"/>
                </a:solidFill>
              </a:rPr>
              <a:t>time to failure of strategy, depth of response, </a:t>
            </a:r>
            <a:r>
              <a:rPr lang="en-US" sz="1800" dirty="0">
                <a:solidFill>
                  <a:prstClr val="white"/>
                </a:solidFill>
              </a:rPr>
              <a:t>secondary resection rate, </a:t>
            </a:r>
            <a:r>
              <a:rPr lang="en-US" sz="1800" dirty="0" smtClean="0">
                <a:solidFill>
                  <a:prstClr val="white"/>
                </a:solidFill>
              </a:rPr>
              <a:t>safety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Amended October 2008 to include only patients with KRAS exon 2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smtClean="0">
                <a:solidFill>
                  <a:prstClr val="white"/>
                </a:solidFill>
              </a:rPr>
              <a:t>wt mCRC</a:t>
            </a:r>
          </a:p>
          <a:p>
            <a:pPr marL="463550" lvl="1" indent="-285750">
              <a:spcBef>
                <a:spcPts val="600"/>
              </a:spcBef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113 patients with KRAS exon 2 mt mCRC were enrolled before the amendment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Retrospective RAS subgroup analysis (RAS-evaluable population, including both RAS wt and new RAS mt: n=407)</a:t>
            </a:r>
          </a:p>
          <a:p>
            <a:pPr marL="0" lvl="1" indent="0">
              <a:spcBef>
                <a:spcPts val="600"/>
              </a:spcBef>
              <a:buFont typeface="Arial" pitchFamily="127" charset="0"/>
              <a:buNone/>
              <a:defRPr/>
            </a:pPr>
            <a:endParaRPr lang="en-US" b="1" dirty="0">
              <a:solidFill>
                <a:prstClr val="white"/>
              </a:solidFill>
              <a:cs typeface="ＭＳ Ｐゴシック" pitchFamily="127" charset="-128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82499" y="5525690"/>
            <a:ext cx="4875159" cy="1255697"/>
          </a:xfrm>
        </p:spPr>
        <p:txBody>
          <a:bodyPr anchor="b"/>
          <a:lstStyle/>
          <a:p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Heinemann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V, et al. ASCO 2013 (Abstract No. LBA3506</a:t>
            </a:r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);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Modest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D, et al. WCGC 2013 (Abstract No. O-0029</a:t>
            </a:r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);</a:t>
            </a:r>
            <a:b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dirty="0" err="1">
                <a:solidFill>
                  <a:srgbClr val="FFFFFF"/>
                </a:solidFill>
                <a:ea typeface="ＭＳ Ｐゴシック" pitchFamily="34" charset="-128"/>
              </a:rPr>
              <a:t>Stintzing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 S, et al. ECC 2013 (Abstract No. LBA17), </a:t>
            </a: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>updated 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information presented at </a:t>
            </a: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>meeting (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available at </a:t>
            </a: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>http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://</a:t>
            </a: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>eccamsterdam2013.ecco-org.eu/Amsterdam2013/Webcasts</a:t>
            </a:r>
            <a:b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dirty="0" smtClean="0">
                <a:solidFill>
                  <a:srgbClr val="FFFFFF"/>
                </a:solidFill>
                <a:ea typeface="ＭＳ Ｐゴシック" pitchFamily="34" charset="-128"/>
              </a:rPr>
              <a:t>%20Photos/WebcastDetail.aspx?webcasturl=http://www.ecco-org.eu/webcasts/ecco17/SP0984/SP0984.flv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, accessed June 25, 2014)</a:t>
            </a:r>
            <a:r>
              <a:rPr lang="en-US" sz="900" dirty="0" smtClean="0">
                <a:solidFill>
                  <a:srgbClr val="FFFFFF"/>
                </a:solidFill>
              </a:rPr>
              <a:t/>
            </a:r>
            <a:br>
              <a:rPr lang="en-US" sz="900" dirty="0" smtClean="0">
                <a:solidFill>
                  <a:srgbClr val="FFFFFF"/>
                </a:solidFill>
              </a:rPr>
            </a:br>
            <a:r>
              <a:rPr lang="en-US" sz="900" dirty="0" smtClean="0">
                <a:solidFill>
                  <a:srgbClr val="FFFFFF"/>
                </a:solidFill>
              </a:rPr>
              <a:t>Stintzing S, et al. Ann Oncol 2012;23:1693–1699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07" y="5525690"/>
            <a:ext cx="53836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Overall survival (OS) data are based on an event rate of 59%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The </a:t>
            </a:r>
            <a:r>
              <a:rPr lang="en-GB" sz="900" dirty="0">
                <a:solidFill>
                  <a:prstClr val="white"/>
                </a:solidFill>
              </a:rPr>
              <a:t>FIRE-3 study did not meet its primary endpoint of significantly improving overall response rate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(</a:t>
            </a:r>
            <a:r>
              <a:rPr lang="en-GB" sz="900" dirty="0">
                <a:solidFill>
                  <a:prstClr val="white"/>
                </a:solidFill>
              </a:rPr>
              <a:t>ORR) in </a:t>
            </a:r>
            <a:r>
              <a:rPr lang="en-GB" sz="900" dirty="0" smtClean="0">
                <a:solidFill>
                  <a:prstClr val="white"/>
                </a:solidFill>
              </a:rPr>
              <a:t>patients </a:t>
            </a:r>
            <a:r>
              <a:rPr lang="en-GB" sz="900" dirty="0">
                <a:solidFill>
                  <a:prstClr val="white"/>
                </a:solidFill>
              </a:rPr>
              <a:t>with KRAS (exon 2) wt mCRC based on investigators’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design, cross-over treatment in 2nd line and other study attributes are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needed </a:t>
            </a:r>
            <a:r>
              <a:rPr lang="en-GB" sz="900" dirty="0">
                <a:solidFill>
                  <a:prstClr val="white"/>
                </a:solidFill>
              </a:rPr>
              <a:t>to better understand the </a:t>
            </a:r>
            <a:r>
              <a:rPr lang="en-GB" sz="900" dirty="0" smtClean="0">
                <a:solidFill>
                  <a:prstClr val="white"/>
                </a:solidFill>
              </a:rPr>
              <a:t>data</a:t>
            </a:r>
            <a:endParaRPr lang="en-GB" sz="900" dirty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was financially supported by Merck </a:t>
            </a:r>
            <a:r>
              <a:rPr lang="en-GB" sz="900" dirty="0" err="1">
                <a:solidFill>
                  <a:prstClr val="white"/>
                </a:solidFill>
              </a:rPr>
              <a:t>Serono</a:t>
            </a:r>
            <a:r>
              <a:rPr lang="en-GB" sz="900" dirty="0">
                <a:solidFill>
                  <a:prstClr val="white"/>
                </a:solidFill>
              </a:rPr>
              <a:t> GmbH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prstClr val="white"/>
                </a:solidFill>
              </a:rPr>
              <a:t>Cetuximab</a:t>
            </a:r>
            <a:r>
              <a:rPr lang="en-GB" sz="900" dirty="0">
                <a:solidFill>
                  <a:prstClr val="white"/>
                </a:solidFill>
              </a:rPr>
              <a:t> is not indicated for the treatment of patients with </a:t>
            </a:r>
            <a:r>
              <a:rPr lang="en-GB" sz="900" dirty="0" err="1">
                <a:solidFill>
                  <a:prstClr val="white"/>
                </a:solidFill>
              </a:rPr>
              <a:t>mCRC</a:t>
            </a:r>
            <a:r>
              <a:rPr lang="en-GB" sz="900" dirty="0">
                <a:solidFill>
                  <a:prstClr val="white"/>
                </a:solidFill>
              </a:rPr>
              <a:t> whose </a:t>
            </a:r>
            <a:r>
              <a:rPr lang="en-GB" sz="900" dirty="0" err="1">
                <a:solidFill>
                  <a:prstClr val="white"/>
                </a:solidFill>
              </a:rPr>
              <a:t>tumors</a:t>
            </a:r>
            <a:r>
              <a:rPr lang="en-GB" sz="900" dirty="0">
                <a:solidFill>
                  <a:prstClr val="white"/>
                </a:solidFill>
              </a:rPr>
              <a:t> have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RAS </a:t>
            </a:r>
            <a:r>
              <a:rPr lang="en-GB" sz="900" dirty="0">
                <a:solidFill>
                  <a:prstClr val="white"/>
                </a:solidFill>
              </a:rPr>
              <a:t>mutations or for whom RAS </a:t>
            </a:r>
            <a:r>
              <a:rPr lang="en-GB" sz="900" dirty="0" err="1">
                <a:solidFill>
                  <a:prstClr val="white"/>
                </a:solidFill>
              </a:rPr>
              <a:t>tumor</a:t>
            </a:r>
            <a:r>
              <a:rPr lang="en-GB" sz="900" dirty="0">
                <a:solidFill>
                  <a:prstClr val="white"/>
                </a:solidFill>
              </a:rPr>
              <a:t> status is unknown.</a:t>
            </a:r>
          </a:p>
        </p:txBody>
      </p:sp>
    </p:spTree>
    <p:extLst>
      <p:ext uri="{BB962C8B-B14F-4D97-AF65-F5344CB8AC3E}">
        <p14:creationId xmlns:p14="http://schemas.microsoft.com/office/powerpoint/2010/main" xmlns="" val="36344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0" y="5384262"/>
            <a:ext cx="4681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Overall survival (OS) data are based on an event rate of 59%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The </a:t>
            </a:r>
            <a:r>
              <a:rPr lang="en-GB" sz="900" dirty="0">
                <a:solidFill>
                  <a:prstClr val="white"/>
                </a:solidFill>
              </a:rPr>
              <a:t>FIRE-3 study did not meet its primary endpoint of significantly improving overall response rate (ORR) in </a:t>
            </a:r>
            <a:r>
              <a:rPr lang="en-GB" sz="900" dirty="0" smtClean="0">
                <a:solidFill>
                  <a:prstClr val="white"/>
                </a:solidFill>
              </a:rPr>
              <a:t>patients </a:t>
            </a:r>
            <a:r>
              <a:rPr lang="en-GB" sz="900" dirty="0">
                <a:solidFill>
                  <a:prstClr val="white"/>
                </a:solidFill>
              </a:rPr>
              <a:t>with KRAS (exon 2) wt mCRC based on investigators’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design, cross-over treatment in 2nd line and other study attributes are needed to better understand the </a:t>
            </a:r>
            <a:r>
              <a:rPr lang="en-GB" sz="900" dirty="0" smtClean="0">
                <a:solidFill>
                  <a:prstClr val="white"/>
                </a:solidFill>
              </a:rPr>
              <a:t>data</a:t>
            </a:r>
            <a:endParaRPr lang="en-GB" sz="900" dirty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was financially supported by Merck </a:t>
            </a:r>
            <a:r>
              <a:rPr lang="en-GB" sz="900" dirty="0" err="1">
                <a:solidFill>
                  <a:prstClr val="white"/>
                </a:solidFill>
              </a:rPr>
              <a:t>Serono</a:t>
            </a:r>
            <a:r>
              <a:rPr lang="en-GB" sz="900" dirty="0">
                <a:solidFill>
                  <a:prstClr val="white"/>
                </a:solidFill>
              </a:rPr>
              <a:t> GmbH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prstClr val="white"/>
                </a:solidFill>
              </a:rPr>
              <a:t>Cetuximab</a:t>
            </a:r>
            <a:r>
              <a:rPr lang="en-GB" sz="900" dirty="0">
                <a:solidFill>
                  <a:prstClr val="white"/>
                </a:solidFill>
              </a:rPr>
              <a:t> is not indicated for the treatment of patients with </a:t>
            </a:r>
            <a:r>
              <a:rPr lang="en-GB" sz="900" dirty="0" err="1">
                <a:solidFill>
                  <a:prstClr val="white"/>
                </a:solidFill>
              </a:rPr>
              <a:t>mCRC</a:t>
            </a:r>
            <a:r>
              <a:rPr lang="en-GB" sz="900" dirty="0">
                <a:solidFill>
                  <a:prstClr val="white"/>
                </a:solidFill>
              </a:rPr>
              <a:t> whose </a:t>
            </a:r>
            <a:r>
              <a:rPr lang="en-GB" sz="900" dirty="0" err="1">
                <a:solidFill>
                  <a:prstClr val="white"/>
                </a:solidFill>
              </a:rPr>
              <a:t>tumors</a:t>
            </a:r>
            <a:r>
              <a:rPr lang="en-GB" sz="900" dirty="0">
                <a:solidFill>
                  <a:prstClr val="white"/>
                </a:solidFill>
              </a:rPr>
              <a:t> have RAS mutations or for whom RAS </a:t>
            </a:r>
            <a:r>
              <a:rPr lang="en-GB" sz="900" dirty="0" err="1">
                <a:solidFill>
                  <a:prstClr val="white"/>
                </a:solidFill>
              </a:rPr>
              <a:t>tumor</a:t>
            </a:r>
            <a:r>
              <a:rPr lang="en-GB" sz="900" dirty="0">
                <a:solidFill>
                  <a:prstClr val="white"/>
                </a:solidFill>
              </a:rPr>
              <a:t> status is unknown.</a:t>
            </a:r>
          </a:p>
        </p:txBody>
      </p:sp>
      <p:sp>
        <p:nvSpPr>
          <p:cNvPr id="84" name="Textfeld 34"/>
          <p:cNvSpPr txBox="1">
            <a:spLocks noChangeArrowheads="1"/>
          </p:cNvSpPr>
          <p:nvPr/>
        </p:nvSpPr>
        <p:spPr bwMode="auto">
          <a:xfrm>
            <a:off x="4399004" y="5494554"/>
            <a:ext cx="45472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*Including KRAS exon 2, 3, 4 and NRAS exon 2, 3, 4; </a:t>
            </a:r>
            <a:r>
              <a:rPr lang="en-US" sz="900" baseline="30000" dirty="0" smtClean="0">
                <a:solidFill>
                  <a:prstClr val="white"/>
                </a:solidFill>
              </a:rPr>
              <a:t>†</a:t>
            </a:r>
            <a:r>
              <a:rPr lang="en-US" sz="900" dirty="0">
                <a:solidFill>
                  <a:prstClr val="white"/>
                </a:solidFill>
              </a:rPr>
              <a:t>One-sided Fisher’s exact test; </a:t>
            </a:r>
            <a:r>
              <a:rPr lang="en-US" sz="1050" baseline="30000" dirty="0" smtClean="0">
                <a:solidFill>
                  <a:prstClr val="white"/>
                </a:solidFill>
              </a:rPr>
              <a:t>‡</a:t>
            </a:r>
            <a:r>
              <a:rPr lang="en-US" sz="900" dirty="0">
                <a:solidFill>
                  <a:prstClr val="white"/>
                </a:solidFill>
              </a:rPr>
              <a:t>two-sided Fisher’s exact test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FIRE-3: Greater selection of patients further improves the benefit with </a:t>
            </a:r>
            <a:r>
              <a:rPr lang="en-US" sz="3000" dirty="0" err="1" smtClean="0"/>
              <a:t>cetuximab</a:t>
            </a:r>
            <a:endParaRPr lang="en-US" sz="3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9793" y="1263747"/>
            <a:ext cx="4536761" cy="2835475"/>
            <a:chOff x="937809" y="1480776"/>
            <a:chExt cx="4644612" cy="2902882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348477" y="1819430"/>
              <a:ext cx="2537970" cy="2449941"/>
              <a:chOff x="412" y="1147"/>
              <a:chExt cx="2220" cy="2143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12" y="1147"/>
                <a:ext cx="2220" cy="2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49" y="1197"/>
                <a:ext cx="0" cy="2044"/>
              </a:xfrm>
              <a:custGeom>
                <a:avLst/>
                <a:gdLst>
                  <a:gd name="T0" fmla="*/ 6866 h 6866"/>
                  <a:gd name="T1" fmla="*/ 6866 h 6866"/>
                  <a:gd name="T2" fmla="*/ 0 h 68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866">
                    <a:moveTo>
                      <a:pt x="0" y="6866"/>
                    </a:moveTo>
                    <a:lnTo>
                      <a:pt x="0" y="6866"/>
                    </a:lnTo>
                    <a:lnTo>
                      <a:pt x="0" y="0"/>
                    </a:lnTo>
                  </a:path>
                </a:pathLst>
              </a:custGeom>
              <a:noFill/>
              <a:ln w="7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440" y="1197"/>
                <a:ext cx="9" cy="2044"/>
              </a:xfrm>
              <a:custGeom>
                <a:avLst/>
                <a:gdLst>
                  <a:gd name="T0" fmla="*/ 0 w 40"/>
                  <a:gd name="T1" fmla="*/ 6866 h 6866"/>
                  <a:gd name="T2" fmla="*/ 0 w 40"/>
                  <a:gd name="T3" fmla="*/ 6866 h 6866"/>
                  <a:gd name="T4" fmla="*/ 40 w 40"/>
                  <a:gd name="T5" fmla="*/ 6866 h 6866"/>
                  <a:gd name="T6" fmla="*/ 0 w 40"/>
                  <a:gd name="T7" fmla="*/ 5146 h 6866"/>
                  <a:gd name="T8" fmla="*/ 0 w 40"/>
                  <a:gd name="T9" fmla="*/ 5146 h 6866"/>
                  <a:gd name="T10" fmla="*/ 40 w 40"/>
                  <a:gd name="T11" fmla="*/ 5146 h 6866"/>
                  <a:gd name="T12" fmla="*/ 0 w 40"/>
                  <a:gd name="T13" fmla="*/ 3440 h 6866"/>
                  <a:gd name="T14" fmla="*/ 0 w 40"/>
                  <a:gd name="T15" fmla="*/ 3440 h 6866"/>
                  <a:gd name="T16" fmla="*/ 40 w 40"/>
                  <a:gd name="T17" fmla="*/ 3440 h 6866"/>
                  <a:gd name="T18" fmla="*/ 0 w 40"/>
                  <a:gd name="T19" fmla="*/ 1720 h 6866"/>
                  <a:gd name="T20" fmla="*/ 0 w 40"/>
                  <a:gd name="T21" fmla="*/ 1720 h 6866"/>
                  <a:gd name="T22" fmla="*/ 40 w 40"/>
                  <a:gd name="T23" fmla="*/ 1720 h 6866"/>
                  <a:gd name="T24" fmla="*/ 0 w 40"/>
                  <a:gd name="T25" fmla="*/ 0 h 6866"/>
                  <a:gd name="T26" fmla="*/ 0 w 40"/>
                  <a:gd name="T27" fmla="*/ 0 h 6866"/>
                  <a:gd name="T28" fmla="*/ 40 w 40"/>
                  <a:gd name="T29" fmla="*/ 0 h 6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6866">
                    <a:moveTo>
                      <a:pt x="0" y="6866"/>
                    </a:moveTo>
                    <a:lnTo>
                      <a:pt x="0" y="6866"/>
                    </a:lnTo>
                    <a:lnTo>
                      <a:pt x="40" y="6866"/>
                    </a:lnTo>
                    <a:moveTo>
                      <a:pt x="0" y="5146"/>
                    </a:moveTo>
                    <a:lnTo>
                      <a:pt x="0" y="5146"/>
                    </a:lnTo>
                    <a:lnTo>
                      <a:pt x="40" y="5146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40" y="3440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40" y="172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7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49" y="3241"/>
                <a:ext cx="2148" cy="0"/>
              </a:xfrm>
              <a:custGeom>
                <a:avLst/>
                <a:gdLst>
                  <a:gd name="T0" fmla="*/ 0 w 10040"/>
                  <a:gd name="T1" fmla="*/ 0 w 10040"/>
                  <a:gd name="T2" fmla="*/ 10040 w 100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040">
                    <a:moveTo>
                      <a:pt x="0" y="0"/>
                    </a:moveTo>
                    <a:lnTo>
                      <a:pt x="0" y="0"/>
                    </a:lnTo>
                    <a:lnTo>
                      <a:pt x="10040" y="0"/>
                    </a:lnTo>
                  </a:path>
                </a:pathLst>
              </a:custGeom>
              <a:noFill/>
              <a:ln w="7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0" name="Freeform 8"/>
              <p:cNvSpPr>
                <a:spLocks noEditPoints="1"/>
              </p:cNvSpPr>
              <p:nvPr/>
            </p:nvSpPr>
            <p:spPr bwMode="auto">
              <a:xfrm>
                <a:off x="449" y="3241"/>
                <a:ext cx="2148" cy="12"/>
              </a:xfrm>
              <a:custGeom>
                <a:avLst/>
                <a:gdLst>
                  <a:gd name="T0" fmla="*/ 0 w 10040"/>
                  <a:gd name="T1" fmla="*/ 0 h 40"/>
                  <a:gd name="T2" fmla="*/ 0 w 10040"/>
                  <a:gd name="T3" fmla="*/ 0 h 40"/>
                  <a:gd name="T4" fmla="*/ 0 w 10040"/>
                  <a:gd name="T5" fmla="*/ 27 h 40"/>
                  <a:gd name="T6" fmla="*/ 840 w 10040"/>
                  <a:gd name="T7" fmla="*/ 0 h 40"/>
                  <a:gd name="T8" fmla="*/ 840 w 10040"/>
                  <a:gd name="T9" fmla="*/ 0 h 40"/>
                  <a:gd name="T10" fmla="*/ 840 w 10040"/>
                  <a:gd name="T11" fmla="*/ 27 h 40"/>
                  <a:gd name="T12" fmla="*/ 1680 w 10040"/>
                  <a:gd name="T13" fmla="*/ 0 h 40"/>
                  <a:gd name="T14" fmla="*/ 1680 w 10040"/>
                  <a:gd name="T15" fmla="*/ 0 h 40"/>
                  <a:gd name="T16" fmla="*/ 1680 w 10040"/>
                  <a:gd name="T17" fmla="*/ 27 h 40"/>
                  <a:gd name="T18" fmla="*/ 2507 w 10040"/>
                  <a:gd name="T19" fmla="*/ 0 h 40"/>
                  <a:gd name="T20" fmla="*/ 2507 w 10040"/>
                  <a:gd name="T21" fmla="*/ 0 h 40"/>
                  <a:gd name="T22" fmla="*/ 2507 w 10040"/>
                  <a:gd name="T23" fmla="*/ 27 h 40"/>
                  <a:gd name="T24" fmla="*/ 3347 w 10040"/>
                  <a:gd name="T25" fmla="*/ 0 h 40"/>
                  <a:gd name="T26" fmla="*/ 3347 w 10040"/>
                  <a:gd name="T27" fmla="*/ 0 h 40"/>
                  <a:gd name="T28" fmla="*/ 3347 w 10040"/>
                  <a:gd name="T29" fmla="*/ 27 h 40"/>
                  <a:gd name="T30" fmla="*/ 4187 w 10040"/>
                  <a:gd name="T31" fmla="*/ 0 h 40"/>
                  <a:gd name="T32" fmla="*/ 4187 w 10040"/>
                  <a:gd name="T33" fmla="*/ 0 h 40"/>
                  <a:gd name="T34" fmla="*/ 4187 w 10040"/>
                  <a:gd name="T35" fmla="*/ 27 h 40"/>
                  <a:gd name="T36" fmla="*/ 5027 w 10040"/>
                  <a:gd name="T37" fmla="*/ 0 h 40"/>
                  <a:gd name="T38" fmla="*/ 5027 w 10040"/>
                  <a:gd name="T39" fmla="*/ 0 h 40"/>
                  <a:gd name="T40" fmla="*/ 5027 w 10040"/>
                  <a:gd name="T41" fmla="*/ 27 h 40"/>
                  <a:gd name="T42" fmla="*/ 5853 w 10040"/>
                  <a:gd name="T43" fmla="*/ 0 h 40"/>
                  <a:gd name="T44" fmla="*/ 5853 w 10040"/>
                  <a:gd name="T45" fmla="*/ 0 h 40"/>
                  <a:gd name="T46" fmla="*/ 5853 w 10040"/>
                  <a:gd name="T47" fmla="*/ 27 h 40"/>
                  <a:gd name="T48" fmla="*/ 6693 w 10040"/>
                  <a:gd name="T49" fmla="*/ 0 h 40"/>
                  <a:gd name="T50" fmla="*/ 6693 w 10040"/>
                  <a:gd name="T51" fmla="*/ 0 h 40"/>
                  <a:gd name="T52" fmla="*/ 6693 w 10040"/>
                  <a:gd name="T53" fmla="*/ 27 h 40"/>
                  <a:gd name="T54" fmla="*/ 7533 w 10040"/>
                  <a:gd name="T55" fmla="*/ 0 h 40"/>
                  <a:gd name="T56" fmla="*/ 7533 w 10040"/>
                  <a:gd name="T57" fmla="*/ 0 h 40"/>
                  <a:gd name="T58" fmla="*/ 7533 w 10040"/>
                  <a:gd name="T59" fmla="*/ 27 h 40"/>
                  <a:gd name="T60" fmla="*/ 8373 w 10040"/>
                  <a:gd name="T61" fmla="*/ 0 h 40"/>
                  <a:gd name="T62" fmla="*/ 8373 w 10040"/>
                  <a:gd name="T63" fmla="*/ 0 h 40"/>
                  <a:gd name="T64" fmla="*/ 8373 w 10040"/>
                  <a:gd name="T65" fmla="*/ 27 h 40"/>
                  <a:gd name="T66" fmla="*/ 9200 w 10040"/>
                  <a:gd name="T67" fmla="*/ 0 h 40"/>
                  <a:gd name="T68" fmla="*/ 9200 w 10040"/>
                  <a:gd name="T69" fmla="*/ 0 h 40"/>
                  <a:gd name="T70" fmla="*/ 9200 w 10040"/>
                  <a:gd name="T71" fmla="*/ 27 h 40"/>
                  <a:gd name="T72" fmla="*/ 10040 w 10040"/>
                  <a:gd name="T73" fmla="*/ 0 h 40"/>
                  <a:gd name="T74" fmla="*/ 10040 w 10040"/>
                  <a:gd name="T75" fmla="*/ 0 h 40"/>
                  <a:gd name="T76" fmla="*/ 10040 w 10040"/>
                  <a:gd name="T77" fmla="*/ 27 h 40"/>
                  <a:gd name="T78" fmla="*/ 0 w 10040"/>
                  <a:gd name="T79" fmla="*/ 0 h 40"/>
                  <a:gd name="T80" fmla="*/ 0 w 10040"/>
                  <a:gd name="T81" fmla="*/ 0 h 40"/>
                  <a:gd name="T82" fmla="*/ 0 w 10040"/>
                  <a:gd name="T83" fmla="*/ 40 h 40"/>
                  <a:gd name="T84" fmla="*/ 1680 w 10040"/>
                  <a:gd name="T85" fmla="*/ 0 h 40"/>
                  <a:gd name="T86" fmla="*/ 1680 w 10040"/>
                  <a:gd name="T87" fmla="*/ 0 h 40"/>
                  <a:gd name="T88" fmla="*/ 1680 w 10040"/>
                  <a:gd name="T89" fmla="*/ 40 h 40"/>
                  <a:gd name="T90" fmla="*/ 3347 w 10040"/>
                  <a:gd name="T91" fmla="*/ 0 h 40"/>
                  <a:gd name="T92" fmla="*/ 3347 w 10040"/>
                  <a:gd name="T93" fmla="*/ 0 h 40"/>
                  <a:gd name="T94" fmla="*/ 3347 w 10040"/>
                  <a:gd name="T95" fmla="*/ 40 h 40"/>
                  <a:gd name="T96" fmla="*/ 5027 w 10040"/>
                  <a:gd name="T97" fmla="*/ 0 h 40"/>
                  <a:gd name="T98" fmla="*/ 5027 w 10040"/>
                  <a:gd name="T99" fmla="*/ 0 h 40"/>
                  <a:gd name="T100" fmla="*/ 5027 w 10040"/>
                  <a:gd name="T101" fmla="*/ 40 h 40"/>
                  <a:gd name="T102" fmla="*/ 6693 w 10040"/>
                  <a:gd name="T103" fmla="*/ 0 h 40"/>
                  <a:gd name="T104" fmla="*/ 6693 w 10040"/>
                  <a:gd name="T105" fmla="*/ 0 h 40"/>
                  <a:gd name="T106" fmla="*/ 6693 w 10040"/>
                  <a:gd name="T107" fmla="*/ 40 h 40"/>
                  <a:gd name="T108" fmla="*/ 8373 w 10040"/>
                  <a:gd name="T109" fmla="*/ 0 h 40"/>
                  <a:gd name="T110" fmla="*/ 8373 w 10040"/>
                  <a:gd name="T111" fmla="*/ 0 h 40"/>
                  <a:gd name="T112" fmla="*/ 8373 w 10040"/>
                  <a:gd name="T113" fmla="*/ 40 h 40"/>
                  <a:gd name="T114" fmla="*/ 10040 w 10040"/>
                  <a:gd name="T115" fmla="*/ 0 h 40"/>
                  <a:gd name="T116" fmla="*/ 10040 w 10040"/>
                  <a:gd name="T117" fmla="*/ 0 h 40"/>
                  <a:gd name="T118" fmla="*/ 10040 w 10040"/>
                  <a:gd name="T11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40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27"/>
                    </a:lnTo>
                    <a:moveTo>
                      <a:pt x="840" y="0"/>
                    </a:moveTo>
                    <a:lnTo>
                      <a:pt x="840" y="0"/>
                    </a:lnTo>
                    <a:lnTo>
                      <a:pt x="840" y="27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80" y="27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07" y="27"/>
                    </a:lnTo>
                    <a:moveTo>
                      <a:pt x="3347" y="0"/>
                    </a:moveTo>
                    <a:lnTo>
                      <a:pt x="3347" y="0"/>
                    </a:lnTo>
                    <a:lnTo>
                      <a:pt x="3347" y="27"/>
                    </a:lnTo>
                    <a:moveTo>
                      <a:pt x="4187" y="0"/>
                    </a:moveTo>
                    <a:lnTo>
                      <a:pt x="4187" y="0"/>
                    </a:lnTo>
                    <a:lnTo>
                      <a:pt x="4187" y="27"/>
                    </a:lnTo>
                    <a:moveTo>
                      <a:pt x="5027" y="0"/>
                    </a:moveTo>
                    <a:lnTo>
                      <a:pt x="5027" y="0"/>
                    </a:lnTo>
                    <a:lnTo>
                      <a:pt x="5027" y="27"/>
                    </a:lnTo>
                    <a:moveTo>
                      <a:pt x="5853" y="0"/>
                    </a:moveTo>
                    <a:lnTo>
                      <a:pt x="5853" y="0"/>
                    </a:lnTo>
                    <a:lnTo>
                      <a:pt x="5853" y="27"/>
                    </a:lnTo>
                    <a:moveTo>
                      <a:pt x="6693" y="0"/>
                    </a:moveTo>
                    <a:lnTo>
                      <a:pt x="6693" y="0"/>
                    </a:lnTo>
                    <a:lnTo>
                      <a:pt x="6693" y="27"/>
                    </a:lnTo>
                    <a:moveTo>
                      <a:pt x="7533" y="0"/>
                    </a:moveTo>
                    <a:lnTo>
                      <a:pt x="7533" y="0"/>
                    </a:lnTo>
                    <a:lnTo>
                      <a:pt x="7533" y="27"/>
                    </a:lnTo>
                    <a:moveTo>
                      <a:pt x="8373" y="0"/>
                    </a:moveTo>
                    <a:lnTo>
                      <a:pt x="8373" y="0"/>
                    </a:lnTo>
                    <a:lnTo>
                      <a:pt x="8373" y="27"/>
                    </a:lnTo>
                    <a:moveTo>
                      <a:pt x="9200" y="0"/>
                    </a:moveTo>
                    <a:lnTo>
                      <a:pt x="9200" y="0"/>
                    </a:lnTo>
                    <a:lnTo>
                      <a:pt x="9200" y="27"/>
                    </a:lnTo>
                    <a:moveTo>
                      <a:pt x="10040" y="0"/>
                    </a:moveTo>
                    <a:lnTo>
                      <a:pt x="10040" y="0"/>
                    </a:lnTo>
                    <a:lnTo>
                      <a:pt x="10040" y="2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80" y="40"/>
                    </a:lnTo>
                    <a:moveTo>
                      <a:pt x="3347" y="0"/>
                    </a:moveTo>
                    <a:lnTo>
                      <a:pt x="3347" y="0"/>
                    </a:lnTo>
                    <a:lnTo>
                      <a:pt x="3347" y="40"/>
                    </a:lnTo>
                    <a:moveTo>
                      <a:pt x="5027" y="0"/>
                    </a:moveTo>
                    <a:lnTo>
                      <a:pt x="5027" y="0"/>
                    </a:lnTo>
                    <a:lnTo>
                      <a:pt x="5027" y="40"/>
                    </a:lnTo>
                    <a:moveTo>
                      <a:pt x="6693" y="0"/>
                    </a:moveTo>
                    <a:lnTo>
                      <a:pt x="6693" y="0"/>
                    </a:lnTo>
                    <a:lnTo>
                      <a:pt x="6693" y="40"/>
                    </a:lnTo>
                    <a:moveTo>
                      <a:pt x="8373" y="0"/>
                    </a:moveTo>
                    <a:lnTo>
                      <a:pt x="8373" y="0"/>
                    </a:lnTo>
                    <a:lnTo>
                      <a:pt x="8373" y="40"/>
                    </a:lnTo>
                    <a:moveTo>
                      <a:pt x="10040" y="0"/>
                    </a:moveTo>
                    <a:lnTo>
                      <a:pt x="10040" y="0"/>
                    </a:lnTo>
                    <a:lnTo>
                      <a:pt x="10040" y="40"/>
                    </a:lnTo>
                  </a:path>
                </a:pathLst>
              </a:custGeom>
              <a:noFill/>
              <a:ln w="7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640" y="1358"/>
                <a:ext cx="1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7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449" y="1197"/>
                <a:ext cx="2111" cy="1834"/>
              </a:xfrm>
              <a:custGeom>
                <a:avLst/>
                <a:gdLst>
                  <a:gd name="T0" fmla="*/ 160 w 9867"/>
                  <a:gd name="T1" fmla="*/ 66 h 6160"/>
                  <a:gd name="T2" fmla="*/ 320 w 9867"/>
                  <a:gd name="T3" fmla="*/ 66 h 6160"/>
                  <a:gd name="T4" fmla="*/ 480 w 9867"/>
                  <a:gd name="T5" fmla="*/ 160 h 6160"/>
                  <a:gd name="T6" fmla="*/ 627 w 9867"/>
                  <a:gd name="T7" fmla="*/ 306 h 6160"/>
                  <a:gd name="T8" fmla="*/ 760 w 9867"/>
                  <a:gd name="T9" fmla="*/ 440 h 6160"/>
                  <a:gd name="T10" fmla="*/ 933 w 9867"/>
                  <a:gd name="T11" fmla="*/ 546 h 6160"/>
                  <a:gd name="T12" fmla="*/ 1067 w 9867"/>
                  <a:gd name="T13" fmla="*/ 693 h 6160"/>
                  <a:gd name="T14" fmla="*/ 1213 w 9867"/>
                  <a:gd name="T15" fmla="*/ 746 h 6160"/>
                  <a:gd name="T16" fmla="*/ 1387 w 9867"/>
                  <a:gd name="T17" fmla="*/ 786 h 6160"/>
                  <a:gd name="T18" fmla="*/ 1507 w 9867"/>
                  <a:gd name="T19" fmla="*/ 973 h 6160"/>
                  <a:gd name="T20" fmla="*/ 1627 w 9867"/>
                  <a:gd name="T21" fmla="*/ 1133 h 6160"/>
                  <a:gd name="T22" fmla="*/ 1800 w 9867"/>
                  <a:gd name="T23" fmla="*/ 1266 h 6160"/>
                  <a:gd name="T24" fmla="*/ 1947 w 9867"/>
                  <a:gd name="T25" fmla="*/ 1320 h 6160"/>
                  <a:gd name="T26" fmla="*/ 2067 w 9867"/>
                  <a:gd name="T27" fmla="*/ 1533 h 6160"/>
                  <a:gd name="T28" fmla="*/ 2227 w 9867"/>
                  <a:gd name="T29" fmla="*/ 1680 h 6160"/>
                  <a:gd name="T30" fmla="*/ 2347 w 9867"/>
                  <a:gd name="T31" fmla="*/ 1880 h 6160"/>
                  <a:gd name="T32" fmla="*/ 2493 w 9867"/>
                  <a:gd name="T33" fmla="*/ 2000 h 6160"/>
                  <a:gd name="T34" fmla="*/ 2640 w 9867"/>
                  <a:gd name="T35" fmla="*/ 2173 h 6160"/>
                  <a:gd name="T36" fmla="*/ 2787 w 9867"/>
                  <a:gd name="T37" fmla="*/ 2306 h 6160"/>
                  <a:gd name="T38" fmla="*/ 2933 w 9867"/>
                  <a:gd name="T39" fmla="*/ 2520 h 6160"/>
                  <a:gd name="T40" fmla="*/ 3080 w 9867"/>
                  <a:gd name="T41" fmla="*/ 2720 h 6160"/>
                  <a:gd name="T42" fmla="*/ 3227 w 9867"/>
                  <a:gd name="T43" fmla="*/ 2813 h 6160"/>
                  <a:gd name="T44" fmla="*/ 3360 w 9867"/>
                  <a:gd name="T45" fmla="*/ 3013 h 6160"/>
                  <a:gd name="T46" fmla="*/ 3507 w 9867"/>
                  <a:gd name="T47" fmla="*/ 3160 h 6160"/>
                  <a:gd name="T48" fmla="*/ 3680 w 9867"/>
                  <a:gd name="T49" fmla="*/ 3160 h 6160"/>
                  <a:gd name="T50" fmla="*/ 3827 w 9867"/>
                  <a:gd name="T51" fmla="*/ 3240 h 6160"/>
                  <a:gd name="T52" fmla="*/ 3987 w 9867"/>
                  <a:gd name="T53" fmla="*/ 3400 h 6160"/>
                  <a:gd name="T54" fmla="*/ 4147 w 9867"/>
                  <a:gd name="T55" fmla="*/ 3480 h 6160"/>
                  <a:gd name="T56" fmla="*/ 4307 w 9867"/>
                  <a:gd name="T57" fmla="*/ 3600 h 6160"/>
                  <a:gd name="T58" fmla="*/ 4493 w 9867"/>
                  <a:gd name="T59" fmla="*/ 3600 h 6160"/>
                  <a:gd name="T60" fmla="*/ 4640 w 9867"/>
                  <a:gd name="T61" fmla="*/ 3693 h 6160"/>
                  <a:gd name="T62" fmla="*/ 4800 w 9867"/>
                  <a:gd name="T63" fmla="*/ 3840 h 6160"/>
                  <a:gd name="T64" fmla="*/ 4973 w 9867"/>
                  <a:gd name="T65" fmla="*/ 3840 h 6160"/>
                  <a:gd name="T66" fmla="*/ 5120 w 9867"/>
                  <a:gd name="T67" fmla="*/ 3933 h 6160"/>
                  <a:gd name="T68" fmla="*/ 5280 w 9867"/>
                  <a:gd name="T69" fmla="*/ 4040 h 6160"/>
                  <a:gd name="T70" fmla="*/ 5427 w 9867"/>
                  <a:gd name="T71" fmla="*/ 4266 h 6160"/>
                  <a:gd name="T72" fmla="*/ 5587 w 9867"/>
                  <a:gd name="T73" fmla="*/ 4373 h 6160"/>
                  <a:gd name="T74" fmla="*/ 5747 w 9867"/>
                  <a:gd name="T75" fmla="*/ 4493 h 6160"/>
                  <a:gd name="T76" fmla="*/ 5933 w 9867"/>
                  <a:gd name="T77" fmla="*/ 4546 h 6160"/>
                  <a:gd name="T78" fmla="*/ 6093 w 9867"/>
                  <a:gd name="T79" fmla="*/ 4613 h 6160"/>
                  <a:gd name="T80" fmla="*/ 6253 w 9867"/>
                  <a:gd name="T81" fmla="*/ 4680 h 6160"/>
                  <a:gd name="T82" fmla="*/ 6427 w 9867"/>
                  <a:gd name="T83" fmla="*/ 4800 h 6160"/>
                  <a:gd name="T84" fmla="*/ 6587 w 9867"/>
                  <a:gd name="T85" fmla="*/ 4933 h 6160"/>
                  <a:gd name="T86" fmla="*/ 6747 w 9867"/>
                  <a:gd name="T87" fmla="*/ 4933 h 6160"/>
                  <a:gd name="T88" fmla="*/ 6933 w 9867"/>
                  <a:gd name="T89" fmla="*/ 4933 h 6160"/>
                  <a:gd name="T90" fmla="*/ 7093 w 9867"/>
                  <a:gd name="T91" fmla="*/ 5013 h 6160"/>
                  <a:gd name="T92" fmla="*/ 7253 w 9867"/>
                  <a:gd name="T93" fmla="*/ 5080 h 6160"/>
                  <a:gd name="T94" fmla="*/ 7427 w 9867"/>
                  <a:gd name="T95" fmla="*/ 5160 h 6160"/>
                  <a:gd name="T96" fmla="*/ 7587 w 9867"/>
                  <a:gd name="T97" fmla="*/ 5160 h 6160"/>
                  <a:gd name="T98" fmla="*/ 7747 w 9867"/>
                  <a:gd name="T99" fmla="*/ 5253 h 6160"/>
                  <a:gd name="T100" fmla="*/ 7920 w 9867"/>
                  <a:gd name="T101" fmla="*/ 5360 h 6160"/>
                  <a:gd name="T102" fmla="*/ 8080 w 9867"/>
                  <a:gd name="T103" fmla="*/ 5453 h 6160"/>
                  <a:gd name="T104" fmla="*/ 8240 w 9867"/>
                  <a:gd name="T105" fmla="*/ 5680 h 6160"/>
                  <a:gd name="T106" fmla="*/ 8413 w 9867"/>
                  <a:gd name="T107" fmla="*/ 5680 h 6160"/>
                  <a:gd name="T108" fmla="*/ 8573 w 9867"/>
                  <a:gd name="T109" fmla="*/ 5813 h 6160"/>
                  <a:gd name="T110" fmla="*/ 8733 w 9867"/>
                  <a:gd name="T111" fmla="*/ 5813 h 6160"/>
                  <a:gd name="T112" fmla="*/ 8920 w 9867"/>
                  <a:gd name="T113" fmla="*/ 5813 h 6160"/>
                  <a:gd name="T114" fmla="*/ 9080 w 9867"/>
                  <a:gd name="T115" fmla="*/ 5813 h 6160"/>
                  <a:gd name="T116" fmla="*/ 9253 w 9867"/>
                  <a:gd name="T117" fmla="*/ 5813 h 6160"/>
                  <a:gd name="T118" fmla="*/ 9413 w 9867"/>
                  <a:gd name="T119" fmla="*/ 6160 h 6160"/>
                  <a:gd name="T120" fmla="*/ 9587 w 9867"/>
                  <a:gd name="T121" fmla="*/ 6160 h 6160"/>
                  <a:gd name="T122" fmla="*/ 9747 w 9867"/>
                  <a:gd name="T123" fmla="*/ 6160 h 6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7" h="6160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27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53" y="0"/>
                    </a:lnTo>
                    <a:moveTo>
                      <a:pt x="53" y="0"/>
                    </a:moveTo>
                    <a:lnTo>
                      <a:pt x="53" y="0"/>
                    </a:lnTo>
                    <a:lnTo>
                      <a:pt x="80" y="26"/>
                    </a:lnTo>
                    <a:moveTo>
                      <a:pt x="80" y="26"/>
                    </a:moveTo>
                    <a:lnTo>
                      <a:pt x="80" y="26"/>
                    </a:lnTo>
                    <a:lnTo>
                      <a:pt x="93" y="26"/>
                    </a:lnTo>
                    <a:moveTo>
                      <a:pt x="93" y="26"/>
                    </a:moveTo>
                    <a:lnTo>
                      <a:pt x="93" y="26"/>
                    </a:lnTo>
                    <a:lnTo>
                      <a:pt x="107" y="26"/>
                    </a:lnTo>
                    <a:moveTo>
                      <a:pt x="107" y="26"/>
                    </a:moveTo>
                    <a:lnTo>
                      <a:pt x="107" y="26"/>
                    </a:lnTo>
                    <a:lnTo>
                      <a:pt x="120" y="40"/>
                    </a:lnTo>
                    <a:moveTo>
                      <a:pt x="120" y="40"/>
                    </a:moveTo>
                    <a:lnTo>
                      <a:pt x="120" y="40"/>
                    </a:lnTo>
                    <a:lnTo>
                      <a:pt x="133" y="40"/>
                    </a:lnTo>
                    <a:moveTo>
                      <a:pt x="133" y="40"/>
                    </a:moveTo>
                    <a:lnTo>
                      <a:pt x="133" y="40"/>
                    </a:lnTo>
                    <a:lnTo>
                      <a:pt x="147" y="40"/>
                    </a:lnTo>
                    <a:moveTo>
                      <a:pt x="147" y="40"/>
                    </a:moveTo>
                    <a:lnTo>
                      <a:pt x="147" y="40"/>
                    </a:lnTo>
                    <a:lnTo>
                      <a:pt x="160" y="40"/>
                    </a:lnTo>
                    <a:moveTo>
                      <a:pt x="160" y="40"/>
                    </a:moveTo>
                    <a:lnTo>
                      <a:pt x="160" y="40"/>
                    </a:lnTo>
                    <a:lnTo>
                      <a:pt x="160" y="66"/>
                    </a:lnTo>
                    <a:moveTo>
                      <a:pt x="160" y="66"/>
                    </a:moveTo>
                    <a:lnTo>
                      <a:pt x="160" y="66"/>
                    </a:lnTo>
                    <a:lnTo>
                      <a:pt x="173" y="66"/>
                    </a:lnTo>
                    <a:moveTo>
                      <a:pt x="173" y="66"/>
                    </a:moveTo>
                    <a:lnTo>
                      <a:pt x="173" y="66"/>
                    </a:lnTo>
                    <a:lnTo>
                      <a:pt x="187" y="66"/>
                    </a:lnTo>
                    <a:moveTo>
                      <a:pt x="187" y="66"/>
                    </a:moveTo>
                    <a:lnTo>
                      <a:pt x="187" y="66"/>
                    </a:lnTo>
                    <a:lnTo>
                      <a:pt x="200" y="66"/>
                    </a:lnTo>
                    <a:moveTo>
                      <a:pt x="200" y="66"/>
                    </a:moveTo>
                    <a:lnTo>
                      <a:pt x="200" y="66"/>
                    </a:lnTo>
                    <a:lnTo>
                      <a:pt x="213" y="66"/>
                    </a:lnTo>
                    <a:moveTo>
                      <a:pt x="213" y="66"/>
                    </a:moveTo>
                    <a:lnTo>
                      <a:pt x="213" y="66"/>
                    </a:lnTo>
                    <a:lnTo>
                      <a:pt x="227" y="66"/>
                    </a:lnTo>
                    <a:moveTo>
                      <a:pt x="227" y="66"/>
                    </a:moveTo>
                    <a:lnTo>
                      <a:pt x="227" y="66"/>
                    </a:lnTo>
                    <a:lnTo>
                      <a:pt x="240" y="66"/>
                    </a:lnTo>
                    <a:moveTo>
                      <a:pt x="240" y="66"/>
                    </a:moveTo>
                    <a:lnTo>
                      <a:pt x="240" y="66"/>
                    </a:lnTo>
                    <a:lnTo>
                      <a:pt x="253" y="66"/>
                    </a:lnTo>
                    <a:moveTo>
                      <a:pt x="253" y="66"/>
                    </a:moveTo>
                    <a:lnTo>
                      <a:pt x="253" y="66"/>
                    </a:lnTo>
                    <a:lnTo>
                      <a:pt x="267" y="66"/>
                    </a:lnTo>
                    <a:moveTo>
                      <a:pt x="267" y="66"/>
                    </a:moveTo>
                    <a:lnTo>
                      <a:pt x="267" y="66"/>
                    </a:lnTo>
                    <a:lnTo>
                      <a:pt x="280" y="66"/>
                    </a:lnTo>
                    <a:moveTo>
                      <a:pt x="280" y="66"/>
                    </a:moveTo>
                    <a:lnTo>
                      <a:pt x="280" y="66"/>
                    </a:lnTo>
                    <a:lnTo>
                      <a:pt x="293" y="66"/>
                    </a:lnTo>
                    <a:moveTo>
                      <a:pt x="293" y="66"/>
                    </a:moveTo>
                    <a:lnTo>
                      <a:pt x="293" y="66"/>
                    </a:lnTo>
                    <a:lnTo>
                      <a:pt x="307" y="66"/>
                    </a:lnTo>
                    <a:moveTo>
                      <a:pt x="307" y="66"/>
                    </a:moveTo>
                    <a:lnTo>
                      <a:pt x="307" y="66"/>
                    </a:lnTo>
                    <a:lnTo>
                      <a:pt x="320" y="66"/>
                    </a:lnTo>
                    <a:moveTo>
                      <a:pt x="320" y="66"/>
                    </a:moveTo>
                    <a:lnTo>
                      <a:pt x="320" y="66"/>
                    </a:lnTo>
                    <a:lnTo>
                      <a:pt x="333" y="66"/>
                    </a:lnTo>
                    <a:moveTo>
                      <a:pt x="333" y="66"/>
                    </a:moveTo>
                    <a:lnTo>
                      <a:pt x="333" y="66"/>
                    </a:lnTo>
                    <a:lnTo>
                      <a:pt x="347" y="93"/>
                    </a:lnTo>
                    <a:moveTo>
                      <a:pt x="347" y="93"/>
                    </a:moveTo>
                    <a:lnTo>
                      <a:pt x="347" y="93"/>
                    </a:lnTo>
                    <a:lnTo>
                      <a:pt x="347" y="120"/>
                    </a:lnTo>
                    <a:moveTo>
                      <a:pt x="347" y="120"/>
                    </a:moveTo>
                    <a:lnTo>
                      <a:pt x="347" y="120"/>
                    </a:lnTo>
                    <a:lnTo>
                      <a:pt x="373" y="120"/>
                    </a:lnTo>
                    <a:moveTo>
                      <a:pt x="373" y="120"/>
                    </a:moveTo>
                    <a:lnTo>
                      <a:pt x="373" y="120"/>
                    </a:lnTo>
                    <a:lnTo>
                      <a:pt x="387" y="120"/>
                    </a:lnTo>
                    <a:moveTo>
                      <a:pt x="387" y="120"/>
                    </a:moveTo>
                    <a:lnTo>
                      <a:pt x="387" y="120"/>
                    </a:lnTo>
                    <a:lnTo>
                      <a:pt x="400" y="120"/>
                    </a:lnTo>
                    <a:moveTo>
                      <a:pt x="400" y="120"/>
                    </a:moveTo>
                    <a:lnTo>
                      <a:pt x="400" y="120"/>
                    </a:lnTo>
                    <a:lnTo>
                      <a:pt x="413" y="120"/>
                    </a:lnTo>
                    <a:moveTo>
                      <a:pt x="413" y="120"/>
                    </a:moveTo>
                    <a:lnTo>
                      <a:pt x="413" y="120"/>
                    </a:lnTo>
                    <a:lnTo>
                      <a:pt x="427" y="120"/>
                    </a:lnTo>
                    <a:moveTo>
                      <a:pt x="427" y="120"/>
                    </a:moveTo>
                    <a:lnTo>
                      <a:pt x="427" y="120"/>
                    </a:lnTo>
                    <a:lnTo>
                      <a:pt x="440" y="120"/>
                    </a:lnTo>
                    <a:moveTo>
                      <a:pt x="440" y="120"/>
                    </a:moveTo>
                    <a:lnTo>
                      <a:pt x="440" y="120"/>
                    </a:lnTo>
                    <a:lnTo>
                      <a:pt x="440" y="133"/>
                    </a:lnTo>
                    <a:moveTo>
                      <a:pt x="440" y="133"/>
                    </a:moveTo>
                    <a:lnTo>
                      <a:pt x="440" y="133"/>
                    </a:lnTo>
                    <a:lnTo>
                      <a:pt x="453" y="160"/>
                    </a:lnTo>
                    <a:moveTo>
                      <a:pt x="453" y="160"/>
                    </a:moveTo>
                    <a:lnTo>
                      <a:pt x="453" y="160"/>
                    </a:lnTo>
                    <a:lnTo>
                      <a:pt x="467" y="160"/>
                    </a:lnTo>
                    <a:moveTo>
                      <a:pt x="467" y="160"/>
                    </a:moveTo>
                    <a:lnTo>
                      <a:pt x="467" y="160"/>
                    </a:lnTo>
                    <a:lnTo>
                      <a:pt x="480" y="160"/>
                    </a:lnTo>
                    <a:moveTo>
                      <a:pt x="480" y="160"/>
                    </a:moveTo>
                    <a:lnTo>
                      <a:pt x="480" y="160"/>
                    </a:lnTo>
                    <a:lnTo>
                      <a:pt x="493" y="160"/>
                    </a:lnTo>
                    <a:moveTo>
                      <a:pt x="493" y="160"/>
                    </a:moveTo>
                    <a:lnTo>
                      <a:pt x="493" y="160"/>
                    </a:lnTo>
                    <a:lnTo>
                      <a:pt x="507" y="160"/>
                    </a:lnTo>
                    <a:moveTo>
                      <a:pt x="507" y="160"/>
                    </a:moveTo>
                    <a:lnTo>
                      <a:pt x="507" y="160"/>
                    </a:lnTo>
                    <a:lnTo>
                      <a:pt x="520" y="186"/>
                    </a:lnTo>
                    <a:moveTo>
                      <a:pt x="520" y="186"/>
                    </a:moveTo>
                    <a:lnTo>
                      <a:pt x="520" y="186"/>
                    </a:lnTo>
                    <a:lnTo>
                      <a:pt x="533" y="213"/>
                    </a:lnTo>
                    <a:moveTo>
                      <a:pt x="533" y="213"/>
                    </a:moveTo>
                    <a:lnTo>
                      <a:pt x="533" y="213"/>
                    </a:lnTo>
                    <a:lnTo>
                      <a:pt x="547" y="226"/>
                    </a:lnTo>
                    <a:moveTo>
                      <a:pt x="547" y="226"/>
                    </a:moveTo>
                    <a:lnTo>
                      <a:pt x="547" y="226"/>
                    </a:lnTo>
                    <a:lnTo>
                      <a:pt x="560" y="226"/>
                    </a:lnTo>
                    <a:moveTo>
                      <a:pt x="560" y="226"/>
                    </a:moveTo>
                    <a:lnTo>
                      <a:pt x="560" y="226"/>
                    </a:lnTo>
                    <a:lnTo>
                      <a:pt x="573" y="226"/>
                    </a:lnTo>
                    <a:moveTo>
                      <a:pt x="573" y="226"/>
                    </a:moveTo>
                    <a:lnTo>
                      <a:pt x="573" y="226"/>
                    </a:lnTo>
                    <a:lnTo>
                      <a:pt x="587" y="253"/>
                    </a:lnTo>
                    <a:moveTo>
                      <a:pt x="587" y="253"/>
                    </a:moveTo>
                    <a:lnTo>
                      <a:pt x="587" y="253"/>
                    </a:lnTo>
                    <a:lnTo>
                      <a:pt x="600" y="253"/>
                    </a:lnTo>
                    <a:moveTo>
                      <a:pt x="600" y="253"/>
                    </a:moveTo>
                    <a:lnTo>
                      <a:pt x="600" y="253"/>
                    </a:lnTo>
                    <a:lnTo>
                      <a:pt x="600" y="280"/>
                    </a:lnTo>
                    <a:moveTo>
                      <a:pt x="600" y="280"/>
                    </a:moveTo>
                    <a:lnTo>
                      <a:pt x="600" y="280"/>
                    </a:lnTo>
                    <a:lnTo>
                      <a:pt x="613" y="306"/>
                    </a:lnTo>
                    <a:moveTo>
                      <a:pt x="613" y="306"/>
                    </a:moveTo>
                    <a:lnTo>
                      <a:pt x="613" y="306"/>
                    </a:lnTo>
                    <a:lnTo>
                      <a:pt x="627" y="306"/>
                    </a:lnTo>
                    <a:moveTo>
                      <a:pt x="627" y="306"/>
                    </a:moveTo>
                    <a:lnTo>
                      <a:pt x="627" y="306"/>
                    </a:lnTo>
                    <a:lnTo>
                      <a:pt x="640" y="333"/>
                    </a:lnTo>
                    <a:moveTo>
                      <a:pt x="640" y="333"/>
                    </a:moveTo>
                    <a:lnTo>
                      <a:pt x="640" y="333"/>
                    </a:lnTo>
                    <a:lnTo>
                      <a:pt x="653" y="333"/>
                    </a:lnTo>
                    <a:moveTo>
                      <a:pt x="653" y="333"/>
                    </a:moveTo>
                    <a:lnTo>
                      <a:pt x="653" y="333"/>
                    </a:lnTo>
                    <a:lnTo>
                      <a:pt x="667" y="333"/>
                    </a:lnTo>
                    <a:moveTo>
                      <a:pt x="667" y="333"/>
                    </a:moveTo>
                    <a:lnTo>
                      <a:pt x="667" y="333"/>
                    </a:lnTo>
                    <a:lnTo>
                      <a:pt x="680" y="346"/>
                    </a:lnTo>
                    <a:moveTo>
                      <a:pt x="680" y="346"/>
                    </a:moveTo>
                    <a:lnTo>
                      <a:pt x="680" y="346"/>
                    </a:lnTo>
                    <a:lnTo>
                      <a:pt x="680" y="373"/>
                    </a:lnTo>
                    <a:moveTo>
                      <a:pt x="680" y="373"/>
                    </a:moveTo>
                    <a:lnTo>
                      <a:pt x="680" y="373"/>
                    </a:lnTo>
                    <a:lnTo>
                      <a:pt x="693" y="373"/>
                    </a:lnTo>
                    <a:moveTo>
                      <a:pt x="693" y="373"/>
                    </a:moveTo>
                    <a:lnTo>
                      <a:pt x="693" y="373"/>
                    </a:lnTo>
                    <a:lnTo>
                      <a:pt x="707" y="373"/>
                    </a:lnTo>
                    <a:moveTo>
                      <a:pt x="707" y="373"/>
                    </a:moveTo>
                    <a:lnTo>
                      <a:pt x="707" y="373"/>
                    </a:lnTo>
                    <a:lnTo>
                      <a:pt x="720" y="400"/>
                    </a:lnTo>
                    <a:moveTo>
                      <a:pt x="720" y="400"/>
                    </a:moveTo>
                    <a:lnTo>
                      <a:pt x="720" y="400"/>
                    </a:lnTo>
                    <a:lnTo>
                      <a:pt x="733" y="426"/>
                    </a:lnTo>
                    <a:moveTo>
                      <a:pt x="733" y="426"/>
                    </a:moveTo>
                    <a:lnTo>
                      <a:pt x="733" y="426"/>
                    </a:lnTo>
                    <a:lnTo>
                      <a:pt x="747" y="426"/>
                    </a:lnTo>
                    <a:moveTo>
                      <a:pt x="747" y="426"/>
                    </a:moveTo>
                    <a:lnTo>
                      <a:pt x="747" y="426"/>
                    </a:lnTo>
                    <a:lnTo>
                      <a:pt x="760" y="426"/>
                    </a:lnTo>
                    <a:moveTo>
                      <a:pt x="760" y="426"/>
                    </a:moveTo>
                    <a:lnTo>
                      <a:pt x="760" y="426"/>
                    </a:lnTo>
                    <a:lnTo>
                      <a:pt x="760" y="440"/>
                    </a:lnTo>
                    <a:moveTo>
                      <a:pt x="760" y="440"/>
                    </a:moveTo>
                    <a:lnTo>
                      <a:pt x="760" y="440"/>
                    </a:lnTo>
                    <a:lnTo>
                      <a:pt x="773" y="440"/>
                    </a:lnTo>
                    <a:moveTo>
                      <a:pt x="773" y="440"/>
                    </a:moveTo>
                    <a:lnTo>
                      <a:pt x="773" y="440"/>
                    </a:lnTo>
                    <a:lnTo>
                      <a:pt x="787" y="440"/>
                    </a:lnTo>
                    <a:moveTo>
                      <a:pt x="787" y="440"/>
                    </a:moveTo>
                    <a:lnTo>
                      <a:pt x="787" y="440"/>
                    </a:lnTo>
                    <a:lnTo>
                      <a:pt x="800" y="440"/>
                    </a:lnTo>
                    <a:moveTo>
                      <a:pt x="800" y="440"/>
                    </a:moveTo>
                    <a:lnTo>
                      <a:pt x="800" y="440"/>
                    </a:lnTo>
                    <a:lnTo>
                      <a:pt x="813" y="440"/>
                    </a:lnTo>
                    <a:moveTo>
                      <a:pt x="813" y="440"/>
                    </a:moveTo>
                    <a:lnTo>
                      <a:pt x="813" y="440"/>
                    </a:lnTo>
                    <a:lnTo>
                      <a:pt x="827" y="493"/>
                    </a:lnTo>
                    <a:moveTo>
                      <a:pt x="827" y="493"/>
                    </a:moveTo>
                    <a:lnTo>
                      <a:pt x="827" y="493"/>
                    </a:lnTo>
                    <a:lnTo>
                      <a:pt x="840" y="493"/>
                    </a:lnTo>
                    <a:moveTo>
                      <a:pt x="840" y="493"/>
                    </a:moveTo>
                    <a:lnTo>
                      <a:pt x="840" y="493"/>
                    </a:lnTo>
                    <a:lnTo>
                      <a:pt x="853" y="520"/>
                    </a:lnTo>
                    <a:moveTo>
                      <a:pt x="853" y="520"/>
                    </a:moveTo>
                    <a:lnTo>
                      <a:pt x="853" y="520"/>
                    </a:lnTo>
                    <a:lnTo>
                      <a:pt x="867" y="520"/>
                    </a:lnTo>
                    <a:moveTo>
                      <a:pt x="867" y="520"/>
                    </a:moveTo>
                    <a:lnTo>
                      <a:pt x="867" y="520"/>
                    </a:lnTo>
                    <a:lnTo>
                      <a:pt x="880" y="520"/>
                    </a:lnTo>
                    <a:moveTo>
                      <a:pt x="880" y="520"/>
                    </a:moveTo>
                    <a:lnTo>
                      <a:pt x="880" y="520"/>
                    </a:lnTo>
                    <a:lnTo>
                      <a:pt x="893" y="546"/>
                    </a:lnTo>
                    <a:moveTo>
                      <a:pt x="893" y="546"/>
                    </a:moveTo>
                    <a:lnTo>
                      <a:pt x="893" y="546"/>
                    </a:lnTo>
                    <a:lnTo>
                      <a:pt x="907" y="546"/>
                    </a:lnTo>
                    <a:moveTo>
                      <a:pt x="907" y="546"/>
                    </a:moveTo>
                    <a:lnTo>
                      <a:pt x="907" y="546"/>
                    </a:lnTo>
                    <a:lnTo>
                      <a:pt x="920" y="546"/>
                    </a:lnTo>
                    <a:moveTo>
                      <a:pt x="920" y="546"/>
                    </a:moveTo>
                    <a:lnTo>
                      <a:pt x="920" y="546"/>
                    </a:lnTo>
                    <a:lnTo>
                      <a:pt x="933" y="546"/>
                    </a:lnTo>
                    <a:moveTo>
                      <a:pt x="933" y="546"/>
                    </a:moveTo>
                    <a:lnTo>
                      <a:pt x="933" y="546"/>
                    </a:lnTo>
                    <a:lnTo>
                      <a:pt x="947" y="546"/>
                    </a:lnTo>
                    <a:moveTo>
                      <a:pt x="947" y="546"/>
                    </a:moveTo>
                    <a:lnTo>
                      <a:pt x="947" y="546"/>
                    </a:lnTo>
                    <a:lnTo>
                      <a:pt x="960" y="546"/>
                    </a:lnTo>
                    <a:moveTo>
                      <a:pt x="960" y="546"/>
                    </a:moveTo>
                    <a:lnTo>
                      <a:pt x="960" y="546"/>
                    </a:lnTo>
                    <a:lnTo>
                      <a:pt x="973" y="546"/>
                    </a:lnTo>
                    <a:moveTo>
                      <a:pt x="973" y="546"/>
                    </a:moveTo>
                    <a:lnTo>
                      <a:pt x="973" y="546"/>
                    </a:lnTo>
                    <a:lnTo>
                      <a:pt x="987" y="560"/>
                    </a:lnTo>
                    <a:moveTo>
                      <a:pt x="987" y="560"/>
                    </a:moveTo>
                    <a:lnTo>
                      <a:pt x="987" y="560"/>
                    </a:lnTo>
                    <a:lnTo>
                      <a:pt x="1000" y="586"/>
                    </a:lnTo>
                    <a:moveTo>
                      <a:pt x="1000" y="586"/>
                    </a:moveTo>
                    <a:lnTo>
                      <a:pt x="1000" y="586"/>
                    </a:lnTo>
                    <a:lnTo>
                      <a:pt x="1013" y="586"/>
                    </a:lnTo>
                    <a:moveTo>
                      <a:pt x="1013" y="586"/>
                    </a:moveTo>
                    <a:lnTo>
                      <a:pt x="1013" y="586"/>
                    </a:lnTo>
                    <a:lnTo>
                      <a:pt x="1027" y="586"/>
                    </a:lnTo>
                    <a:moveTo>
                      <a:pt x="1027" y="586"/>
                    </a:moveTo>
                    <a:lnTo>
                      <a:pt x="1027" y="586"/>
                    </a:lnTo>
                    <a:lnTo>
                      <a:pt x="1027" y="640"/>
                    </a:lnTo>
                    <a:moveTo>
                      <a:pt x="1027" y="640"/>
                    </a:moveTo>
                    <a:lnTo>
                      <a:pt x="1027" y="640"/>
                    </a:lnTo>
                    <a:lnTo>
                      <a:pt x="1027" y="666"/>
                    </a:lnTo>
                    <a:moveTo>
                      <a:pt x="1027" y="666"/>
                    </a:moveTo>
                    <a:lnTo>
                      <a:pt x="1027" y="666"/>
                    </a:lnTo>
                    <a:lnTo>
                      <a:pt x="1040" y="693"/>
                    </a:lnTo>
                    <a:moveTo>
                      <a:pt x="1040" y="693"/>
                    </a:moveTo>
                    <a:lnTo>
                      <a:pt x="1040" y="693"/>
                    </a:lnTo>
                    <a:lnTo>
                      <a:pt x="1053" y="693"/>
                    </a:lnTo>
                    <a:moveTo>
                      <a:pt x="1053" y="693"/>
                    </a:moveTo>
                    <a:lnTo>
                      <a:pt x="1053" y="693"/>
                    </a:lnTo>
                    <a:lnTo>
                      <a:pt x="1067" y="693"/>
                    </a:lnTo>
                    <a:moveTo>
                      <a:pt x="1067" y="693"/>
                    </a:moveTo>
                    <a:lnTo>
                      <a:pt x="1067" y="693"/>
                    </a:lnTo>
                    <a:lnTo>
                      <a:pt x="1080" y="693"/>
                    </a:lnTo>
                    <a:moveTo>
                      <a:pt x="1080" y="693"/>
                    </a:moveTo>
                    <a:lnTo>
                      <a:pt x="1080" y="693"/>
                    </a:lnTo>
                    <a:lnTo>
                      <a:pt x="1080" y="720"/>
                    </a:lnTo>
                    <a:moveTo>
                      <a:pt x="1080" y="720"/>
                    </a:moveTo>
                    <a:lnTo>
                      <a:pt x="1080" y="720"/>
                    </a:lnTo>
                    <a:lnTo>
                      <a:pt x="1107" y="720"/>
                    </a:lnTo>
                    <a:moveTo>
                      <a:pt x="1107" y="720"/>
                    </a:moveTo>
                    <a:lnTo>
                      <a:pt x="1107" y="720"/>
                    </a:lnTo>
                    <a:lnTo>
                      <a:pt x="1120" y="720"/>
                    </a:lnTo>
                    <a:moveTo>
                      <a:pt x="1120" y="720"/>
                    </a:moveTo>
                    <a:lnTo>
                      <a:pt x="1120" y="720"/>
                    </a:lnTo>
                    <a:lnTo>
                      <a:pt x="1133" y="720"/>
                    </a:lnTo>
                    <a:moveTo>
                      <a:pt x="1133" y="720"/>
                    </a:moveTo>
                    <a:lnTo>
                      <a:pt x="1133" y="720"/>
                    </a:lnTo>
                    <a:lnTo>
                      <a:pt x="1147" y="720"/>
                    </a:lnTo>
                    <a:moveTo>
                      <a:pt x="1147" y="720"/>
                    </a:moveTo>
                    <a:lnTo>
                      <a:pt x="1147" y="720"/>
                    </a:lnTo>
                    <a:lnTo>
                      <a:pt x="1160" y="720"/>
                    </a:lnTo>
                    <a:moveTo>
                      <a:pt x="1160" y="720"/>
                    </a:moveTo>
                    <a:lnTo>
                      <a:pt x="1160" y="720"/>
                    </a:lnTo>
                    <a:lnTo>
                      <a:pt x="1173" y="720"/>
                    </a:lnTo>
                    <a:moveTo>
                      <a:pt x="1173" y="720"/>
                    </a:moveTo>
                    <a:lnTo>
                      <a:pt x="1173" y="720"/>
                    </a:lnTo>
                    <a:lnTo>
                      <a:pt x="1187" y="720"/>
                    </a:lnTo>
                    <a:moveTo>
                      <a:pt x="1187" y="720"/>
                    </a:moveTo>
                    <a:lnTo>
                      <a:pt x="1187" y="720"/>
                    </a:lnTo>
                    <a:lnTo>
                      <a:pt x="1200" y="720"/>
                    </a:lnTo>
                    <a:moveTo>
                      <a:pt x="1200" y="720"/>
                    </a:moveTo>
                    <a:lnTo>
                      <a:pt x="1200" y="720"/>
                    </a:lnTo>
                    <a:lnTo>
                      <a:pt x="1213" y="720"/>
                    </a:lnTo>
                    <a:moveTo>
                      <a:pt x="1213" y="720"/>
                    </a:moveTo>
                    <a:lnTo>
                      <a:pt x="1213" y="720"/>
                    </a:lnTo>
                    <a:lnTo>
                      <a:pt x="1213" y="746"/>
                    </a:lnTo>
                    <a:moveTo>
                      <a:pt x="1213" y="746"/>
                    </a:moveTo>
                    <a:lnTo>
                      <a:pt x="1213" y="746"/>
                    </a:lnTo>
                    <a:lnTo>
                      <a:pt x="1227" y="746"/>
                    </a:lnTo>
                    <a:moveTo>
                      <a:pt x="1227" y="746"/>
                    </a:moveTo>
                    <a:lnTo>
                      <a:pt x="1227" y="746"/>
                    </a:lnTo>
                    <a:lnTo>
                      <a:pt x="1253" y="746"/>
                    </a:lnTo>
                    <a:moveTo>
                      <a:pt x="1253" y="746"/>
                    </a:moveTo>
                    <a:lnTo>
                      <a:pt x="1253" y="746"/>
                    </a:lnTo>
                    <a:lnTo>
                      <a:pt x="1267" y="746"/>
                    </a:lnTo>
                    <a:moveTo>
                      <a:pt x="1267" y="746"/>
                    </a:moveTo>
                    <a:lnTo>
                      <a:pt x="1267" y="746"/>
                    </a:lnTo>
                    <a:lnTo>
                      <a:pt x="1267" y="760"/>
                    </a:lnTo>
                    <a:moveTo>
                      <a:pt x="1267" y="760"/>
                    </a:moveTo>
                    <a:lnTo>
                      <a:pt x="1267" y="760"/>
                    </a:lnTo>
                    <a:lnTo>
                      <a:pt x="1280" y="760"/>
                    </a:lnTo>
                    <a:moveTo>
                      <a:pt x="1280" y="760"/>
                    </a:moveTo>
                    <a:lnTo>
                      <a:pt x="1280" y="760"/>
                    </a:lnTo>
                    <a:lnTo>
                      <a:pt x="1293" y="760"/>
                    </a:lnTo>
                    <a:moveTo>
                      <a:pt x="1293" y="760"/>
                    </a:moveTo>
                    <a:lnTo>
                      <a:pt x="1293" y="760"/>
                    </a:lnTo>
                    <a:lnTo>
                      <a:pt x="1307" y="760"/>
                    </a:lnTo>
                    <a:moveTo>
                      <a:pt x="1307" y="760"/>
                    </a:moveTo>
                    <a:lnTo>
                      <a:pt x="1307" y="760"/>
                    </a:lnTo>
                    <a:lnTo>
                      <a:pt x="1320" y="760"/>
                    </a:lnTo>
                    <a:moveTo>
                      <a:pt x="1320" y="760"/>
                    </a:moveTo>
                    <a:lnTo>
                      <a:pt x="1320" y="760"/>
                    </a:lnTo>
                    <a:lnTo>
                      <a:pt x="1333" y="786"/>
                    </a:lnTo>
                    <a:moveTo>
                      <a:pt x="1333" y="786"/>
                    </a:moveTo>
                    <a:lnTo>
                      <a:pt x="1333" y="786"/>
                    </a:lnTo>
                    <a:lnTo>
                      <a:pt x="1347" y="786"/>
                    </a:lnTo>
                    <a:moveTo>
                      <a:pt x="1347" y="786"/>
                    </a:moveTo>
                    <a:lnTo>
                      <a:pt x="1347" y="786"/>
                    </a:lnTo>
                    <a:lnTo>
                      <a:pt x="1360" y="786"/>
                    </a:lnTo>
                    <a:moveTo>
                      <a:pt x="1360" y="786"/>
                    </a:moveTo>
                    <a:lnTo>
                      <a:pt x="1360" y="786"/>
                    </a:lnTo>
                    <a:lnTo>
                      <a:pt x="1373" y="786"/>
                    </a:lnTo>
                    <a:moveTo>
                      <a:pt x="1373" y="786"/>
                    </a:moveTo>
                    <a:lnTo>
                      <a:pt x="1373" y="786"/>
                    </a:lnTo>
                    <a:lnTo>
                      <a:pt x="1387" y="786"/>
                    </a:lnTo>
                    <a:moveTo>
                      <a:pt x="1387" y="786"/>
                    </a:moveTo>
                    <a:lnTo>
                      <a:pt x="1387" y="786"/>
                    </a:lnTo>
                    <a:lnTo>
                      <a:pt x="1387" y="813"/>
                    </a:lnTo>
                    <a:moveTo>
                      <a:pt x="1387" y="813"/>
                    </a:moveTo>
                    <a:lnTo>
                      <a:pt x="1387" y="813"/>
                    </a:lnTo>
                    <a:lnTo>
                      <a:pt x="1400" y="813"/>
                    </a:lnTo>
                    <a:moveTo>
                      <a:pt x="1400" y="813"/>
                    </a:moveTo>
                    <a:lnTo>
                      <a:pt x="1400" y="813"/>
                    </a:lnTo>
                    <a:lnTo>
                      <a:pt x="1413" y="840"/>
                    </a:lnTo>
                    <a:moveTo>
                      <a:pt x="1413" y="840"/>
                    </a:moveTo>
                    <a:lnTo>
                      <a:pt x="1413" y="840"/>
                    </a:lnTo>
                    <a:lnTo>
                      <a:pt x="1413" y="866"/>
                    </a:lnTo>
                    <a:moveTo>
                      <a:pt x="1413" y="866"/>
                    </a:moveTo>
                    <a:lnTo>
                      <a:pt x="1413" y="866"/>
                    </a:lnTo>
                    <a:lnTo>
                      <a:pt x="1427" y="866"/>
                    </a:lnTo>
                    <a:moveTo>
                      <a:pt x="1427" y="866"/>
                    </a:moveTo>
                    <a:lnTo>
                      <a:pt x="1427" y="866"/>
                    </a:lnTo>
                    <a:lnTo>
                      <a:pt x="1440" y="893"/>
                    </a:lnTo>
                    <a:moveTo>
                      <a:pt x="1440" y="893"/>
                    </a:moveTo>
                    <a:lnTo>
                      <a:pt x="1440" y="893"/>
                    </a:lnTo>
                    <a:lnTo>
                      <a:pt x="1440" y="920"/>
                    </a:lnTo>
                    <a:moveTo>
                      <a:pt x="1440" y="920"/>
                    </a:moveTo>
                    <a:lnTo>
                      <a:pt x="1440" y="920"/>
                    </a:lnTo>
                    <a:lnTo>
                      <a:pt x="1453" y="920"/>
                    </a:lnTo>
                    <a:moveTo>
                      <a:pt x="1453" y="920"/>
                    </a:moveTo>
                    <a:lnTo>
                      <a:pt x="1453" y="920"/>
                    </a:lnTo>
                    <a:lnTo>
                      <a:pt x="1467" y="920"/>
                    </a:lnTo>
                    <a:moveTo>
                      <a:pt x="1467" y="920"/>
                    </a:moveTo>
                    <a:lnTo>
                      <a:pt x="1467" y="920"/>
                    </a:lnTo>
                    <a:lnTo>
                      <a:pt x="1480" y="946"/>
                    </a:lnTo>
                    <a:moveTo>
                      <a:pt x="1480" y="946"/>
                    </a:moveTo>
                    <a:lnTo>
                      <a:pt x="1480" y="946"/>
                    </a:lnTo>
                    <a:lnTo>
                      <a:pt x="1493" y="973"/>
                    </a:lnTo>
                    <a:moveTo>
                      <a:pt x="1493" y="973"/>
                    </a:moveTo>
                    <a:lnTo>
                      <a:pt x="1493" y="973"/>
                    </a:lnTo>
                    <a:lnTo>
                      <a:pt x="1507" y="973"/>
                    </a:lnTo>
                    <a:moveTo>
                      <a:pt x="1507" y="973"/>
                    </a:moveTo>
                    <a:lnTo>
                      <a:pt x="1507" y="973"/>
                    </a:lnTo>
                    <a:lnTo>
                      <a:pt x="1520" y="973"/>
                    </a:lnTo>
                    <a:moveTo>
                      <a:pt x="1520" y="973"/>
                    </a:moveTo>
                    <a:lnTo>
                      <a:pt x="1520" y="973"/>
                    </a:lnTo>
                    <a:lnTo>
                      <a:pt x="1533" y="973"/>
                    </a:lnTo>
                    <a:moveTo>
                      <a:pt x="1533" y="973"/>
                    </a:moveTo>
                    <a:lnTo>
                      <a:pt x="1533" y="973"/>
                    </a:lnTo>
                    <a:lnTo>
                      <a:pt x="1547" y="973"/>
                    </a:lnTo>
                    <a:moveTo>
                      <a:pt x="1547" y="973"/>
                    </a:moveTo>
                    <a:lnTo>
                      <a:pt x="1547" y="973"/>
                    </a:lnTo>
                    <a:lnTo>
                      <a:pt x="1560" y="973"/>
                    </a:lnTo>
                    <a:moveTo>
                      <a:pt x="1560" y="973"/>
                    </a:moveTo>
                    <a:lnTo>
                      <a:pt x="1560" y="973"/>
                    </a:lnTo>
                    <a:lnTo>
                      <a:pt x="1573" y="973"/>
                    </a:lnTo>
                    <a:moveTo>
                      <a:pt x="1573" y="973"/>
                    </a:moveTo>
                    <a:lnTo>
                      <a:pt x="1573" y="973"/>
                    </a:lnTo>
                    <a:lnTo>
                      <a:pt x="1587" y="1000"/>
                    </a:lnTo>
                    <a:moveTo>
                      <a:pt x="1587" y="1000"/>
                    </a:moveTo>
                    <a:lnTo>
                      <a:pt x="1587" y="1000"/>
                    </a:lnTo>
                    <a:lnTo>
                      <a:pt x="1600" y="1000"/>
                    </a:lnTo>
                    <a:moveTo>
                      <a:pt x="1600" y="1000"/>
                    </a:moveTo>
                    <a:lnTo>
                      <a:pt x="1600" y="1000"/>
                    </a:lnTo>
                    <a:lnTo>
                      <a:pt x="1600" y="1026"/>
                    </a:lnTo>
                    <a:moveTo>
                      <a:pt x="1600" y="1026"/>
                    </a:moveTo>
                    <a:lnTo>
                      <a:pt x="1600" y="1026"/>
                    </a:lnTo>
                    <a:lnTo>
                      <a:pt x="1613" y="1026"/>
                    </a:lnTo>
                    <a:moveTo>
                      <a:pt x="1613" y="1026"/>
                    </a:moveTo>
                    <a:lnTo>
                      <a:pt x="1613" y="1026"/>
                    </a:lnTo>
                    <a:lnTo>
                      <a:pt x="1613" y="1080"/>
                    </a:lnTo>
                    <a:moveTo>
                      <a:pt x="1613" y="1080"/>
                    </a:moveTo>
                    <a:lnTo>
                      <a:pt x="1613" y="1080"/>
                    </a:lnTo>
                    <a:lnTo>
                      <a:pt x="1627" y="1106"/>
                    </a:lnTo>
                    <a:moveTo>
                      <a:pt x="1627" y="1106"/>
                    </a:moveTo>
                    <a:lnTo>
                      <a:pt x="1627" y="1106"/>
                    </a:lnTo>
                    <a:lnTo>
                      <a:pt x="1627" y="1133"/>
                    </a:lnTo>
                    <a:moveTo>
                      <a:pt x="1627" y="1133"/>
                    </a:moveTo>
                    <a:lnTo>
                      <a:pt x="1627" y="1133"/>
                    </a:lnTo>
                    <a:lnTo>
                      <a:pt x="1640" y="1160"/>
                    </a:lnTo>
                    <a:moveTo>
                      <a:pt x="1640" y="1160"/>
                    </a:moveTo>
                    <a:lnTo>
                      <a:pt x="1640" y="1160"/>
                    </a:lnTo>
                    <a:lnTo>
                      <a:pt x="1653" y="1160"/>
                    </a:lnTo>
                    <a:moveTo>
                      <a:pt x="1653" y="1160"/>
                    </a:moveTo>
                    <a:lnTo>
                      <a:pt x="1653" y="1160"/>
                    </a:lnTo>
                    <a:lnTo>
                      <a:pt x="1667" y="1160"/>
                    </a:lnTo>
                    <a:moveTo>
                      <a:pt x="1667" y="1160"/>
                    </a:moveTo>
                    <a:lnTo>
                      <a:pt x="1667" y="1160"/>
                    </a:lnTo>
                    <a:lnTo>
                      <a:pt x="1680" y="1160"/>
                    </a:lnTo>
                    <a:moveTo>
                      <a:pt x="1680" y="1160"/>
                    </a:moveTo>
                    <a:lnTo>
                      <a:pt x="1680" y="1160"/>
                    </a:lnTo>
                    <a:lnTo>
                      <a:pt x="1693" y="1160"/>
                    </a:lnTo>
                    <a:moveTo>
                      <a:pt x="1693" y="1160"/>
                    </a:moveTo>
                    <a:lnTo>
                      <a:pt x="1693" y="1160"/>
                    </a:lnTo>
                    <a:lnTo>
                      <a:pt x="1707" y="1186"/>
                    </a:lnTo>
                    <a:moveTo>
                      <a:pt x="1707" y="1186"/>
                    </a:moveTo>
                    <a:lnTo>
                      <a:pt x="1707" y="1186"/>
                    </a:lnTo>
                    <a:lnTo>
                      <a:pt x="1720" y="1186"/>
                    </a:lnTo>
                    <a:moveTo>
                      <a:pt x="1720" y="1186"/>
                    </a:moveTo>
                    <a:lnTo>
                      <a:pt x="1720" y="1186"/>
                    </a:lnTo>
                    <a:lnTo>
                      <a:pt x="1733" y="1186"/>
                    </a:lnTo>
                    <a:moveTo>
                      <a:pt x="1733" y="1186"/>
                    </a:moveTo>
                    <a:lnTo>
                      <a:pt x="1733" y="1186"/>
                    </a:lnTo>
                    <a:lnTo>
                      <a:pt x="1747" y="1186"/>
                    </a:lnTo>
                    <a:moveTo>
                      <a:pt x="1747" y="1186"/>
                    </a:moveTo>
                    <a:lnTo>
                      <a:pt x="1747" y="1186"/>
                    </a:lnTo>
                    <a:lnTo>
                      <a:pt x="1760" y="1186"/>
                    </a:lnTo>
                    <a:moveTo>
                      <a:pt x="1760" y="1186"/>
                    </a:moveTo>
                    <a:lnTo>
                      <a:pt x="1760" y="1186"/>
                    </a:lnTo>
                    <a:lnTo>
                      <a:pt x="1773" y="1186"/>
                    </a:lnTo>
                    <a:moveTo>
                      <a:pt x="1773" y="1186"/>
                    </a:moveTo>
                    <a:lnTo>
                      <a:pt x="1773" y="1186"/>
                    </a:lnTo>
                    <a:lnTo>
                      <a:pt x="1787" y="1213"/>
                    </a:lnTo>
                    <a:moveTo>
                      <a:pt x="1787" y="1213"/>
                    </a:moveTo>
                    <a:lnTo>
                      <a:pt x="1787" y="1213"/>
                    </a:lnTo>
                    <a:lnTo>
                      <a:pt x="1800" y="1266"/>
                    </a:lnTo>
                    <a:moveTo>
                      <a:pt x="1800" y="1266"/>
                    </a:moveTo>
                    <a:lnTo>
                      <a:pt x="1800" y="1266"/>
                    </a:lnTo>
                    <a:lnTo>
                      <a:pt x="1813" y="1266"/>
                    </a:lnTo>
                    <a:moveTo>
                      <a:pt x="1813" y="1266"/>
                    </a:moveTo>
                    <a:lnTo>
                      <a:pt x="1813" y="1266"/>
                    </a:lnTo>
                    <a:lnTo>
                      <a:pt x="1827" y="1266"/>
                    </a:lnTo>
                    <a:moveTo>
                      <a:pt x="1827" y="1266"/>
                    </a:moveTo>
                    <a:lnTo>
                      <a:pt x="1827" y="1266"/>
                    </a:lnTo>
                    <a:lnTo>
                      <a:pt x="1827" y="1293"/>
                    </a:lnTo>
                    <a:moveTo>
                      <a:pt x="1827" y="1293"/>
                    </a:moveTo>
                    <a:lnTo>
                      <a:pt x="1827" y="1293"/>
                    </a:lnTo>
                    <a:lnTo>
                      <a:pt x="1840" y="1293"/>
                    </a:lnTo>
                    <a:moveTo>
                      <a:pt x="1840" y="1293"/>
                    </a:moveTo>
                    <a:lnTo>
                      <a:pt x="1840" y="1293"/>
                    </a:lnTo>
                    <a:lnTo>
                      <a:pt x="1853" y="1293"/>
                    </a:lnTo>
                    <a:moveTo>
                      <a:pt x="1853" y="1293"/>
                    </a:moveTo>
                    <a:lnTo>
                      <a:pt x="1853" y="1293"/>
                    </a:lnTo>
                    <a:lnTo>
                      <a:pt x="1867" y="1293"/>
                    </a:lnTo>
                    <a:moveTo>
                      <a:pt x="1867" y="1293"/>
                    </a:moveTo>
                    <a:lnTo>
                      <a:pt x="1867" y="1293"/>
                    </a:lnTo>
                    <a:lnTo>
                      <a:pt x="1880" y="1293"/>
                    </a:lnTo>
                    <a:moveTo>
                      <a:pt x="1880" y="1293"/>
                    </a:moveTo>
                    <a:lnTo>
                      <a:pt x="1880" y="1293"/>
                    </a:lnTo>
                    <a:lnTo>
                      <a:pt x="1893" y="1293"/>
                    </a:lnTo>
                    <a:moveTo>
                      <a:pt x="1893" y="1293"/>
                    </a:moveTo>
                    <a:lnTo>
                      <a:pt x="1893" y="1293"/>
                    </a:lnTo>
                    <a:lnTo>
                      <a:pt x="1907" y="1320"/>
                    </a:lnTo>
                    <a:moveTo>
                      <a:pt x="1907" y="1320"/>
                    </a:moveTo>
                    <a:lnTo>
                      <a:pt x="1907" y="1320"/>
                    </a:lnTo>
                    <a:lnTo>
                      <a:pt x="1920" y="1320"/>
                    </a:lnTo>
                    <a:moveTo>
                      <a:pt x="1920" y="1320"/>
                    </a:moveTo>
                    <a:lnTo>
                      <a:pt x="1920" y="1320"/>
                    </a:lnTo>
                    <a:lnTo>
                      <a:pt x="1933" y="1320"/>
                    </a:lnTo>
                    <a:moveTo>
                      <a:pt x="1933" y="1320"/>
                    </a:moveTo>
                    <a:lnTo>
                      <a:pt x="1933" y="1320"/>
                    </a:lnTo>
                    <a:lnTo>
                      <a:pt x="1947" y="1320"/>
                    </a:lnTo>
                    <a:moveTo>
                      <a:pt x="1947" y="1320"/>
                    </a:moveTo>
                    <a:lnTo>
                      <a:pt x="1947" y="1320"/>
                    </a:lnTo>
                    <a:lnTo>
                      <a:pt x="1960" y="1320"/>
                    </a:lnTo>
                    <a:moveTo>
                      <a:pt x="1960" y="1320"/>
                    </a:moveTo>
                    <a:lnTo>
                      <a:pt x="1960" y="1320"/>
                    </a:lnTo>
                    <a:lnTo>
                      <a:pt x="1960" y="1346"/>
                    </a:lnTo>
                    <a:moveTo>
                      <a:pt x="1960" y="1346"/>
                    </a:moveTo>
                    <a:lnTo>
                      <a:pt x="1960" y="1346"/>
                    </a:lnTo>
                    <a:lnTo>
                      <a:pt x="1973" y="1373"/>
                    </a:lnTo>
                    <a:moveTo>
                      <a:pt x="1973" y="1373"/>
                    </a:moveTo>
                    <a:lnTo>
                      <a:pt x="1973" y="1373"/>
                    </a:lnTo>
                    <a:lnTo>
                      <a:pt x="1973" y="1426"/>
                    </a:lnTo>
                    <a:moveTo>
                      <a:pt x="1973" y="1426"/>
                    </a:moveTo>
                    <a:lnTo>
                      <a:pt x="1973" y="1426"/>
                    </a:lnTo>
                    <a:lnTo>
                      <a:pt x="1987" y="1426"/>
                    </a:lnTo>
                    <a:moveTo>
                      <a:pt x="1987" y="1426"/>
                    </a:moveTo>
                    <a:lnTo>
                      <a:pt x="1987" y="1426"/>
                    </a:lnTo>
                    <a:lnTo>
                      <a:pt x="2000" y="1426"/>
                    </a:lnTo>
                    <a:moveTo>
                      <a:pt x="2000" y="1426"/>
                    </a:moveTo>
                    <a:lnTo>
                      <a:pt x="2000" y="1426"/>
                    </a:lnTo>
                    <a:lnTo>
                      <a:pt x="2013" y="1426"/>
                    </a:lnTo>
                    <a:moveTo>
                      <a:pt x="2013" y="1426"/>
                    </a:moveTo>
                    <a:lnTo>
                      <a:pt x="2013" y="1426"/>
                    </a:lnTo>
                    <a:lnTo>
                      <a:pt x="2027" y="1426"/>
                    </a:lnTo>
                    <a:moveTo>
                      <a:pt x="2027" y="1426"/>
                    </a:moveTo>
                    <a:lnTo>
                      <a:pt x="2027" y="1426"/>
                    </a:lnTo>
                    <a:lnTo>
                      <a:pt x="2040" y="1480"/>
                    </a:lnTo>
                    <a:moveTo>
                      <a:pt x="2040" y="1480"/>
                    </a:moveTo>
                    <a:lnTo>
                      <a:pt x="2040" y="1480"/>
                    </a:lnTo>
                    <a:lnTo>
                      <a:pt x="2053" y="1480"/>
                    </a:lnTo>
                    <a:moveTo>
                      <a:pt x="2053" y="1480"/>
                    </a:moveTo>
                    <a:lnTo>
                      <a:pt x="2053" y="1480"/>
                    </a:lnTo>
                    <a:lnTo>
                      <a:pt x="2067" y="1506"/>
                    </a:lnTo>
                    <a:moveTo>
                      <a:pt x="2067" y="1506"/>
                    </a:moveTo>
                    <a:lnTo>
                      <a:pt x="2067" y="1506"/>
                    </a:lnTo>
                    <a:lnTo>
                      <a:pt x="2067" y="1533"/>
                    </a:lnTo>
                    <a:moveTo>
                      <a:pt x="2067" y="1533"/>
                    </a:moveTo>
                    <a:lnTo>
                      <a:pt x="2067" y="1533"/>
                    </a:lnTo>
                    <a:lnTo>
                      <a:pt x="2080" y="1560"/>
                    </a:lnTo>
                    <a:moveTo>
                      <a:pt x="2080" y="1560"/>
                    </a:moveTo>
                    <a:lnTo>
                      <a:pt x="2080" y="1560"/>
                    </a:lnTo>
                    <a:lnTo>
                      <a:pt x="2093" y="1560"/>
                    </a:lnTo>
                    <a:moveTo>
                      <a:pt x="2093" y="1560"/>
                    </a:moveTo>
                    <a:lnTo>
                      <a:pt x="2093" y="1560"/>
                    </a:lnTo>
                    <a:lnTo>
                      <a:pt x="2107" y="1600"/>
                    </a:lnTo>
                    <a:moveTo>
                      <a:pt x="2107" y="1600"/>
                    </a:moveTo>
                    <a:lnTo>
                      <a:pt x="2107" y="1600"/>
                    </a:lnTo>
                    <a:lnTo>
                      <a:pt x="2120" y="1600"/>
                    </a:lnTo>
                    <a:moveTo>
                      <a:pt x="2120" y="1600"/>
                    </a:moveTo>
                    <a:lnTo>
                      <a:pt x="2120" y="1600"/>
                    </a:lnTo>
                    <a:lnTo>
                      <a:pt x="2133" y="1626"/>
                    </a:lnTo>
                    <a:moveTo>
                      <a:pt x="2133" y="1626"/>
                    </a:moveTo>
                    <a:lnTo>
                      <a:pt x="2133" y="1626"/>
                    </a:lnTo>
                    <a:lnTo>
                      <a:pt x="2147" y="1626"/>
                    </a:lnTo>
                    <a:moveTo>
                      <a:pt x="2147" y="1626"/>
                    </a:moveTo>
                    <a:lnTo>
                      <a:pt x="2147" y="1626"/>
                    </a:lnTo>
                    <a:lnTo>
                      <a:pt x="2160" y="1626"/>
                    </a:lnTo>
                    <a:moveTo>
                      <a:pt x="2160" y="1626"/>
                    </a:moveTo>
                    <a:lnTo>
                      <a:pt x="2160" y="1626"/>
                    </a:lnTo>
                    <a:lnTo>
                      <a:pt x="2173" y="1626"/>
                    </a:lnTo>
                    <a:moveTo>
                      <a:pt x="2173" y="1626"/>
                    </a:moveTo>
                    <a:lnTo>
                      <a:pt x="2173" y="1626"/>
                    </a:lnTo>
                    <a:lnTo>
                      <a:pt x="2187" y="1626"/>
                    </a:lnTo>
                    <a:moveTo>
                      <a:pt x="2187" y="1626"/>
                    </a:moveTo>
                    <a:lnTo>
                      <a:pt x="2187" y="1626"/>
                    </a:lnTo>
                    <a:lnTo>
                      <a:pt x="2200" y="1626"/>
                    </a:lnTo>
                    <a:moveTo>
                      <a:pt x="2200" y="1626"/>
                    </a:moveTo>
                    <a:lnTo>
                      <a:pt x="2200" y="1626"/>
                    </a:lnTo>
                    <a:lnTo>
                      <a:pt x="2200" y="1653"/>
                    </a:lnTo>
                    <a:moveTo>
                      <a:pt x="2200" y="1653"/>
                    </a:moveTo>
                    <a:lnTo>
                      <a:pt x="2200" y="1653"/>
                    </a:lnTo>
                    <a:lnTo>
                      <a:pt x="2213" y="1653"/>
                    </a:lnTo>
                    <a:moveTo>
                      <a:pt x="2213" y="1653"/>
                    </a:moveTo>
                    <a:lnTo>
                      <a:pt x="2213" y="1653"/>
                    </a:lnTo>
                    <a:lnTo>
                      <a:pt x="2227" y="1680"/>
                    </a:lnTo>
                    <a:moveTo>
                      <a:pt x="2227" y="1680"/>
                    </a:moveTo>
                    <a:lnTo>
                      <a:pt x="2227" y="1680"/>
                    </a:lnTo>
                    <a:lnTo>
                      <a:pt x="2227" y="1706"/>
                    </a:lnTo>
                    <a:moveTo>
                      <a:pt x="2227" y="1706"/>
                    </a:moveTo>
                    <a:lnTo>
                      <a:pt x="2227" y="1706"/>
                    </a:lnTo>
                    <a:lnTo>
                      <a:pt x="2240" y="1733"/>
                    </a:lnTo>
                    <a:moveTo>
                      <a:pt x="2240" y="1733"/>
                    </a:moveTo>
                    <a:lnTo>
                      <a:pt x="2240" y="1733"/>
                    </a:lnTo>
                    <a:lnTo>
                      <a:pt x="2240" y="1760"/>
                    </a:lnTo>
                    <a:moveTo>
                      <a:pt x="2240" y="1760"/>
                    </a:moveTo>
                    <a:lnTo>
                      <a:pt x="2240" y="1760"/>
                    </a:lnTo>
                    <a:lnTo>
                      <a:pt x="2267" y="1760"/>
                    </a:lnTo>
                    <a:moveTo>
                      <a:pt x="2267" y="1760"/>
                    </a:moveTo>
                    <a:lnTo>
                      <a:pt x="2267" y="1760"/>
                    </a:lnTo>
                    <a:lnTo>
                      <a:pt x="2280" y="1800"/>
                    </a:lnTo>
                    <a:moveTo>
                      <a:pt x="2280" y="1800"/>
                    </a:moveTo>
                    <a:lnTo>
                      <a:pt x="2280" y="1800"/>
                    </a:lnTo>
                    <a:lnTo>
                      <a:pt x="2293" y="1800"/>
                    </a:lnTo>
                    <a:moveTo>
                      <a:pt x="2293" y="1800"/>
                    </a:moveTo>
                    <a:lnTo>
                      <a:pt x="2293" y="1800"/>
                    </a:lnTo>
                    <a:lnTo>
                      <a:pt x="2293" y="1826"/>
                    </a:lnTo>
                    <a:moveTo>
                      <a:pt x="2293" y="1826"/>
                    </a:moveTo>
                    <a:lnTo>
                      <a:pt x="2293" y="1826"/>
                    </a:lnTo>
                    <a:lnTo>
                      <a:pt x="2307" y="1853"/>
                    </a:lnTo>
                    <a:moveTo>
                      <a:pt x="2307" y="1853"/>
                    </a:moveTo>
                    <a:lnTo>
                      <a:pt x="2307" y="1853"/>
                    </a:lnTo>
                    <a:lnTo>
                      <a:pt x="2320" y="1853"/>
                    </a:lnTo>
                    <a:moveTo>
                      <a:pt x="2320" y="1853"/>
                    </a:moveTo>
                    <a:lnTo>
                      <a:pt x="2320" y="1853"/>
                    </a:lnTo>
                    <a:lnTo>
                      <a:pt x="2333" y="1853"/>
                    </a:lnTo>
                    <a:moveTo>
                      <a:pt x="2333" y="1853"/>
                    </a:moveTo>
                    <a:lnTo>
                      <a:pt x="2333" y="1853"/>
                    </a:lnTo>
                    <a:lnTo>
                      <a:pt x="2333" y="1880"/>
                    </a:lnTo>
                    <a:moveTo>
                      <a:pt x="2333" y="1880"/>
                    </a:moveTo>
                    <a:lnTo>
                      <a:pt x="2333" y="1880"/>
                    </a:lnTo>
                    <a:lnTo>
                      <a:pt x="2347" y="1880"/>
                    </a:lnTo>
                    <a:moveTo>
                      <a:pt x="2347" y="1880"/>
                    </a:moveTo>
                    <a:lnTo>
                      <a:pt x="2347" y="1880"/>
                    </a:lnTo>
                    <a:lnTo>
                      <a:pt x="2360" y="1880"/>
                    </a:lnTo>
                    <a:moveTo>
                      <a:pt x="2360" y="1880"/>
                    </a:moveTo>
                    <a:lnTo>
                      <a:pt x="2360" y="1880"/>
                    </a:lnTo>
                    <a:lnTo>
                      <a:pt x="2373" y="1880"/>
                    </a:lnTo>
                    <a:moveTo>
                      <a:pt x="2373" y="1880"/>
                    </a:moveTo>
                    <a:lnTo>
                      <a:pt x="2373" y="1880"/>
                    </a:lnTo>
                    <a:lnTo>
                      <a:pt x="2387" y="1880"/>
                    </a:lnTo>
                    <a:moveTo>
                      <a:pt x="2387" y="1880"/>
                    </a:moveTo>
                    <a:lnTo>
                      <a:pt x="2387" y="1880"/>
                    </a:lnTo>
                    <a:lnTo>
                      <a:pt x="2413" y="1880"/>
                    </a:lnTo>
                    <a:moveTo>
                      <a:pt x="2413" y="1880"/>
                    </a:moveTo>
                    <a:lnTo>
                      <a:pt x="2413" y="1880"/>
                    </a:lnTo>
                    <a:lnTo>
                      <a:pt x="2413" y="1906"/>
                    </a:lnTo>
                    <a:moveTo>
                      <a:pt x="2413" y="1906"/>
                    </a:moveTo>
                    <a:lnTo>
                      <a:pt x="2413" y="1906"/>
                    </a:lnTo>
                    <a:lnTo>
                      <a:pt x="2427" y="1906"/>
                    </a:lnTo>
                    <a:moveTo>
                      <a:pt x="2427" y="1906"/>
                    </a:moveTo>
                    <a:lnTo>
                      <a:pt x="2427" y="1906"/>
                    </a:lnTo>
                    <a:lnTo>
                      <a:pt x="2440" y="1946"/>
                    </a:lnTo>
                    <a:moveTo>
                      <a:pt x="2440" y="1946"/>
                    </a:moveTo>
                    <a:lnTo>
                      <a:pt x="2440" y="1946"/>
                    </a:lnTo>
                    <a:lnTo>
                      <a:pt x="2453" y="1946"/>
                    </a:lnTo>
                    <a:moveTo>
                      <a:pt x="2453" y="1946"/>
                    </a:moveTo>
                    <a:lnTo>
                      <a:pt x="2453" y="1946"/>
                    </a:lnTo>
                    <a:lnTo>
                      <a:pt x="2467" y="1946"/>
                    </a:lnTo>
                    <a:moveTo>
                      <a:pt x="2467" y="1946"/>
                    </a:moveTo>
                    <a:lnTo>
                      <a:pt x="2467" y="1946"/>
                    </a:lnTo>
                    <a:lnTo>
                      <a:pt x="2480" y="1973"/>
                    </a:lnTo>
                    <a:moveTo>
                      <a:pt x="2480" y="1973"/>
                    </a:moveTo>
                    <a:lnTo>
                      <a:pt x="2480" y="1973"/>
                    </a:lnTo>
                    <a:lnTo>
                      <a:pt x="2493" y="1973"/>
                    </a:lnTo>
                    <a:moveTo>
                      <a:pt x="2493" y="1973"/>
                    </a:moveTo>
                    <a:lnTo>
                      <a:pt x="2493" y="1973"/>
                    </a:lnTo>
                    <a:lnTo>
                      <a:pt x="2493" y="2000"/>
                    </a:lnTo>
                    <a:moveTo>
                      <a:pt x="2493" y="2000"/>
                    </a:moveTo>
                    <a:lnTo>
                      <a:pt x="2493" y="2000"/>
                    </a:lnTo>
                    <a:lnTo>
                      <a:pt x="2507" y="2000"/>
                    </a:lnTo>
                    <a:moveTo>
                      <a:pt x="2507" y="2000"/>
                    </a:moveTo>
                    <a:lnTo>
                      <a:pt x="2507" y="2000"/>
                    </a:lnTo>
                    <a:lnTo>
                      <a:pt x="2520" y="2000"/>
                    </a:lnTo>
                    <a:moveTo>
                      <a:pt x="2520" y="2000"/>
                    </a:moveTo>
                    <a:lnTo>
                      <a:pt x="2520" y="2000"/>
                    </a:lnTo>
                    <a:lnTo>
                      <a:pt x="2520" y="2026"/>
                    </a:lnTo>
                    <a:moveTo>
                      <a:pt x="2520" y="2026"/>
                    </a:moveTo>
                    <a:lnTo>
                      <a:pt x="2520" y="2026"/>
                    </a:lnTo>
                    <a:lnTo>
                      <a:pt x="2533" y="2026"/>
                    </a:lnTo>
                    <a:moveTo>
                      <a:pt x="2533" y="2026"/>
                    </a:moveTo>
                    <a:lnTo>
                      <a:pt x="2533" y="2026"/>
                    </a:lnTo>
                    <a:lnTo>
                      <a:pt x="2560" y="2053"/>
                    </a:lnTo>
                    <a:moveTo>
                      <a:pt x="2560" y="2053"/>
                    </a:moveTo>
                    <a:lnTo>
                      <a:pt x="2560" y="2053"/>
                    </a:lnTo>
                    <a:lnTo>
                      <a:pt x="2573" y="2053"/>
                    </a:lnTo>
                    <a:moveTo>
                      <a:pt x="2573" y="2053"/>
                    </a:moveTo>
                    <a:lnTo>
                      <a:pt x="2573" y="2053"/>
                    </a:lnTo>
                    <a:lnTo>
                      <a:pt x="2587" y="2093"/>
                    </a:lnTo>
                    <a:moveTo>
                      <a:pt x="2587" y="2093"/>
                    </a:moveTo>
                    <a:lnTo>
                      <a:pt x="2587" y="2093"/>
                    </a:lnTo>
                    <a:lnTo>
                      <a:pt x="2587" y="2120"/>
                    </a:lnTo>
                    <a:moveTo>
                      <a:pt x="2587" y="2120"/>
                    </a:moveTo>
                    <a:lnTo>
                      <a:pt x="2587" y="2120"/>
                    </a:lnTo>
                    <a:lnTo>
                      <a:pt x="2600" y="2120"/>
                    </a:lnTo>
                    <a:moveTo>
                      <a:pt x="2600" y="2120"/>
                    </a:moveTo>
                    <a:lnTo>
                      <a:pt x="2600" y="2120"/>
                    </a:lnTo>
                    <a:lnTo>
                      <a:pt x="2613" y="2146"/>
                    </a:lnTo>
                    <a:moveTo>
                      <a:pt x="2613" y="2146"/>
                    </a:moveTo>
                    <a:lnTo>
                      <a:pt x="2613" y="2146"/>
                    </a:lnTo>
                    <a:lnTo>
                      <a:pt x="2627" y="2146"/>
                    </a:lnTo>
                    <a:moveTo>
                      <a:pt x="2627" y="2146"/>
                    </a:moveTo>
                    <a:lnTo>
                      <a:pt x="2627" y="2146"/>
                    </a:lnTo>
                    <a:lnTo>
                      <a:pt x="2627" y="2173"/>
                    </a:lnTo>
                    <a:moveTo>
                      <a:pt x="2627" y="2173"/>
                    </a:moveTo>
                    <a:lnTo>
                      <a:pt x="2627" y="2173"/>
                    </a:lnTo>
                    <a:lnTo>
                      <a:pt x="2640" y="2173"/>
                    </a:lnTo>
                    <a:moveTo>
                      <a:pt x="2640" y="2173"/>
                    </a:moveTo>
                    <a:lnTo>
                      <a:pt x="2640" y="2173"/>
                    </a:lnTo>
                    <a:lnTo>
                      <a:pt x="2653" y="2173"/>
                    </a:lnTo>
                    <a:moveTo>
                      <a:pt x="2653" y="2173"/>
                    </a:moveTo>
                    <a:lnTo>
                      <a:pt x="2653" y="2173"/>
                    </a:lnTo>
                    <a:lnTo>
                      <a:pt x="2667" y="2213"/>
                    </a:lnTo>
                    <a:moveTo>
                      <a:pt x="2667" y="2213"/>
                    </a:moveTo>
                    <a:lnTo>
                      <a:pt x="2667" y="2213"/>
                    </a:lnTo>
                    <a:lnTo>
                      <a:pt x="2680" y="2213"/>
                    </a:lnTo>
                    <a:moveTo>
                      <a:pt x="2680" y="2213"/>
                    </a:moveTo>
                    <a:lnTo>
                      <a:pt x="2680" y="2213"/>
                    </a:lnTo>
                    <a:lnTo>
                      <a:pt x="2693" y="2240"/>
                    </a:lnTo>
                    <a:moveTo>
                      <a:pt x="2693" y="2240"/>
                    </a:moveTo>
                    <a:lnTo>
                      <a:pt x="2693" y="2240"/>
                    </a:lnTo>
                    <a:lnTo>
                      <a:pt x="2707" y="2266"/>
                    </a:lnTo>
                    <a:moveTo>
                      <a:pt x="2707" y="2266"/>
                    </a:moveTo>
                    <a:lnTo>
                      <a:pt x="2707" y="2266"/>
                    </a:lnTo>
                    <a:lnTo>
                      <a:pt x="2720" y="2266"/>
                    </a:lnTo>
                    <a:moveTo>
                      <a:pt x="2720" y="2266"/>
                    </a:moveTo>
                    <a:lnTo>
                      <a:pt x="2720" y="2266"/>
                    </a:lnTo>
                    <a:lnTo>
                      <a:pt x="2733" y="2266"/>
                    </a:lnTo>
                    <a:moveTo>
                      <a:pt x="2733" y="2266"/>
                    </a:moveTo>
                    <a:lnTo>
                      <a:pt x="2733" y="2266"/>
                    </a:lnTo>
                    <a:lnTo>
                      <a:pt x="2747" y="2266"/>
                    </a:lnTo>
                    <a:moveTo>
                      <a:pt x="2747" y="2266"/>
                    </a:moveTo>
                    <a:lnTo>
                      <a:pt x="2747" y="2266"/>
                    </a:lnTo>
                    <a:lnTo>
                      <a:pt x="2760" y="2266"/>
                    </a:lnTo>
                    <a:moveTo>
                      <a:pt x="2760" y="2266"/>
                    </a:moveTo>
                    <a:lnTo>
                      <a:pt x="2760" y="2266"/>
                    </a:lnTo>
                    <a:lnTo>
                      <a:pt x="2773" y="2266"/>
                    </a:lnTo>
                    <a:moveTo>
                      <a:pt x="2773" y="2266"/>
                    </a:moveTo>
                    <a:lnTo>
                      <a:pt x="2773" y="2266"/>
                    </a:lnTo>
                    <a:lnTo>
                      <a:pt x="2773" y="2306"/>
                    </a:lnTo>
                    <a:moveTo>
                      <a:pt x="2773" y="2306"/>
                    </a:moveTo>
                    <a:lnTo>
                      <a:pt x="2773" y="2306"/>
                    </a:lnTo>
                    <a:lnTo>
                      <a:pt x="2787" y="2306"/>
                    </a:lnTo>
                    <a:moveTo>
                      <a:pt x="2787" y="2306"/>
                    </a:moveTo>
                    <a:lnTo>
                      <a:pt x="2787" y="2306"/>
                    </a:lnTo>
                    <a:lnTo>
                      <a:pt x="2800" y="2306"/>
                    </a:lnTo>
                    <a:moveTo>
                      <a:pt x="2800" y="2306"/>
                    </a:moveTo>
                    <a:lnTo>
                      <a:pt x="2800" y="2306"/>
                    </a:lnTo>
                    <a:lnTo>
                      <a:pt x="2813" y="2306"/>
                    </a:lnTo>
                    <a:moveTo>
                      <a:pt x="2813" y="2306"/>
                    </a:moveTo>
                    <a:lnTo>
                      <a:pt x="2813" y="2306"/>
                    </a:lnTo>
                    <a:lnTo>
                      <a:pt x="2827" y="2333"/>
                    </a:lnTo>
                    <a:moveTo>
                      <a:pt x="2827" y="2333"/>
                    </a:moveTo>
                    <a:lnTo>
                      <a:pt x="2827" y="2333"/>
                    </a:lnTo>
                    <a:lnTo>
                      <a:pt x="2853" y="2360"/>
                    </a:lnTo>
                    <a:moveTo>
                      <a:pt x="2853" y="2360"/>
                    </a:moveTo>
                    <a:lnTo>
                      <a:pt x="2853" y="2360"/>
                    </a:lnTo>
                    <a:lnTo>
                      <a:pt x="2867" y="2400"/>
                    </a:lnTo>
                    <a:moveTo>
                      <a:pt x="2867" y="2400"/>
                    </a:moveTo>
                    <a:lnTo>
                      <a:pt x="2867" y="2400"/>
                    </a:lnTo>
                    <a:lnTo>
                      <a:pt x="2867" y="2426"/>
                    </a:lnTo>
                    <a:moveTo>
                      <a:pt x="2867" y="2426"/>
                    </a:moveTo>
                    <a:lnTo>
                      <a:pt x="2867" y="2426"/>
                    </a:lnTo>
                    <a:lnTo>
                      <a:pt x="2880" y="2453"/>
                    </a:lnTo>
                    <a:moveTo>
                      <a:pt x="2880" y="2453"/>
                    </a:moveTo>
                    <a:lnTo>
                      <a:pt x="2880" y="2453"/>
                    </a:lnTo>
                    <a:lnTo>
                      <a:pt x="2880" y="2493"/>
                    </a:lnTo>
                    <a:moveTo>
                      <a:pt x="2880" y="2493"/>
                    </a:moveTo>
                    <a:lnTo>
                      <a:pt x="2880" y="2493"/>
                    </a:lnTo>
                    <a:lnTo>
                      <a:pt x="2893" y="2493"/>
                    </a:lnTo>
                    <a:moveTo>
                      <a:pt x="2893" y="2493"/>
                    </a:moveTo>
                    <a:lnTo>
                      <a:pt x="2893" y="2493"/>
                    </a:lnTo>
                    <a:lnTo>
                      <a:pt x="2907" y="2493"/>
                    </a:lnTo>
                    <a:moveTo>
                      <a:pt x="2907" y="2493"/>
                    </a:moveTo>
                    <a:lnTo>
                      <a:pt x="2907" y="2493"/>
                    </a:lnTo>
                    <a:lnTo>
                      <a:pt x="2920" y="2520"/>
                    </a:lnTo>
                    <a:moveTo>
                      <a:pt x="2920" y="2520"/>
                    </a:moveTo>
                    <a:lnTo>
                      <a:pt x="2920" y="2520"/>
                    </a:lnTo>
                    <a:lnTo>
                      <a:pt x="2933" y="2520"/>
                    </a:lnTo>
                    <a:moveTo>
                      <a:pt x="2933" y="2520"/>
                    </a:moveTo>
                    <a:lnTo>
                      <a:pt x="2933" y="2520"/>
                    </a:lnTo>
                    <a:lnTo>
                      <a:pt x="2947" y="2520"/>
                    </a:lnTo>
                    <a:moveTo>
                      <a:pt x="2947" y="2520"/>
                    </a:moveTo>
                    <a:lnTo>
                      <a:pt x="2947" y="2520"/>
                    </a:lnTo>
                    <a:lnTo>
                      <a:pt x="2960" y="2520"/>
                    </a:lnTo>
                    <a:moveTo>
                      <a:pt x="2960" y="2520"/>
                    </a:moveTo>
                    <a:lnTo>
                      <a:pt x="2960" y="2520"/>
                    </a:lnTo>
                    <a:lnTo>
                      <a:pt x="2960" y="2546"/>
                    </a:lnTo>
                    <a:moveTo>
                      <a:pt x="2960" y="2546"/>
                    </a:moveTo>
                    <a:lnTo>
                      <a:pt x="2960" y="2546"/>
                    </a:lnTo>
                    <a:lnTo>
                      <a:pt x="2973" y="2586"/>
                    </a:lnTo>
                    <a:moveTo>
                      <a:pt x="2973" y="2586"/>
                    </a:moveTo>
                    <a:lnTo>
                      <a:pt x="2973" y="2586"/>
                    </a:lnTo>
                    <a:lnTo>
                      <a:pt x="2987" y="2586"/>
                    </a:lnTo>
                    <a:moveTo>
                      <a:pt x="2987" y="2586"/>
                    </a:moveTo>
                    <a:lnTo>
                      <a:pt x="2987" y="2586"/>
                    </a:lnTo>
                    <a:lnTo>
                      <a:pt x="3000" y="2586"/>
                    </a:lnTo>
                    <a:moveTo>
                      <a:pt x="3000" y="2586"/>
                    </a:moveTo>
                    <a:lnTo>
                      <a:pt x="3000" y="2586"/>
                    </a:lnTo>
                    <a:lnTo>
                      <a:pt x="3013" y="2586"/>
                    </a:lnTo>
                    <a:moveTo>
                      <a:pt x="3013" y="2586"/>
                    </a:moveTo>
                    <a:lnTo>
                      <a:pt x="3013" y="2586"/>
                    </a:lnTo>
                    <a:lnTo>
                      <a:pt x="3027" y="2613"/>
                    </a:lnTo>
                    <a:moveTo>
                      <a:pt x="3027" y="2613"/>
                    </a:moveTo>
                    <a:lnTo>
                      <a:pt x="3027" y="2613"/>
                    </a:lnTo>
                    <a:lnTo>
                      <a:pt x="3040" y="2613"/>
                    </a:lnTo>
                    <a:moveTo>
                      <a:pt x="3040" y="2613"/>
                    </a:moveTo>
                    <a:lnTo>
                      <a:pt x="3040" y="2613"/>
                    </a:lnTo>
                    <a:lnTo>
                      <a:pt x="3040" y="2680"/>
                    </a:lnTo>
                    <a:moveTo>
                      <a:pt x="3040" y="2680"/>
                    </a:moveTo>
                    <a:lnTo>
                      <a:pt x="3040" y="2680"/>
                    </a:lnTo>
                    <a:lnTo>
                      <a:pt x="3053" y="2720"/>
                    </a:lnTo>
                    <a:moveTo>
                      <a:pt x="3053" y="2720"/>
                    </a:moveTo>
                    <a:lnTo>
                      <a:pt x="3053" y="2720"/>
                    </a:lnTo>
                    <a:lnTo>
                      <a:pt x="3067" y="2720"/>
                    </a:lnTo>
                    <a:moveTo>
                      <a:pt x="3067" y="2720"/>
                    </a:moveTo>
                    <a:lnTo>
                      <a:pt x="3067" y="2720"/>
                    </a:lnTo>
                    <a:lnTo>
                      <a:pt x="3080" y="2720"/>
                    </a:lnTo>
                    <a:moveTo>
                      <a:pt x="3080" y="2720"/>
                    </a:moveTo>
                    <a:lnTo>
                      <a:pt x="3080" y="2720"/>
                    </a:lnTo>
                    <a:lnTo>
                      <a:pt x="3093" y="2720"/>
                    </a:lnTo>
                    <a:moveTo>
                      <a:pt x="3093" y="2720"/>
                    </a:moveTo>
                    <a:lnTo>
                      <a:pt x="3093" y="2720"/>
                    </a:lnTo>
                    <a:lnTo>
                      <a:pt x="3107" y="2720"/>
                    </a:lnTo>
                    <a:moveTo>
                      <a:pt x="3107" y="2720"/>
                    </a:moveTo>
                    <a:lnTo>
                      <a:pt x="3107" y="2720"/>
                    </a:lnTo>
                    <a:lnTo>
                      <a:pt x="3107" y="2746"/>
                    </a:lnTo>
                    <a:moveTo>
                      <a:pt x="3107" y="2746"/>
                    </a:moveTo>
                    <a:lnTo>
                      <a:pt x="3107" y="2746"/>
                    </a:lnTo>
                    <a:lnTo>
                      <a:pt x="3120" y="2746"/>
                    </a:lnTo>
                    <a:moveTo>
                      <a:pt x="3120" y="2746"/>
                    </a:moveTo>
                    <a:lnTo>
                      <a:pt x="3120" y="2746"/>
                    </a:lnTo>
                    <a:lnTo>
                      <a:pt x="3147" y="2773"/>
                    </a:lnTo>
                    <a:moveTo>
                      <a:pt x="3147" y="2773"/>
                    </a:moveTo>
                    <a:lnTo>
                      <a:pt x="3147" y="2773"/>
                    </a:lnTo>
                    <a:lnTo>
                      <a:pt x="3147" y="2813"/>
                    </a:lnTo>
                    <a:moveTo>
                      <a:pt x="3147" y="2813"/>
                    </a:moveTo>
                    <a:lnTo>
                      <a:pt x="3147" y="2813"/>
                    </a:lnTo>
                    <a:lnTo>
                      <a:pt x="3160" y="2813"/>
                    </a:lnTo>
                    <a:moveTo>
                      <a:pt x="3160" y="2813"/>
                    </a:moveTo>
                    <a:lnTo>
                      <a:pt x="3160" y="2813"/>
                    </a:lnTo>
                    <a:lnTo>
                      <a:pt x="3173" y="2813"/>
                    </a:lnTo>
                    <a:moveTo>
                      <a:pt x="3173" y="2813"/>
                    </a:moveTo>
                    <a:lnTo>
                      <a:pt x="3173" y="2813"/>
                    </a:lnTo>
                    <a:lnTo>
                      <a:pt x="3187" y="2813"/>
                    </a:lnTo>
                    <a:moveTo>
                      <a:pt x="3187" y="2813"/>
                    </a:moveTo>
                    <a:lnTo>
                      <a:pt x="3187" y="2813"/>
                    </a:lnTo>
                    <a:lnTo>
                      <a:pt x="3200" y="2813"/>
                    </a:lnTo>
                    <a:moveTo>
                      <a:pt x="3200" y="2813"/>
                    </a:moveTo>
                    <a:lnTo>
                      <a:pt x="3200" y="2813"/>
                    </a:lnTo>
                    <a:lnTo>
                      <a:pt x="3213" y="2813"/>
                    </a:lnTo>
                    <a:moveTo>
                      <a:pt x="3213" y="2813"/>
                    </a:moveTo>
                    <a:lnTo>
                      <a:pt x="3213" y="2813"/>
                    </a:lnTo>
                    <a:lnTo>
                      <a:pt x="3227" y="2813"/>
                    </a:lnTo>
                    <a:moveTo>
                      <a:pt x="3227" y="2813"/>
                    </a:moveTo>
                    <a:lnTo>
                      <a:pt x="3227" y="2813"/>
                    </a:lnTo>
                    <a:lnTo>
                      <a:pt x="3240" y="2813"/>
                    </a:lnTo>
                    <a:moveTo>
                      <a:pt x="3240" y="2813"/>
                    </a:moveTo>
                    <a:lnTo>
                      <a:pt x="3240" y="2813"/>
                    </a:lnTo>
                    <a:lnTo>
                      <a:pt x="3253" y="2840"/>
                    </a:lnTo>
                    <a:moveTo>
                      <a:pt x="3253" y="2840"/>
                    </a:moveTo>
                    <a:lnTo>
                      <a:pt x="3253" y="2840"/>
                    </a:lnTo>
                    <a:lnTo>
                      <a:pt x="3267" y="2840"/>
                    </a:lnTo>
                    <a:moveTo>
                      <a:pt x="3267" y="2840"/>
                    </a:moveTo>
                    <a:lnTo>
                      <a:pt x="3267" y="2840"/>
                    </a:lnTo>
                    <a:lnTo>
                      <a:pt x="3280" y="2840"/>
                    </a:lnTo>
                    <a:moveTo>
                      <a:pt x="3280" y="2840"/>
                    </a:moveTo>
                    <a:lnTo>
                      <a:pt x="3280" y="2840"/>
                    </a:lnTo>
                    <a:lnTo>
                      <a:pt x="3293" y="2840"/>
                    </a:lnTo>
                    <a:moveTo>
                      <a:pt x="3293" y="2840"/>
                    </a:moveTo>
                    <a:lnTo>
                      <a:pt x="3293" y="2840"/>
                    </a:lnTo>
                    <a:lnTo>
                      <a:pt x="3307" y="2880"/>
                    </a:lnTo>
                    <a:moveTo>
                      <a:pt x="3307" y="2880"/>
                    </a:moveTo>
                    <a:lnTo>
                      <a:pt x="3307" y="2880"/>
                    </a:lnTo>
                    <a:lnTo>
                      <a:pt x="3307" y="2920"/>
                    </a:lnTo>
                    <a:moveTo>
                      <a:pt x="3307" y="2920"/>
                    </a:moveTo>
                    <a:lnTo>
                      <a:pt x="3307" y="2920"/>
                    </a:lnTo>
                    <a:lnTo>
                      <a:pt x="3320" y="2946"/>
                    </a:lnTo>
                    <a:moveTo>
                      <a:pt x="3320" y="2946"/>
                    </a:moveTo>
                    <a:lnTo>
                      <a:pt x="3320" y="2946"/>
                    </a:lnTo>
                    <a:lnTo>
                      <a:pt x="3333" y="2946"/>
                    </a:lnTo>
                    <a:moveTo>
                      <a:pt x="3333" y="2946"/>
                    </a:moveTo>
                    <a:lnTo>
                      <a:pt x="3333" y="2946"/>
                    </a:lnTo>
                    <a:lnTo>
                      <a:pt x="3333" y="2986"/>
                    </a:lnTo>
                    <a:moveTo>
                      <a:pt x="3333" y="2986"/>
                    </a:moveTo>
                    <a:lnTo>
                      <a:pt x="3333" y="2986"/>
                    </a:lnTo>
                    <a:lnTo>
                      <a:pt x="3347" y="3013"/>
                    </a:lnTo>
                    <a:moveTo>
                      <a:pt x="3347" y="3013"/>
                    </a:moveTo>
                    <a:lnTo>
                      <a:pt x="3347" y="3013"/>
                    </a:lnTo>
                    <a:lnTo>
                      <a:pt x="3360" y="3013"/>
                    </a:lnTo>
                    <a:moveTo>
                      <a:pt x="3360" y="3013"/>
                    </a:moveTo>
                    <a:lnTo>
                      <a:pt x="3360" y="3013"/>
                    </a:lnTo>
                    <a:lnTo>
                      <a:pt x="3373" y="3013"/>
                    </a:lnTo>
                    <a:moveTo>
                      <a:pt x="3373" y="3013"/>
                    </a:moveTo>
                    <a:lnTo>
                      <a:pt x="3373" y="3013"/>
                    </a:lnTo>
                    <a:lnTo>
                      <a:pt x="3387" y="3013"/>
                    </a:lnTo>
                    <a:moveTo>
                      <a:pt x="3387" y="3013"/>
                    </a:moveTo>
                    <a:lnTo>
                      <a:pt x="3387" y="3013"/>
                    </a:lnTo>
                    <a:lnTo>
                      <a:pt x="3400" y="3013"/>
                    </a:lnTo>
                    <a:moveTo>
                      <a:pt x="3400" y="3013"/>
                    </a:moveTo>
                    <a:lnTo>
                      <a:pt x="3400" y="3013"/>
                    </a:lnTo>
                    <a:lnTo>
                      <a:pt x="3413" y="3053"/>
                    </a:lnTo>
                    <a:moveTo>
                      <a:pt x="3413" y="3053"/>
                    </a:moveTo>
                    <a:lnTo>
                      <a:pt x="3413" y="3053"/>
                    </a:lnTo>
                    <a:lnTo>
                      <a:pt x="3427" y="3093"/>
                    </a:lnTo>
                    <a:moveTo>
                      <a:pt x="3427" y="3093"/>
                    </a:moveTo>
                    <a:lnTo>
                      <a:pt x="3427" y="3093"/>
                    </a:lnTo>
                    <a:lnTo>
                      <a:pt x="3427" y="3120"/>
                    </a:lnTo>
                    <a:moveTo>
                      <a:pt x="3427" y="3120"/>
                    </a:moveTo>
                    <a:lnTo>
                      <a:pt x="3427" y="3120"/>
                    </a:lnTo>
                    <a:lnTo>
                      <a:pt x="3440" y="3120"/>
                    </a:lnTo>
                    <a:moveTo>
                      <a:pt x="3440" y="3120"/>
                    </a:moveTo>
                    <a:lnTo>
                      <a:pt x="3440" y="3120"/>
                    </a:lnTo>
                    <a:lnTo>
                      <a:pt x="3453" y="3120"/>
                    </a:lnTo>
                    <a:moveTo>
                      <a:pt x="3453" y="3120"/>
                    </a:moveTo>
                    <a:lnTo>
                      <a:pt x="3453" y="3120"/>
                    </a:lnTo>
                    <a:lnTo>
                      <a:pt x="3467" y="3120"/>
                    </a:lnTo>
                    <a:moveTo>
                      <a:pt x="3467" y="3120"/>
                    </a:moveTo>
                    <a:lnTo>
                      <a:pt x="3467" y="3120"/>
                    </a:lnTo>
                    <a:lnTo>
                      <a:pt x="3480" y="3120"/>
                    </a:lnTo>
                    <a:moveTo>
                      <a:pt x="3480" y="3120"/>
                    </a:moveTo>
                    <a:lnTo>
                      <a:pt x="3480" y="3120"/>
                    </a:lnTo>
                    <a:lnTo>
                      <a:pt x="3493" y="3120"/>
                    </a:lnTo>
                    <a:moveTo>
                      <a:pt x="3493" y="3120"/>
                    </a:moveTo>
                    <a:lnTo>
                      <a:pt x="3493" y="3120"/>
                    </a:lnTo>
                    <a:lnTo>
                      <a:pt x="3507" y="3120"/>
                    </a:lnTo>
                    <a:moveTo>
                      <a:pt x="3507" y="3120"/>
                    </a:moveTo>
                    <a:lnTo>
                      <a:pt x="3507" y="3120"/>
                    </a:lnTo>
                    <a:lnTo>
                      <a:pt x="3507" y="3160"/>
                    </a:lnTo>
                    <a:moveTo>
                      <a:pt x="3507" y="3160"/>
                    </a:moveTo>
                    <a:lnTo>
                      <a:pt x="3507" y="3160"/>
                    </a:lnTo>
                    <a:lnTo>
                      <a:pt x="3520" y="3160"/>
                    </a:lnTo>
                    <a:moveTo>
                      <a:pt x="3520" y="3160"/>
                    </a:moveTo>
                    <a:lnTo>
                      <a:pt x="3520" y="3160"/>
                    </a:lnTo>
                    <a:lnTo>
                      <a:pt x="3533" y="3160"/>
                    </a:lnTo>
                    <a:moveTo>
                      <a:pt x="3533" y="3160"/>
                    </a:moveTo>
                    <a:lnTo>
                      <a:pt x="3533" y="3160"/>
                    </a:lnTo>
                    <a:lnTo>
                      <a:pt x="3547" y="3160"/>
                    </a:lnTo>
                    <a:moveTo>
                      <a:pt x="3547" y="3160"/>
                    </a:moveTo>
                    <a:lnTo>
                      <a:pt x="3547" y="3160"/>
                    </a:lnTo>
                    <a:lnTo>
                      <a:pt x="3573" y="3160"/>
                    </a:lnTo>
                    <a:moveTo>
                      <a:pt x="3573" y="3160"/>
                    </a:moveTo>
                    <a:lnTo>
                      <a:pt x="3573" y="3160"/>
                    </a:lnTo>
                    <a:lnTo>
                      <a:pt x="3587" y="3160"/>
                    </a:lnTo>
                    <a:moveTo>
                      <a:pt x="3587" y="3160"/>
                    </a:moveTo>
                    <a:lnTo>
                      <a:pt x="3587" y="3160"/>
                    </a:lnTo>
                    <a:lnTo>
                      <a:pt x="3600" y="3160"/>
                    </a:lnTo>
                    <a:moveTo>
                      <a:pt x="3600" y="3160"/>
                    </a:moveTo>
                    <a:lnTo>
                      <a:pt x="3600" y="3160"/>
                    </a:lnTo>
                    <a:lnTo>
                      <a:pt x="3613" y="3160"/>
                    </a:lnTo>
                    <a:moveTo>
                      <a:pt x="3613" y="3160"/>
                    </a:moveTo>
                    <a:lnTo>
                      <a:pt x="3613" y="3160"/>
                    </a:lnTo>
                    <a:lnTo>
                      <a:pt x="3627" y="3160"/>
                    </a:lnTo>
                    <a:moveTo>
                      <a:pt x="3627" y="3160"/>
                    </a:moveTo>
                    <a:lnTo>
                      <a:pt x="3627" y="3160"/>
                    </a:lnTo>
                    <a:lnTo>
                      <a:pt x="3640" y="3160"/>
                    </a:lnTo>
                    <a:moveTo>
                      <a:pt x="3640" y="3160"/>
                    </a:moveTo>
                    <a:lnTo>
                      <a:pt x="3640" y="3160"/>
                    </a:lnTo>
                    <a:lnTo>
                      <a:pt x="3653" y="3160"/>
                    </a:lnTo>
                    <a:moveTo>
                      <a:pt x="3653" y="3160"/>
                    </a:moveTo>
                    <a:lnTo>
                      <a:pt x="3653" y="3160"/>
                    </a:lnTo>
                    <a:lnTo>
                      <a:pt x="3667" y="3160"/>
                    </a:lnTo>
                    <a:moveTo>
                      <a:pt x="3667" y="3160"/>
                    </a:moveTo>
                    <a:lnTo>
                      <a:pt x="3667" y="3160"/>
                    </a:lnTo>
                    <a:lnTo>
                      <a:pt x="3680" y="3160"/>
                    </a:lnTo>
                    <a:moveTo>
                      <a:pt x="3680" y="3160"/>
                    </a:moveTo>
                    <a:lnTo>
                      <a:pt x="3680" y="3160"/>
                    </a:lnTo>
                    <a:lnTo>
                      <a:pt x="3693" y="3160"/>
                    </a:lnTo>
                    <a:moveTo>
                      <a:pt x="3693" y="3160"/>
                    </a:moveTo>
                    <a:lnTo>
                      <a:pt x="3693" y="3160"/>
                    </a:lnTo>
                    <a:lnTo>
                      <a:pt x="3693" y="3200"/>
                    </a:lnTo>
                    <a:moveTo>
                      <a:pt x="3693" y="3200"/>
                    </a:moveTo>
                    <a:lnTo>
                      <a:pt x="3693" y="3200"/>
                    </a:lnTo>
                    <a:lnTo>
                      <a:pt x="3707" y="3200"/>
                    </a:lnTo>
                    <a:moveTo>
                      <a:pt x="3707" y="3200"/>
                    </a:moveTo>
                    <a:lnTo>
                      <a:pt x="3707" y="3200"/>
                    </a:lnTo>
                    <a:lnTo>
                      <a:pt x="3720" y="3200"/>
                    </a:lnTo>
                    <a:moveTo>
                      <a:pt x="3720" y="3200"/>
                    </a:moveTo>
                    <a:lnTo>
                      <a:pt x="3720" y="3200"/>
                    </a:lnTo>
                    <a:lnTo>
                      <a:pt x="3733" y="3200"/>
                    </a:lnTo>
                    <a:moveTo>
                      <a:pt x="3733" y="3200"/>
                    </a:moveTo>
                    <a:lnTo>
                      <a:pt x="3733" y="3200"/>
                    </a:lnTo>
                    <a:lnTo>
                      <a:pt x="3747" y="3200"/>
                    </a:lnTo>
                    <a:moveTo>
                      <a:pt x="3747" y="3200"/>
                    </a:moveTo>
                    <a:lnTo>
                      <a:pt x="3747" y="3200"/>
                    </a:lnTo>
                    <a:lnTo>
                      <a:pt x="3760" y="3200"/>
                    </a:lnTo>
                    <a:moveTo>
                      <a:pt x="3760" y="3200"/>
                    </a:moveTo>
                    <a:lnTo>
                      <a:pt x="3760" y="3200"/>
                    </a:lnTo>
                    <a:lnTo>
                      <a:pt x="3773" y="3200"/>
                    </a:lnTo>
                    <a:moveTo>
                      <a:pt x="3773" y="3200"/>
                    </a:moveTo>
                    <a:lnTo>
                      <a:pt x="3773" y="3200"/>
                    </a:lnTo>
                    <a:lnTo>
                      <a:pt x="3787" y="3240"/>
                    </a:lnTo>
                    <a:moveTo>
                      <a:pt x="3787" y="3240"/>
                    </a:moveTo>
                    <a:lnTo>
                      <a:pt x="3787" y="3240"/>
                    </a:lnTo>
                    <a:lnTo>
                      <a:pt x="3800" y="3240"/>
                    </a:lnTo>
                    <a:moveTo>
                      <a:pt x="3800" y="3240"/>
                    </a:moveTo>
                    <a:lnTo>
                      <a:pt x="3800" y="3240"/>
                    </a:lnTo>
                    <a:lnTo>
                      <a:pt x="3813" y="3240"/>
                    </a:lnTo>
                    <a:moveTo>
                      <a:pt x="3813" y="3240"/>
                    </a:moveTo>
                    <a:lnTo>
                      <a:pt x="3813" y="3240"/>
                    </a:lnTo>
                    <a:lnTo>
                      <a:pt x="3827" y="3240"/>
                    </a:lnTo>
                    <a:moveTo>
                      <a:pt x="3827" y="3240"/>
                    </a:moveTo>
                    <a:lnTo>
                      <a:pt x="3827" y="3240"/>
                    </a:lnTo>
                    <a:lnTo>
                      <a:pt x="3840" y="3240"/>
                    </a:lnTo>
                    <a:moveTo>
                      <a:pt x="3840" y="3240"/>
                    </a:moveTo>
                    <a:lnTo>
                      <a:pt x="3840" y="3240"/>
                    </a:lnTo>
                    <a:lnTo>
                      <a:pt x="3840" y="3280"/>
                    </a:lnTo>
                    <a:moveTo>
                      <a:pt x="3840" y="3280"/>
                    </a:moveTo>
                    <a:lnTo>
                      <a:pt x="3840" y="3280"/>
                    </a:lnTo>
                    <a:lnTo>
                      <a:pt x="3867" y="3280"/>
                    </a:lnTo>
                    <a:moveTo>
                      <a:pt x="3867" y="3280"/>
                    </a:moveTo>
                    <a:lnTo>
                      <a:pt x="3867" y="3280"/>
                    </a:lnTo>
                    <a:lnTo>
                      <a:pt x="3880" y="3280"/>
                    </a:lnTo>
                    <a:moveTo>
                      <a:pt x="3880" y="3280"/>
                    </a:moveTo>
                    <a:lnTo>
                      <a:pt x="3880" y="3280"/>
                    </a:lnTo>
                    <a:lnTo>
                      <a:pt x="3893" y="3280"/>
                    </a:lnTo>
                    <a:moveTo>
                      <a:pt x="3893" y="3280"/>
                    </a:moveTo>
                    <a:lnTo>
                      <a:pt x="3893" y="3280"/>
                    </a:lnTo>
                    <a:lnTo>
                      <a:pt x="3893" y="3360"/>
                    </a:lnTo>
                    <a:moveTo>
                      <a:pt x="3893" y="3360"/>
                    </a:moveTo>
                    <a:lnTo>
                      <a:pt x="3893" y="3360"/>
                    </a:lnTo>
                    <a:lnTo>
                      <a:pt x="3907" y="3400"/>
                    </a:lnTo>
                    <a:moveTo>
                      <a:pt x="3907" y="3400"/>
                    </a:moveTo>
                    <a:lnTo>
                      <a:pt x="3907" y="3400"/>
                    </a:lnTo>
                    <a:lnTo>
                      <a:pt x="3920" y="3400"/>
                    </a:lnTo>
                    <a:moveTo>
                      <a:pt x="3920" y="3400"/>
                    </a:moveTo>
                    <a:lnTo>
                      <a:pt x="3920" y="3400"/>
                    </a:lnTo>
                    <a:lnTo>
                      <a:pt x="3933" y="3400"/>
                    </a:lnTo>
                    <a:moveTo>
                      <a:pt x="3933" y="3400"/>
                    </a:moveTo>
                    <a:lnTo>
                      <a:pt x="3933" y="3400"/>
                    </a:lnTo>
                    <a:lnTo>
                      <a:pt x="3947" y="3400"/>
                    </a:lnTo>
                    <a:moveTo>
                      <a:pt x="3947" y="3400"/>
                    </a:moveTo>
                    <a:lnTo>
                      <a:pt x="3947" y="3400"/>
                    </a:lnTo>
                    <a:lnTo>
                      <a:pt x="3960" y="3400"/>
                    </a:lnTo>
                    <a:moveTo>
                      <a:pt x="3960" y="3400"/>
                    </a:moveTo>
                    <a:lnTo>
                      <a:pt x="3960" y="3400"/>
                    </a:lnTo>
                    <a:lnTo>
                      <a:pt x="3973" y="3400"/>
                    </a:lnTo>
                    <a:moveTo>
                      <a:pt x="3973" y="3400"/>
                    </a:moveTo>
                    <a:lnTo>
                      <a:pt x="3973" y="3400"/>
                    </a:lnTo>
                    <a:lnTo>
                      <a:pt x="3987" y="3400"/>
                    </a:lnTo>
                    <a:moveTo>
                      <a:pt x="3987" y="3400"/>
                    </a:moveTo>
                    <a:lnTo>
                      <a:pt x="3987" y="3400"/>
                    </a:lnTo>
                    <a:lnTo>
                      <a:pt x="4000" y="3440"/>
                    </a:lnTo>
                    <a:moveTo>
                      <a:pt x="4000" y="3440"/>
                    </a:moveTo>
                    <a:lnTo>
                      <a:pt x="4000" y="3440"/>
                    </a:lnTo>
                    <a:lnTo>
                      <a:pt x="4013" y="3480"/>
                    </a:lnTo>
                    <a:moveTo>
                      <a:pt x="4013" y="3480"/>
                    </a:moveTo>
                    <a:lnTo>
                      <a:pt x="4013" y="3480"/>
                    </a:lnTo>
                    <a:lnTo>
                      <a:pt x="4027" y="3480"/>
                    </a:lnTo>
                    <a:moveTo>
                      <a:pt x="4027" y="3480"/>
                    </a:moveTo>
                    <a:lnTo>
                      <a:pt x="4027" y="3480"/>
                    </a:lnTo>
                    <a:lnTo>
                      <a:pt x="4040" y="3480"/>
                    </a:lnTo>
                    <a:moveTo>
                      <a:pt x="4040" y="3480"/>
                    </a:moveTo>
                    <a:lnTo>
                      <a:pt x="4040" y="3480"/>
                    </a:lnTo>
                    <a:lnTo>
                      <a:pt x="4053" y="3480"/>
                    </a:lnTo>
                    <a:moveTo>
                      <a:pt x="4053" y="3480"/>
                    </a:moveTo>
                    <a:lnTo>
                      <a:pt x="4053" y="3480"/>
                    </a:lnTo>
                    <a:lnTo>
                      <a:pt x="4067" y="3480"/>
                    </a:lnTo>
                    <a:moveTo>
                      <a:pt x="4067" y="3480"/>
                    </a:moveTo>
                    <a:lnTo>
                      <a:pt x="4067" y="3480"/>
                    </a:lnTo>
                    <a:lnTo>
                      <a:pt x="4080" y="3480"/>
                    </a:lnTo>
                    <a:moveTo>
                      <a:pt x="4080" y="3480"/>
                    </a:moveTo>
                    <a:lnTo>
                      <a:pt x="4080" y="3480"/>
                    </a:lnTo>
                    <a:lnTo>
                      <a:pt x="4093" y="3480"/>
                    </a:lnTo>
                    <a:moveTo>
                      <a:pt x="4093" y="3480"/>
                    </a:moveTo>
                    <a:lnTo>
                      <a:pt x="4093" y="3480"/>
                    </a:lnTo>
                    <a:lnTo>
                      <a:pt x="4107" y="3480"/>
                    </a:lnTo>
                    <a:moveTo>
                      <a:pt x="4107" y="3480"/>
                    </a:moveTo>
                    <a:lnTo>
                      <a:pt x="4107" y="3480"/>
                    </a:lnTo>
                    <a:lnTo>
                      <a:pt x="4120" y="3480"/>
                    </a:lnTo>
                    <a:moveTo>
                      <a:pt x="4120" y="3480"/>
                    </a:moveTo>
                    <a:lnTo>
                      <a:pt x="4120" y="3480"/>
                    </a:lnTo>
                    <a:lnTo>
                      <a:pt x="4133" y="3480"/>
                    </a:lnTo>
                    <a:moveTo>
                      <a:pt x="4133" y="3480"/>
                    </a:moveTo>
                    <a:lnTo>
                      <a:pt x="4133" y="3480"/>
                    </a:lnTo>
                    <a:lnTo>
                      <a:pt x="4147" y="3480"/>
                    </a:lnTo>
                    <a:moveTo>
                      <a:pt x="4147" y="3480"/>
                    </a:moveTo>
                    <a:lnTo>
                      <a:pt x="4147" y="3480"/>
                    </a:lnTo>
                    <a:lnTo>
                      <a:pt x="4160" y="3520"/>
                    </a:lnTo>
                    <a:moveTo>
                      <a:pt x="4160" y="3520"/>
                    </a:moveTo>
                    <a:lnTo>
                      <a:pt x="4160" y="3520"/>
                    </a:lnTo>
                    <a:lnTo>
                      <a:pt x="4173" y="3520"/>
                    </a:lnTo>
                    <a:moveTo>
                      <a:pt x="4173" y="3520"/>
                    </a:moveTo>
                    <a:lnTo>
                      <a:pt x="4173" y="3520"/>
                    </a:lnTo>
                    <a:lnTo>
                      <a:pt x="4187" y="3560"/>
                    </a:lnTo>
                    <a:moveTo>
                      <a:pt x="4187" y="3560"/>
                    </a:moveTo>
                    <a:lnTo>
                      <a:pt x="4187" y="3560"/>
                    </a:lnTo>
                    <a:lnTo>
                      <a:pt x="4200" y="3560"/>
                    </a:lnTo>
                    <a:moveTo>
                      <a:pt x="4200" y="3560"/>
                    </a:moveTo>
                    <a:lnTo>
                      <a:pt x="4200" y="3560"/>
                    </a:lnTo>
                    <a:lnTo>
                      <a:pt x="4213" y="3560"/>
                    </a:lnTo>
                    <a:moveTo>
                      <a:pt x="4213" y="3560"/>
                    </a:moveTo>
                    <a:lnTo>
                      <a:pt x="4213" y="3560"/>
                    </a:lnTo>
                    <a:lnTo>
                      <a:pt x="4227" y="3560"/>
                    </a:lnTo>
                    <a:moveTo>
                      <a:pt x="4227" y="3560"/>
                    </a:moveTo>
                    <a:lnTo>
                      <a:pt x="4227" y="3560"/>
                    </a:lnTo>
                    <a:lnTo>
                      <a:pt x="4240" y="3560"/>
                    </a:lnTo>
                    <a:moveTo>
                      <a:pt x="4240" y="3560"/>
                    </a:moveTo>
                    <a:lnTo>
                      <a:pt x="4240" y="3560"/>
                    </a:lnTo>
                    <a:lnTo>
                      <a:pt x="4253" y="3560"/>
                    </a:lnTo>
                    <a:moveTo>
                      <a:pt x="4253" y="3560"/>
                    </a:moveTo>
                    <a:lnTo>
                      <a:pt x="4253" y="3560"/>
                    </a:lnTo>
                    <a:lnTo>
                      <a:pt x="4267" y="3600"/>
                    </a:lnTo>
                    <a:moveTo>
                      <a:pt x="4267" y="3600"/>
                    </a:moveTo>
                    <a:lnTo>
                      <a:pt x="4267" y="3600"/>
                    </a:lnTo>
                    <a:lnTo>
                      <a:pt x="4280" y="3600"/>
                    </a:lnTo>
                    <a:moveTo>
                      <a:pt x="4280" y="3600"/>
                    </a:moveTo>
                    <a:lnTo>
                      <a:pt x="4280" y="3600"/>
                    </a:lnTo>
                    <a:lnTo>
                      <a:pt x="4293" y="3600"/>
                    </a:lnTo>
                    <a:moveTo>
                      <a:pt x="4293" y="3600"/>
                    </a:moveTo>
                    <a:lnTo>
                      <a:pt x="4293" y="3600"/>
                    </a:lnTo>
                    <a:lnTo>
                      <a:pt x="4307" y="3600"/>
                    </a:lnTo>
                    <a:moveTo>
                      <a:pt x="4307" y="3600"/>
                    </a:moveTo>
                    <a:lnTo>
                      <a:pt x="4307" y="3600"/>
                    </a:lnTo>
                    <a:lnTo>
                      <a:pt x="4320" y="3600"/>
                    </a:lnTo>
                    <a:moveTo>
                      <a:pt x="4320" y="3600"/>
                    </a:moveTo>
                    <a:lnTo>
                      <a:pt x="4320" y="3600"/>
                    </a:lnTo>
                    <a:lnTo>
                      <a:pt x="4333" y="3600"/>
                    </a:lnTo>
                    <a:moveTo>
                      <a:pt x="4333" y="3600"/>
                    </a:moveTo>
                    <a:lnTo>
                      <a:pt x="4333" y="3600"/>
                    </a:lnTo>
                    <a:lnTo>
                      <a:pt x="4347" y="3600"/>
                    </a:lnTo>
                    <a:moveTo>
                      <a:pt x="4347" y="3600"/>
                    </a:moveTo>
                    <a:lnTo>
                      <a:pt x="4347" y="3600"/>
                    </a:lnTo>
                    <a:lnTo>
                      <a:pt x="4360" y="3600"/>
                    </a:lnTo>
                    <a:moveTo>
                      <a:pt x="4360" y="3600"/>
                    </a:moveTo>
                    <a:lnTo>
                      <a:pt x="4360" y="3600"/>
                    </a:lnTo>
                    <a:lnTo>
                      <a:pt x="4373" y="3600"/>
                    </a:lnTo>
                    <a:moveTo>
                      <a:pt x="4373" y="3600"/>
                    </a:moveTo>
                    <a:lnTo>
                      <a:pt x="4373" y="3600"/>
                    </a:lnTo>
                    <a:lnTo>
                      <a:pt x="4387" y="3600"/>
                    </a:lnTo>
                    <a:moveTo>
                      <a:pt x="4387" y="3600"/>
                    </a:moveTo>
                    <a:lnTo>
                      <a:pt x="4387" y="3600"/>
                    </a:lnTo>
                    <a:lnTo>
                      <a:pt x="4400" y="3600"/>
                    </a:lnTo>
                    <a:moveTo>
                      <a:pt x="4400" y="3600"/>
                    </a:moveTo>
                    <a:lnTo>
                      <a:pt x="4400" y="3600"/>
                    </a:lnTo>
                    <a:lnTo>
                      <a:pt x="4413" y="3600"/>
                    </a:lnTo>
                    <a:moveTo>
                      <a:pt x="4413" y="3600"/>
                    </a:moveTo>
                    <a:lnTo>
                      <a:pt x="4413" y="3600"/>
                    </a:lnTo>
                    <a:lnTo>
                      <a:pt x="4427" y="3600"/>
                    </a:lnTo>
                    <a:moveTo>
                      <a:pt x="4427" y="3600"/>
                    </a:moveTo>
                    <a:lnTo>
                      <a:pt x="4427" y="3600"/>
                    </a:lnTo>
                    <a:lnTo>
                      <a:pt x="4453" y="3600"/>
                    </a:lnTo>
                    <a:moveTo>
                      <a:pt x="4453" y="3600"/>
                    </a:moveTo>
                    <a:lnTo>
                      <a:pt x="4453" y="3600"/>
                    </a:lnTo>
                    <a:lnTo>
                      <a:pt x="4467" y="3600"/>
                    </a:lnTo>
                    <a:moveTo>
                      <a:pt x="4467" y="3600"/>
                    </a:moveTo>
                    <a:lnTo>
                      <a:pt x="4467" y="3600"/>
                    </a:lnTo>
                    <a:lnTo>
                      <a:pt x="4480" y="3600"/>
                    </a:lnTo>
                    <a:moveTo>
                      <a:pt x="4480" y="3600"/>
                    </a:moveTo>
                    <a:lnTo>
                      <a:pt x="4480" y="3600"/>
                    </a:lnTo>
                    <a:lnTo>
                      <a:pt x="4493" y="3600"/>
                    </a:lnTo>
                    <a:moveTo>
                      <a:pt x="4493" y="3600"/>
                    </a:moveTo>
                    <a:lnTo>
                      <a:pt x="4493" y="3600"/>
                    </a:lnTo>
                    <a:lnTo>
                      <a:pt x="4507" y="3600"/>
                    </a:lnTo>
                    <a:moveTo>
                      <a:pt x="4507" y="3600"/>
                    </a:moveTo>
                    <a:lnTo>
                      <a:pt x="4507" y="3600"/>
                    </a:lnTo>
                    <a:lnTo>
                      <a:pt x="4520" y="3600"/>
                    </a:lnTo>
                    <a:moveTo>
                      <a:pt x="4520" y="3600"/>
                    </a:moveTo>
                    <a:lnTo>
                      <a:pt x="4520" y="3600"/>
                    </a:lnTo>
                    <a:lnTo>
                      <a:pt x="4533" y="3600"/>
                    </a:lnTo>
                    <a:moveTo>
                      <a:pt x="4533" y="3600"/>
                    </a:moveTo>
                    <a:lnTo>
                      <a:pt x="4533" y="3600"/>
                    </a:lnTo>
                    <a:lnTo>
                      <a:pt x="4547" y="3600"/>
                    </a:lnTo>
                    <a:moveTo>
                      <a:pt x="4547" y="3600"/>
                    </a:moveTo>
                    <a:lnTo>
                      <a:pt x="4547" y="3600"/>
                    </a:lnTo>
                    <a:lnTo>
                      <a:pt x="4560" y="3600"/>
                    </a:lnTo>
                    <a:moveTo>
                      <a:pt x="4560" y="3600"/>
                    </a:moveTo>
                    <a:lnTo>
                      <a:pt x="4560" y="3600"/>
                    </a:lnTo>
                    <a:lnTo>
                      <a:pt x="4573" y="3600"/>
                    </a:lnTo>
                    <a:moveTo>
                      <a:pt x="4573" y="3600"/>
                    </a:moveTo>
                    <a:lnTo>
                      <a:pt x="4573" y="3600"/>
                    </a:lnTo>
                    <a:lnTo>
                      <a:pt x="4587" y="3600"/>
                    </a:lnTo>
                    <a:moveTo>
                      <a:pt x="4587" y="3600"/>
                    </a:moveTo>
                    <a:lnTo>
                      <a:pt x="4587" y="3600"/>
                    </a:lnTo>
                    <a:lnTo>
                      <a:pt x="4600" y="3600"/>
                    </a:lnTo>
                    <a:moveTo>
                      <a:pt x="4600" y="3600"/>
                    </a:moveTo>
                    <a:lnTo>
                      <a:pt x="4600" y="3600"/>
                    </a:lnTo>
                    <a:lnTo>
                      <a:pt x="4613" y="3653"/>
                    </a:lnTo>
                    <a:moveTo>
                      <a:pt x="4613" y="3653"/>
                    </a:moveTo>
                    <a:lnTo>
                      <a:pt x="4613" y="3653"/>
                    </a:lnTo>
                    <a:lnTo>
                      <a:pt x="4613" y="3693"/>
                    </a:lnTo>
                    <a:moveTo>
                      <a:pt x="4613" y="3693"/>
                    </a:moveTo>
                    <a:lnTo>
                      <a:pt x="4613" y="3693"/>
                    </a:lnTo>
                    <a:lnTo>
                      <a:pt x="4627" y="3693"/>
                    </a:lnTo>
                    <a:moveTo>
                      <a:pt x="4627" y="3693"/>
                    </a:moveTo>
                    <a:lnTo>
                      <a:pt x="4627" y="3693"/>
                    </a:lnTo>
                    <a:lnTo>
                      <a:pt x="4640" y="3693"/>
                    </a:lnTo>
                    <a:moveTo>
                      <a:pt x="4640" y="3693"/>
                    </a:moveTo>
                    <a:lnTo>
                      <a:pt x="4640" y="3693"/>
                    </a:lnTo>
                    <a:lnTo>
                      <a:pt x="4653" y="3693"/>
                    </a:lnTo>
                    <a:moveTo>
                      <a:pt x="4653" y="3693"/>
                    </a:moveTo>
                    <a:lnTo>
                      <a:pt x="4653" y="3693"/>
                    </a:lnTo>
                    <a:lnTo>
                      <a:pt x="4667" y="3746"/>
                    </a:lnTo>
                    <a:moveTo>
                      <a:pt x="4667" y="3746"/>
                    </a:moveTo>
                    <a:lnTo>
                      <a:pt x="4667" y="3746"/>
                    </a:lnTo>
                    <a:lnTo>
                      <a:pt x="4680" y="3746"/>
                    </a:lnTo>
                    <a:moveTo>
                      <a:pt x="4680" y="3746"/>
                    </a:moveTo>
                    <a:lnTo>
                      <a:pt x="4680" y="3746"/>
                    </a:lnTo>
                    <a:lnTo>
                      <a:pt x="4693" y="3786"/>
                    </a:lnTo>
                    <a:moveTo>
                      <a:pt x="4693" y="3786"/>
                    </a:moveTo>
                    <a:lnTo>
                      <a:pt x="4693" y="3786"/>
                    </a:lnTo>
                    <a:lnTo>
                      <a:pt x="4707" y="3786"/>
                    </a:lnTo>
                    <a:moveTo>
                      <a:pt x="4707" y="3786"/>
                    </a:moveTo>
                    <a:lnTo>
                      <a:pt x="4707" y="3786"/>
                    </a:lnTo>
                    <a:lnTo>
                      <a:pt x="4707" y="3840"/>
                    </a:lnTo>
                    <a:moveTo>
                      <a:pt x="4707" y="3840"/>
                    </a:moveTo>
                    <a:lnTo>
                      <a:pt x="4707" y="3840"/>
                    </a:lnTo>
                    <a:lnTo>
                      <a:pt x="4720" y="3840"/>
                    </a:lnTo>
                    <a:moveTo>
                      <a:pt x="4720" y="3840"/>
                    </a:moveTo>
                    <a:lnTo>
                      <a:pt x="4720" y="3840"/>
                    </a:lnTo>
                    <a:lnTo>
                      <a:pt x="4747" y="3840"/>
                    </a:lnTo>
                    <a:moveTo>
                      <a:pt x="4747" y="3840"/>
                    </a:moveTo>
                    <a:lnTo>
                      <a:pt x="4747" y="3840"/>
                    </a:lnTo>
                    <a:lnTo>
                      <a:pt x="4760" y="3840"/>
                    </a:lnTo>
                    <a:moveTo>
                      <a:pt x="4760" y="3840"/>
                    </a:moveTo>
                    <a:lnTo>
                      <a:pt x="4760" y="3840"/>
                    </a:lnTo>
                    <a:lnTo>
                      <a:pt x="4773" y="3840"/>
                    </a:lnTo>
                    <a:moveTo>
                      <a:pt x="4773" y="3840"/>
                    </a:moveTo>
                    <a:lnTo>
                      <a:pt x="4773" y="3840"/>
                    </a:lnTo>
                    <a:lnTo>
                      <a:pt x="4787" y="3840"/>
                    </a:lnTo>
                    <a:moveTo>
                      <a:pt x="4787" y="3840"/>
                    </a:moveTo>
                    <a:lnTo>
                      <a:pt x="4787" y="3840"/>
                    </a:lnTo>
                    <a:lnTo>
                      <a:pt x="4800" y="3840"/>
                    </a:lnTo>
                    <a:moveTo>
                      <a:pt x="4800" y="3840"/>
                    </a:moveTo>
                    <a:lnTo>
                      <a:pt x="4800" y="3840"/>
                    </a:lnTo>
                    <a:lnTo>
                      <a:pt x="4813" y="3840"/>
                    </a:lnTo>
                    <a:moveTo>
                      <a:pt x="4813" y="3840"/>
                    </a:moveTo>
                    <a:lnTo>
                      <a:pt x="4813" y="3840"/>
                    </a:lnTo>
                    <a:lnTo>
                      <a:pt x="4827" y="3840"/>
                    </a:lnTo>
                    <a:moveTo>
                      <a:pt x="4827" y="3840"/>
                    </a:moveTo>
                    <a:lnTo>
                      <a:pt x="4827" y="3840"/>
                    </a:lnTo>
                    <a:lnTo>
                      <a:pt x="4840" y="3840"/>
                    </a:lnTo>
                    <a:moveTo>
                      <a:pt x="4840" y="3840"/>
                    </a:moveTo>
                    <a:lnTo>
                      <a:pt x="4840" y="3840"/>
                    </a:lnTo>
                    <a:lnTo>
                      <a:pt x="4853" y="3840"/>
                    </a:lnTo>
                    <a:moveTo>
                      <a:pt x="4853" y="3840"/>
                    </a:moveTo>
                    <a:lnTo>
                      <a:pt x="4853" y="3840"/>
                    </a:lnTo>
                    <a:lnTo>
                      <a:pt x="4867" y="3840"/>
                    </a:lnTo>
                    <a:moveTo>
                      <a:pt x="4867" y="3840"/>
                    </a:moveTo>
                    <a:lnTo>
                      <a:pt x="4867" y="3840"/>
                    </a:lnTo>
                    <a:lnTo>
                      <a:pt x="4880" y="3840"/>
                    </a:lnTo>
                    <a:moveTo>
                      <a:pt x="4880" y="3840"/>
                    </a:moveTo>
                    <a:lnTo>
                      <a:pt x="4880" y="3840"/>
                    </a:lnTo>
                    <a:lnTo>
                      <a:pt x="4893" y="3840"/>
                    </a:lnTo>
                    <a:moveTo>
                      <a:pt x="4893" y="3840"/>
                    </a:moveTo>
                    <a:lnTo>
                      <a:pt x="4893" y="3840"/>
                    </a:lnTo>
                    <a:lnTo>
                      <a:pt x="4907" y="3840"/>
                    </a:lnTo>
                    <a:moveTo>
                      <a:pt x="4907" y="3840"/>
                    </a:moveTo>
                    <a:lnTo>
                      <a:pt x="4907" y="3840"/>
                    </a:lnTo>
                    <a:lnTo>
                      <a:pt x="4920" y="3840"/>
                    </a:lnTo>
                    <a:moveTo>
                      <a:pt x="4920" y="3840"/>
                    </a:moveTo>
                    <a:lnTo>
                      <a:pt x="4920" y="3840"/>
                    </a:lnTo>
                    <a:lnTo>
                      <a:pt x="4933" y="3840"/>
                    </a:lnTo>
                    <a:moveTo>
                      <a:pt x="4933" y="3840"/>
                    </a:moveTo>
                    <a:lnTo>
                      <a:pt x="4933" y="3840"/>
                    </a:lnTo>
                    <a:lnTo>
                      <a:pt x="4947" y="3840"/>
                    </a:lnTo>
                    <a:moveTo>
                      <a:pt x="4947" y="3840"/>
                    </a:moveTo>
                    <a:lnTo>
                      <a:pt x="4947" y="3840"/>
                    </a:lnTo>
                    <a:lnTo>
                      <a:pt x="4960" y="3840"/>
                    </a:lnTo>
                    <a:moveTo>
                      <a:pt x="4960" y="3840"/>
                    </a:moveTo>
                    <a:lnTo>
                      <a:pt x="4960" y="3840"/>
                    </a:lnTo>
                    <a:lnTo>
                      <a:pt x="4973" y="3840"/>
                    </a:lnTo>
                    <a:moveTo>
                      <a:pt x="4973" y="3840"/>
                    </a:moveTo>
                    <a:lnTo>
                      <a:pt x="4973" y="3840"/>
                    </a:lnTo>
                    <a:lnTo>
                      <a:pt x="4987" y="3840"/>
                    </a:lnTo>
                    <a:moveTo>
                      <a:pt x="4987" y="3840"/>
                    </a:moveTo>
                    <a:lnTo>
                      <a:pt x="4987" y="3840"/>
                    </a:lnTo>
                    <a:lnTo>
                      <a:pt x="5000" y="3840"/>
                    </a:lnTo>
                    <a:moveTo>
                      <a:pt x="5000" y="3840"/>
                    </a:moveTo>
                    <a:lnTo>
                      <a:pt x="5000" y="3840"/>
                    </a:lnTo>
                    <a:lnTo>
                      <a:pt x="5013" y="3840"/>
                    </a:lnTo>
                    <a:moveTo>
                      <a:pt x="5013" y="3840"/>
                    </a:moveTo>
                    <a:lnTo>
                      <a:pt x="5013" y="3840"/>
                    </a:lnTo>
                    <a:lnTo>
                      <a:pt x="5027" y="3840"/>
                    </a:lnTo>
                    <a:moveTo>
                      <a:pt x="5027" y="3840"/>
                    </a:moveTo>
                    <a:lnTo>
                      <a:pt x="5027" y="3840"/>
                    </a:lnTo>
                    <a:lnTo>
                      <a:pt x="5040" y="3840"/>
                    </a:lnTo>
                    <a:moveTo>
                      <a:pt x="5040" y="3840"/>
                    </a:moveTo>
                    <a:lnTo>
                      <a:pt x="5040" y="3840"/>
                    </a:lnTo>
                    <a:lnTo>
                      <a:pt x="5053" y="3840"/>
                    </a:lnTo>
                    <a:moveTo>
                      <a:pt x="5053" y="3840"/>
                    </a:moveTo>
                    <a:lnTo>
                      <a:pt x="5053" y="3840"/>
                    </a:lnTo>
                    <a:lnTo>
                      <a:pt x="5067" y="3840"/>
                    </a:lnTo>
                    <a:moveTo>
                      <a:pt x="5067" y="3840"/>
                    </a:moveTo>
                    <a:lnTo>
                      <a:pt x="5067" y="3840"/>
                    </a:lnTo>
                    <a:lnTo>
                      <a:pt x="5080" y="3893"/>
                    </a:lnTo>
                    <a:moveTo>
                      <a:pt x="5080" y="3893"/>
                    </a:moveTo>
                    <a:lnTo>
                      <a:pt x="5080" y="3893"/>
                    </a:lnTo>
                    <a:lnTo>
                      <a:pt x="5093" y="3893"/>
                    </a:lnTo>
                    <a:moveTo>
                      <a:pt x="5093" y="3893"/>
                    </a:moveTo>
                    <a:lnTo>
                      <a:pt x="5093" y="3893"/>
                    </a:lnTo>
                    <a:lnTo>
                      <a:pt x="5107" y="3893"/>
                    </a:lnTo>
                    <a:moveTo>
                      <a:pt x="5107" y="3893"/>
                    </a:moveTo>
                    <a:lnTo>
                      <a:pt x="5107" y="3893"/>
                    </a:lnTo>
                    <a:lnTo>
                      <a:pt x="5107" y="3933"/>
                    </a:lnTo>
                    <a:moveTo>
                      <a:pt x="5107" y="3933"/>
                    </a:moveTo>
                    <a:lnTo>
                      <a:pt x="5107" y="3933"/>
                    </a:lnTo>
                    <a:lnTo>
                      <a:pt x="5120" y="3933"/>
                    </a:lnTo>
                    <a:moveTo>
                      <a:pt x="5120" y="3933"/>
                    </a:moveTo>
                    <a:lnTo>
                      <a:pt x="5120" y="3933"/>
                    </a:lnTo>
                    <a:lnTo>
                      <a:pt x="5133" y="3933"/>
                    </a:lnTo>
                    <a:moveTo>
                      <a:pt x="5133" y="3933"/>
                    </a:moveTo>
                    <a:lnTo>
                      <a:pt x="5133" y="3933"/>
                    </a:lnTo>
                    <a:lnTo>
                      <a:pt x="5147" y="3933"/>
                    </a:lnTo>
                    <a:moveTo>
                      <a:pt x="5147" y="3933"/>
                    </a:moveTo>
                    <a:lnTo>
                      <a:pt x="5147" y="3933"/>
                    </a:lnTo>
                    <a:lnTo>
                      <a:pt x="5160" y="3933"/>
                    </a:lnTo>
                    <a:moveTo>
                      <a:pt x="5160" y="3933"/>
                    </a:moveTo>
                    <a:lnTo>
                      <a:pt x="5160" y="3933"/>
                    </a:lnTo>
                    <a:lnTo>
                      <a:pt x="5173" y="3986"/>
                    </a:lnTo>
                    <a:moveTo>
                      <a:pt x="5173" y="3986"/>
                    </a:moveTo>
                    <a:lnTo>
                      <a:pt x="5173" y="3986"/>
                    </a:lnTo>
                    <a:lnTo>
                      <a:pt x="5187" y="3986"/>
                    </a:lnTo>
                    <a:moveTo>
                      <a:pt x="5187" y="3986"/>
                    </a:moveTo>
                    <a:lnTo>
                      <a:pt x="5187" y="3986"/>
                    </a:lnTo>
                    <a:lnTo>
                      <a:pt x="5200" y="3986"/>
                    </a:lnTo>
                    <a:moveTo>
                      <a:pt x="5200" y="3986"/>
                    </a:moveTo>
                    <a:lnTo>
                      <a:pt x="5200" y="3986"/>
                    </a:lnTo>
                    <a:lnTo>
                      <a:pt x="5213" y="3986"/>
                    </a:lnTo>
                    <a:moveTo>
                      <a:pt x="5213" y="3986"/>
                    </a:moveTo>
                    <a:lnTo>
                      <a:pt x="5213" y="3986"/>
                    </a:lnTo>
                    <a:lnTo>
                      <a:pt x="5227" y="3986"/>
                    </a:lnTo>
                    <a:moveTo>
                      <a:pt x="5227" y="3986"/>
                    </a:moveTo>
                    <a:lnTo>
                      <a:pt x="5227" y="3986"/>
                    </a:lnTo>
                    <a:lnTo>
                      <a:pt x="5240" y="4040"/>
                    </a:lnTo>
                    <a:moveTo>
                      <a:pt x="5240" y="4040"/>
                    </a:moveTo>
                    <a:lnTo>
                      <a:pt x="5240" y="4040"/>
                    </a:lnTo>
                    <a:lnTo>
                      <a:pt x="5253" y="4040"/>
                    </a:lnTo>
                    <a:moveTo>
                      <a:pt x="5253" y="4040"/>
                    </a:moveTo>
                    <a:lnTo>
                      <a:pt x="5253" y="4040"/>
                    </a:lnTo>
                    <a:lnTo>
                      <a:pt x="5267" y="4040"/>
                    </a:lnTo>
                    <a:moveTo>
                      <a:pt x="5267" y="4040"/>
                    </a:moveTo>
                    <a:lnTo>
                      <a:pt x="5267" y="4040"/>
                    </a:lnTo>
                    <a:lnTo>
                      <a:pt x="5280" y="4040"/>
                    </a:lnTo>
                    <a:moveTo>
                      <a:pt x="5280" y="4040"/>
                    </a:moveTo>
                    <a:lnTo>
                      <a:pt x="5280" y="4040"/>
                    </a:lnTo>
                    <a:lnTo>
                      <a:pt x="5293" y="4040"/>
                    </a:lnTo>
                    <a:moveTo>
                      <a:pt x="5293" y="4040"/>
                    </a:moveTo>
                    <a:lnTo>
                      <a:pt x="5293" y="4040"/>
                    </a:lnTo>
                    <a:lnTo>
                      <a:pt x="5307" y="4040"/>
                    </a:lnTo>
                    <a:moveTo>
                      <a:pt x="5307" y="4040"/>
                    </a:moveTo>
                    <a:lnTo>
                      <a:pt x="5307" y="4040"/>
                    </a:lnTo>
                    <a:lnTo>
                      <a:pt x="5320" y="4040"/>
                    </a:lnTo>
                    <a:moveTo>
                      <a:pt x="5320" y="4040"/>
                    </a:moveTo>
                    <a:lnTo>
                      <a:pt x="5320" y="4040"/>
                    </a:lnTo>
                    <a:lnTo>
                      <a:pt x="5333" y="4040"/>
                    </a:lnTo>
                    <a:moveTo>
                      <a:pt x="5333" y="4040"/>
                    </a:moveTo>
                    <a:lnTo>
                      <a:pt x="5333" y="4040"/>
                    </a:lnTo>
                    <a:lnTo>
                      <a:pt x="5347" y="4093"/>
                    </a:lnTo>
                    <a:moveTo>
                      <a:pt x="5347" y="4093"/>
                    </a:moveTo>
                    <a:lnTo>
                      <a:pt x="5347" y="4093"/>
                    </a:lnTo>
                    <a:lnTo>
                      <a:pt x="5347" y="4160"/>
                    </a:lnTo>
                    <a:moveTo>
                      <a:pt x="5347" y="4160"/>
                    </a:moveTo>
                    <a:lnTo>
                      <a:pt x="5347" y="4160"/>
                    </a:lnTo>
                    <a:lnTo>
                      <a:pt x="5360" y="4160"/>
                    </a:lnTo>
                    <a:moveTo>
                      <a:pt x="5360" y="4160"/>
                    </a:moveTo>
                    <a:lnTo>
                      <a:pt x="5360" y="4160"/>
                    </a:lnTo>
                    <a:lnTo>
                      <a:pt x="5373" y="4213"/>
                    </a:lnTo>
                    <a:moveTo>
                      <a:pt x="5373" y="4213"/>
                    </a:moveTo>
                    <a:lnTo>
                      <a:pt x="5373" y="4213"/>
                    </a:lnTo>
                    <a:lnTo>
                      <a:pt x="5387" y="4213"/>
                    </a:lnTo>
                    <a:moveTo>
                      <a:pt x="5387" y="4213"/>
                    </a:moveTo>
                    <a:lnTo>
                      <a:pt x="5387" y="4213"/>
                    </a:lnTo>
                    <a:lnTo>
                      <a:pt x="5400" y="4213"/>
                    </a:lnTo>
                    <a:moveTo>
                      <a:pt x="5400" y="4213"/>
                    </a:moveTo>
                    <a:lnTo>
                      <a:pt x="5400" y="4213"/>
                    </a:lnTo>
                    <a:lnTo>
                      <a:pt x="5400" y="4266"/>
                    </a:lnTo>
                    <a:moveTo>
                      <a:pt x="5400" y="4266"/>
                    </a:moveTo>
                    <a:lnTo>
                      <a:pt x="5400" y="4266"/>
                    </a:lnTo>
                    <a:lnTo>
                      <a:pt x="5413" y="4266"/>
                    </a:lnTo>
                    <a:moveTo>
                      <a:pt x="5413" y="4266"/>
                    </a:moveTo>
                    <a:lnTo>
                      <a:pt x="5413" y="4266"/>
                    </a:lnTo>
                    <a:lnTo>
                      <a:pt x="5427" y="4266"/>
                    </a:lnTo>
                    <a:moveTo>
                      <a:pt x="5427" y="4266"/>
                    </a:moveTo>
                    <a:lnTo>
                      <a:pt x="5427" y="4266"/>
                    </a:lnTo>
                    <a:lnTo>
                      <a:pt x="5440" y="4266"/>
                    </a:lnTo>
                    <a:moveTo>
                      <a:pt x="5440" y="4266"/>
                    </a:moveTo>
                    <a:lnTo>
                      <a:pt x="5440" y="4266"/>
                    </a:lnTo>
                    <a:lnTo>
                      <a:pt x="5453" y="4266"/>
                    </a:lnTo>
                    <a:moveTo>
                      <a:pt x="5453" y="4266"/>
                    </a:moveTo>
                    <a:lnTo>
                      <a:pt x="5453" y="4266"/>
                    </a:lnTo>
                    <a:lnTo>
                      <a:pt x="5467" y="4266"/>
                    </a:lnTo>
                    <a:moveTo>
                      <a:pt x="5467" y="4266"/>
                    </a:moveTo>
                    <a:lnTo>
                      <a:pt x="5467" y="4266"/>
                    </a:lnTo>
                    <a:lnTo>
                      <a:pt x="5480" y="4266"/>
                    </a:lnTo>
                    <a:moveTo>
                      <a:pt x="5480" y="4266"/>
                    </a:moveTo>
                    <a:lnTo>
                      <a:pt x="5480" y="4266"/>
                    </a:lnTo>
                    <a:lnTo>
                      <a:pt x="5493" y="4320"/>
                    </a:lnTo>
                    <a:moveTo>
                      <a:pt x="5493" y="4320"/>
                    </a:moveTo>
                    <a:lnTo>
                      <a:pt x="5493" y="4320"/>
                    </a:lnTo>
                    <a:lnTo>
                      <a:pt x="5507" y="4320"/>
                    </a:lnTo>
                    <a:moveTo>
                      <a:pt x="5507" y="4320"/>
                    </a:moveTo>
                    <a:lnTo>
                      <a:pt x="5507" y="4320"/>
                    </a:lnTo>
                    <a:lnTo>
                      <a:pt x="5520" y="4320"/>
                    </a:lnTo>
                    <a:moveTo>
                      <a:pt x="5520" y="4320"/>
                    </a:moveTo>
                    <a:lnTo>
                      <a:pt x="5520" y="4320"/>
                    </a:lnTo>
                    <a:lnTo>
                      <a:pt x="5533" y="4320"/>
                    </a:lnTo>
                    <a:moveTo>
                      <a:pt x="5533" y="4320"/>
                    </a:moveTo>
                    <a:lnTo>
                      <a:pt x="5533" y="4320"/>
                    </a:lnTo>
                    <a:lnTo>
                      <a:pt x="5547" y="4320"/>
                    </a:lnTo>
                    <a:moveTo>
                      <a:pt x="5547" y="4320"/>
                    </a:moveTo>
                    <a:lnTo>
                      <a:pt x="5547" y="4320"/>
                    </a:lnTo>
                    <a:lnTo>
                      <a:pt x="5560" y="4320"/>
                    </a:lnTo>
                    <a:moveTo>
                      <a:pt x="5560" y="4320"/>
                    </a:moveTo>
                    <a:lnTo>
                      <a:pt x="5560" y="4320"/>
                    </a:lnTo>
                    <a:lnTo>
                      <a:pt x="5573" y="4320"/>
                    </a:lnTo>
                    <a:moveTo>
                      <a:pt x="5573" y="4320"/>
                    </a:moveTo>
                    <a:lnTo>
                      <a:pt x="5573" y="4320"/>
                    </a:lnTo>
                    <a:lnTo>
                      <a:pt x="5587" y="4373"/>
                    </a:lnTo>
                    <a:moveTo>
                      <a:pt x="5587" y="4373"/>
                    </a:moveTo>
                    <a:lnTo>
                      <a:pt x="5587" y="4373"/>
                    </a:lnTo>
                    <a:lnTo>
                      <a:pt x="5600" y="4373"/>
                    </a:lnTo>
                    <a:moveTo>
                      <a:pt x="5600" y="4373"/>
                    </a:moveTo>
                    <a:lnTo>
                      <a:pt x="5600" y="4373"/>
                    </a:lnTo>
                    <a:lnTo>
                      <a:pt x="5613" y="4373"/>
                    </a:lnTo>
                    <a:moveTo>
                      <a:pt x="5613" y="4373"/>
                    </a:moveTo>
                    <a:lnTo>
                      <a:pt x="5613" y="4373"/>
                    </a:lnTo>
                    <a:lnTo>
                      <a:pt x="5627" y="4373"/>
                    </a:lnTo>
                    <a:moveTo>
                      <a:pt x="5627" y="4373"/>
                    </a:moveTo>
                    <a:lnTo>
                      <a:pt x="5627" y="4373"/>
                    </a:lnTo>
                    <a:lnTo>
                      <a:pt x="5640" y="4373"/>
                    </a:lnTo>
                    <a:moveTo>
                      <a:pt x="5640" y="4373"/>
                    </a:moveTo>
                    <a:lnTo>
                      <a:pt x="5640" y="4373"/>
                    </a:lnTo>
                    <a:lnTo>
                      <a:pt x="5653" y="4373"/>
                    </a:lnTo>
                    <a:moveTo>
                      <a:pt x="5653" y="4373"/>
                    </a:moveTo>
                    <a:lnTo>
                      <a:pt x="5653" y="4373"/>
                    </a:lnTo>
                    <a:lnTo>
                      <a:pt x="5667" y="4373"/>
                    </a:lnTo>
                    <a:moveTo>
                      <a:pt x="5667" y="4373"/>
                    </a:moveTo>
                    <a:lnTo>
                      <a:pt x="5667" y="4373"/>
                    </a:lnTo>
                    <a:lnTo>
                      <a:pt x="5680" y="4373"/>
                    </a:lnTo>
                    <a:moveTo>
                      <a:pt x="5680" y="4373"/>
                    </a:moveTo>
                    <a:lnTo>
                      <a:pt x="5680" y="4373"/>
                    </a:lnTo>
                    <a:lnTo>
                      <a:pt x="5693" y="4373"/>
                    </a:lnTo>
                    <a:moveTo>
                      <a:pt x="5693" y="4373"/>
                    </a:moveTo>
                    <a:lnTo>
                      <a:pt x="5693" y="4373"/>
                    </a:lnTo>
                    <a:lnTo>
                      <a:pt x="5707" y="4426"/>
                    </a:lnTo>
                    <a:moveTo>
                      <a:pt x="5707" y="4426"/>
                    </a:moveTo>
                    <a:lnTo>
                      <a:pt x="5707" y="4426"/>
                    </a:lnTo>
                    <a:lnTo>
                      <a:pt x="5720" y="4426"/>
                    </a:lnTo>
                    <a:moveTo>
                      <a:pt x="5720" y="4426"/>
                    </a:moveTo>
                    <a:lnTo>
                      <a:pt x="5720" y="4426"/>
                    </a:lnTo>
                    <a:lnTo>
                      <a:pt x="5733" y="4426"/>
                    </a:lnTo>
                    <a:moveTo>
                      <a:pt x="5733" y="4426"/>
                    </a:moveTo>
                    <a:lnTo>
                      <a:pt x="5733" y="4426"/>
                    </a:lnTo>
                    <a:lnTo>
                      <a:pt x="5747" y="4493"/>
                    </a:lnTo>
                    <a:moveTo>
                      <a:pt x="5747" y="4493"/>
                    </a:moveTo>
                    <a:lnTo>
                      <a:pt x="5747" y="4493"/>
                    </a:lnTo>
                    <a:lnTo>
                      <a:pt x="5760" y="4493"/>
                    </a:lnTo>
                    <a:moveTo>
                      <a:pt x="5760" y="4493"/>
                    </a:moveTo>
                    <a:lnTo>
                      <a:pt x="5760" y="4493"/>
                    </a:lnTo>
                    <a:lnTo>
                      <a:pt x="5773" y="4493"/>
                    </a:lnTo>
                    <a:moveTo>
                      <a:pt x="5773" y="4493"/>
                    </a:moveTo>
                    <a:lnTo>
                      <a:pt x="5773" y="4493"/>
                    </a:lnTo>
                    <a:lnTo>
                      <a:pt x="5787" y="4493"/>
                    </a:lnTo>
                    <a:moveTo>
                      <a:pt x="5787" y="4493"/>
                    </a:moveTo>
                    <a:lnTo>
                      <a:pt x="5787" y="4493"/>
                    </a:lnTo>
                    <a:lnTo>
                      <a:pt x="5800" y="4493"/>
                    </a:lnTo>
                    <a:moveTo>
                      <a:pt x="5800" y="4493"/>
                    </a:moveTo>
                    <a:lnTo>
                      <a:pt x="5800" y="4493"/>
                    </a:lnTo>
                    <a:lnTo>
                      <a:pt x="5813" y="4493"/>
                    </a:lnTo>
                    <a:moveTo>
                      <a:pt x="5813" y="4493"/>
                    </a:moveTo>
                    <a:lnTo>
                      <a:pt x="5813" y="4493"/>
                    </a:lnTo>
                    <a:lnTo>
                      <a:pt x="5827" y="4493"/>
                    </a:lnTo>
                    <a:moveTo>
                      <a:pt x="5827" y="4493"/>
                    </a:moveTo>
                    <a:lnTo>
                      <a:pt x="5827" y="4493"/>
                    </a:lnTo>
                    <a:lnTo>
                      <a:pt x="5840" y="4493"/>
                    </a:lnTo>
                    <a:moveTo>
                      <a:pt x="5840" y="4493"/>
                    </a:moveTo>
                    <a:lnTo>
                      <a:pt x="5840" y="4493"/>
                    </a:lnTo>
                    <a:lnTo>
                      <a:pt x="5853" y="4493"/>
                    </a:lnTo>
                    <a:moveTo>
                      <a:pt x="5853" y="4493"/>
                    </a:moveTo>
                    <a:lnTo>
                      <a:pt x="5853" y="4493"/>
                    </a:lnTo>
                    <a:lnTo>
                      <a:pt x="5867" y="4546"/>
                    </a:lnTo>
                    <a:moveTo>
                      <a:pt x="5867" y="4546"/>
                    </a:moveTo>
                    <a:lnTo>
                      <a:pt x="5867" y="4546"/>
                    </a:lnTo>
                    <a:lnTo>
                      <a:pt x="5880" y="4546"/>
                    </a:lnTo>
                    <a:moveTo>
                      <a:pt x="5880" y="4546"/>
                    </a:moveTo>
                    <a:lnTo>
                      <a:pt x="5880" y="4546"/>
                    </a:lnTo>
                    <a:lnTo>
                      <a:pt x="5907" y="4546"/>
                    </a:lnTo>
                    <a:moveTo>
                      <a:pt x="5907" y="4546"/>
                    </a:moveTo>
                    <a:lnTo>
                      <a:pt x="5907" y="4546"/>
                    </a:lnTo>
                    <a:lnTo>
                      <a:pt x="5920" y="4546"/>
                    </a:lnTo>
                    <a:moveTo>
                      <a:pt x="5920" y="4546"/>
                    </a:moveTo>
                    <a:lnTo>
                      <a:pt x="5920" y="4546"/>
                    </a:lnTo>
                    <a:lnTo>
                      <a:pt x="5933" y="4546"/>
                    </a:lnTo>
                    <a:moveTo>
                      <a:pt x="5933" y="4546"/>
                    </a:moveTo>
                    <a:lnTo>
                      <a:pt x="5933" y="4546"/>
                    </a:lnTo>
                    <a:lnTo>
                      <a:pt x="5947" y="4546"/>
                    </a:lnTo>
                    <a:moveTo>
                      <a:pt x="5947" y="4546"/>
                    </a:moveTo>
                    <a:lnTo>
                      <a:pt x="5947" y="4546"/>
                    </a:lnTo>
                    <a:lnTo>
                      <a:pt x="5960" y="4546"/>
                    </a:lnTo>
                    <a:moveTo>
                      <a:pt x="5960" y="4546"/>
                    </a:moveTo>
                    <a:lnTo>
                      <a:pt x="5960" y="4546"/>
                    </a:lnTo>
                    <a:lnTo>
                      <a:pt x="5973" y="4613"/>
                    </a:lnTo>
                    <a:moveTo>
                      <a:pt x="5973" y="4613"/>
                    </a:moveTo>
                    <a:lnTo>
                      <a:pt x="5973" y="4613"/>
                    </a:lnTo>
                    <a:lnTo>
                      <a:pt x="5987" y="4613"/>
                    </a:lnTo>
                    <a:moveTo>
                      <a:pt x="5987" y="4613"/>
                    </a:moveTo>
                    <a:lnTo>
                      <a:pt x="5987" y="4613"/>
                    </a:lnTo>
                    <a:lnTo>
                      <a:pt x="6000" y="4613"/>
                    </a:lnTo>
                    <a:moveTo>
                      <a:pt x="6000" y="4613"/>
                    </a:moveTo>
                    <a:lnTo>
                      <a:pt x="6000" y="4613"/>
                    </a:lnTo>
                    <a:lnTo>
                      <a:pt x="6013" y="4613"/>
                    </a:lnTo>
                    <a:moveTo>
                      <a:pt x="6013" y="4613"/>
                    </a:moveTo>
                    <a:lnTo>
                      <a:pt x="6013" y="4613"/>
                    </a:lnTo>
                    <a:lnTo>
                      <a:pt x="6027" y="4613"/>
                    </a:lnTo>
                    <a:moveTo>
                      <a:pt x="6027" y="4613"/>
                    </a:moveTo>
                    <a:lnTo>
                      <a:pt x="6027" y="4613"/>
                    </a:lnTo>
                    <a:lnTo>
                      <a:pt x="6040" y="4613"/>
                    </a:lnTo>
                    <a:moveTo>
                      <a:pt x="6040" y="4613"/>
                    </a:moveTo>
                    <a:lnTo>
                      <a:pt x="6040" y="4613"/>
                    </a:lnTo>
                    <a:lnTo>
                      <a:pt x="6053" y="4613"/>
                    </a:lnTo>
                    <a:moveTo>
                      <a:pt x="6053" y="4613"/>
                    </a:moveTo>
                    <a:lnTo>
                      <a:pt x="6053" y="4613"/>
                    </a:lnTo>
                    <a:lnTo>
                      <a:pt x="6067" y="4613"/>
                    </a:lnTo>
                    <a:moveTo>
                      <a:pt x="6067" y="4613"/>
                    </a:moveTo>
                    <a:lnTo>
                      <a:pt x="6067" y="4613"/>
                    </a:lnTo>
                    <a:lnTo>
                      <a:pt x="6080" y="4613"/>
                    </a:lnTo>
                    <a:moveTo>
                      <a:pt x="6080" y="4613"/>
                    </a:moveTo>
                    <a:lnTo>
                      <a:pt x="6080" y="4613"/>
                    </a:lnTo>
                    <a:lnTo>
                      <a:pt x="6093" y="4613"/>
                    </a:lnTo>
                    <a:moveTo>
                      <a:pt x="6093" y="4613"/>
                    </a:moveTo>
                    <a:lnTo>
                      <a:pt x="6093" y="4613"/>
                    </a:lnTo>
                    <a:lnTo>
                      <a:pt x="6107" y="4613"/>
                    </a:lnTo>
                    <a:moveTo>
                      <a:pt x="6107" y="4613"/>
                    </a:moveTo>
                    <a:lnTo>
                      <a:pt x="6107" y="4613"/>
                    </a:lnTo>
                    <a:lnTo>
                      <a:pt x="6120" y="4613"/>
                    </a:lnTo>
                    <a:moveTo>
                      <a:pt x="6120" y="4613"/>
                    </a:moveTo>
                    <a:lnTo>
                      <a:pt x="6120" y="4613"/>
                    </a:lnTo>
                    <a:lnTo>
                      <a:pt x="6133" y="4613"/>
                    </a:lnTo>
                    <a:moveTo>
                      <a:pt x="6133" y="4613"/>
                    </a:moveTo>
                    <a:lnTo>
                      <a:pt x="6133" y="4613"/>
                    </a:lnTo>
                    <a:lnTo>
                      <a:pt x="6147" y="4613"/>
                    </a:lnTo>
                    <a:moveTo>
                      <a:pt x="6147" y="4613"/>
                    </a:moveTo>
                    <a:lnTo>
                      <a:pt x="6147" y="4613"/>
                    </a:lnTo>
                    <a:lnTo>
                      <a:pt x="6160" y="4680"/>
                    </a:lnTo>
                    <a:moveTo>
                      <a:pt x="6160" y="4680"/>
                    </a:moveTo>
                    <a:lnTo>
                      <a:pt x="6160" y="4680"/>
                    </a:lnTo>
                    <a:lnTo>
                      <a:pt x="6173" y="4680"/>
                    </a:lnTo>
                    <a:moveTo>
                      <a:pt x="6173" y="4680"/>
                    </a:moveTo>
                    <a:lnTo>
                      <a:pt x="6173" y="4680"/>
                    </a:lnTo>
                    <a:lnTo>
                      <a:pt x="6187" y="4680"/>
                    </a:lnTo>
                    <a:moveTo>
                      <a:pt x="6187" y="4680"/>
                    </a:moveTo>
                    <a:lnTo>
                      <a:pt x="6187" y="4680"/>
                    </a:lnTo>
                    <a:lnTo>
                      <a:pt x="6200" y="4680"/>
                    </a:lnTo>
                    <a:moveTo>
                      <a:pt x="6200" y="4680"/>
                    </a:moveTo>
                    <a:lnTo>
                      <a:pt x="6200" y="4680"/>
                    </a:lnTo>
                    <a:lnTo>
                      <a:pt x="6213" y="4680"/>
                    </a:lnTo>
                    <a:moveTo>
                      <a:pt x="6213" y="4680"/>
                    </a:moveTo>
                    <a:lnTo>
                      <a:pt x="6213" y="4680"/>
                    </a:lnTo>
                    <a:lnTo>
                      <a:pt x="6227" y="4680"/>
                    </a:lnTo>
                    <a:moveTo>
                      <a:pt x="6227" y="4680"/>
                    </a:moveTo>
                    <a:lnTo>
                      <a:pt x="6227" y="4680"/>
                    </a:lnTo>
                    <a:lnTo>
                      <a:pt x="6240" y="4680"/>
                    </a:lnTo>
                    <a:moveTo>
                      <a:pt x="6240" y="4680"/>
                    </a:moveTo>
                    <a:lnTo>
                      <a:pt x="6240" y="4680"/>
                    </a:lnTo>
                    <a:lnTo>
                      <a:pt x="6253" y="4680"/>
                    </a:lnTo>
                    <a:moveTo>
                      <a:pt x="6253" y="4680"/>
                    </a:moveTo>
                    <a:lnTo>
                      <a:pt x="6253" y="4680"/>
                    </a:lnTo>
                    <a:lnTo>
                      <a:pt x="6267" y="4680"/>
                    </a:lnTo>
                    <a:moveTo>
                      <a:pt x="6267" y="4680"/>
                    </a:moveTo>
                    <a:lnTo>
                      <a:pt x="6267" y="4680"/>
                    </a:lnTo>
                    <a:lnTo>
                      <a:pt x="6280" y="4733"/>
                    </a:lnTo>
                    <a:moveTo>
                      <a:pt x="6280" y="4733"/>
                    </a:moveTo>
                    <a:lnTo>
                      <a:pt x="6280" y="4733"/>
                    </a:lnTo>
                    <a:lnTo>
                      <a:pt x="6280" y="4800"/>
                    </a:lnTo>
                    <a:moveTo>
                      <a:pt x="6280" y="4800"/>
                    </a:moveTo>
                    <a:lnTo>
                      <a:pt x="6280" y="4800"/>
                    </a:lnTo>
                    <a:lnTo>
                      <a:pt x="6293" y="4800"/>
                    </a:lnTo>
                    <a:moveTo>
                      <a:pt x="6293" y="4800"/>
                    </a:moveTo>
                    <a:lnTo>
                      <a:pt x="6293" y="4800"/>
                    </a:lnTo>
                    <a:lnTo>
                      <a:pt x="6307" y="4800"/>
                    </a:lnTo>
                    <a:moveTo>
                      <a:pt x="6307" y="4800"/>
                    </a:moveTo>
                    <a:lnTo>
                      <a:pt x="6307" y="4800"/>
                    </a:lnTo>
                    <a:lnTo>
                      <a:pt x="6320" y="4800"/>
                    </a:lnTo>
                    <a:moveTo>
                      <a:pt x="6320" y="4800"/>
                    </a:moveTo>
                    <a:lnTo>
                      <a:pt x="6320" y="4800"/>
                    </a:lnTo>
                    <a:lnTo>
                      <a:pt x="6347" y="4800"/>
                    </a:lnTo>
                    <a:moveTo>
                      <a:pt x="6347" y="4800"/>
                    </a:moveTo>
                    <a:lnTo>
                      <a:pt x="6347" y="4800"/>
                    </a:lnTo>
                    <a:lnTo>
                      <a:pt x="6360" y="4800"/>
                    </a:lnTo>
                    <a:moveTo>
                      <a:pt x="6360" y="4800"/>
                    </a:moveTo>
                    <a:lnTo>
                      <a:pt x="6360" y="4800"/>
                    </a:lnTo>
                    <a:lnTo>
                      <a:pt x="6373" y="4800"/>
                    </a:lnTo>
                    <a:moveTo>
                      <a:pt x="6373" y="4800"/>
                    </a:moveTo>
                    <a:lnTo>
                      <a:pt x="6373" y="4800"/>
                    </a:lnTo>
                    <a:lnTo>
                      <a:pt x="6387" y="4800"/>
                    </a:lnTo>
                    <a:moveTo>
                      <a:pt x="6387" y="4800"/>
                    </a:moveTo>
                    <a:lnTo>
                      <a:pt x="6387" y="4800"/>
                    </a:lnTo>
                    <a:lnTo>
                      <a:pt x="6400" y="4800"/>
                    </a:lnTo>
                    <a:moveTo>
                      <a:pt x="6400" y="4800"/>
                    </a:moveTo>
                    <a:lnTo>
                      <a:pt x="6400" y="4800"/>
                    </a:lnTo>
                    <a:lnTo>
                      <a:pt x="6413" y="4800"/>
                    </a:lnTo>
                    <a:moveTo>
                      <a:pt x="6413" y="4800"/>
                    </a:moveTo>
                    <a:lnTo>
                      <a:pt x="6413" y="4800"/>
                    </a:lnTo>
                    <a:lnTo>
                      <a:pt x="6427" y="4800"/>
                    </a:lnTo>
                    <a:moveTo>
                      <a:pt x="6427" y="4800"/>
                    </a:moveTo>
                    <a:lnTo>
                      <a:pt x="6427" y="4800"/>
                    </a:lnTo>
                    <a:lnTo>
                      <a:pt x="6440" y="4800"/>
                    </a:lnTo>
                    <a:moveTo>
                      <a:pt x="6440" y="4800"/>
                    </a:moveTo>
                    <a:lnTo>
                      <a:pt x="6440" y="4800"/>
                    </a:lnTo>
                    <a:lnTo>
                      <a:pt x="6453" y="4800"/>
                    </a:lnTo>
                    <a:moveTo>
                      <a:pt x="6453" y="4800"/>
                    </a:moveTo>
                    <a:lnTo>
                      <a:pt x="6453" y="4800"/>
                    </a:lnTo>
                    <a:lnTo>
                      <a:pt x="6467" y="4933"/>
                    </a:lnTo>
                    <a:moveTo>
                      <a:pt x="6467" y="4933"/>
                    </a:moveTo>
                    <a:lnTo>
                      <a:pt x="6467" y="4933"/>
                    </a:lnTo>
                    <a:lnTo>
                      <a:pt x="6480" y="4933"/>
                    </a:lnTo>
                    <a:moveTo>
                      <a:pt x="6480" y="4933"/>
                    </a:moveTo>
                    <a:lnTo>
                      <a:pt x="6480" y="4933"/>
                    </a:lnTo>
                    <a:lnTo>
                      <a:pt x="6493" y="4933"/>
                    </a:lnTo>
                    <a:moveTo>
                      <a:pt x="6493" y="4933"/>
                    </a:moveTo>
                    <a:lnTo>
                      <a:pt x="6493" y="4933"/>
                    </a:lnTo>
                    <a:lnTo>
                      <a:pt x="6507" y="4933"/>
                    </a:lnTo>
                    <a:moveTo>
                      <a:pt x="6507" y="4933"/>
                    </a:moveTo>
                    <a:lnTo>
                      <a:pt x="6507" y="4933"/>
                    </a:lnTo>
                    <a:lnTo>
                      <a:pt x="6520" y="4933"/>
                    </a:lnTo>
                    <a:moveTo>
                      <a:pt x="6520" y="4933"/>
                    </a:moveTo>
                    <a:lnTo>
                      <a:pt x="6520" y="4933"/>
                    </a:lnTo>
                    <a:lnTo>
                      <a:pt x="6533" y="4933"/>
                    </a:lnTo>
                    <a:moveTo>
                      <a:pt x="6533" y="4933"/>
                    </a:moveTo>
                    <a:lnTo>
                      <a:pt x="6533" y="4933"/>
                    </a:lnTo>
                    <a:lnTo>
                      <a:pt x="6547" y="4933"/>
                    </a:lnTo>
                    <a:moveTo>
                      <a:pt x="6547" y="4933"/>
                    </a:moveTo>
                    <a:lnTo>
                      <a:pt x="6547" y="4933"/>
                    </a:lnTo>
                    <a:lnTo>
                      <a:pt x="6560" y="4933"/>
                    </a:lnTo>
                    <a:moveTo>
                      <a:pt x="6560" y="4933"/>
                    </a:moveTo>
                    <a:lnTo>
                      <a:pt x="6560" y="4933"/>
                    </a:lnTo>
                    <a:lnTo>
                      <a:pt x="6573" y="4933"/>
                    </a:lnTo>
                    <a:moveTo>
                      <a:pt x="6573" y="4933"/>
                    </a:moveTo>
                    <a:lnTo>
                      <a:pt x="6573" y="4933"/>
                    </a:lnTo>
                    <a:lnTo>
                      <a:pt x="6587" y="4933"/>
                    </a:lnTo>
                    <a:moveTo>
                      <a:pt x="6587" y="4933"/>
                    </a:moveTo>
                    <a:lnTo>
                      <a:pt x="6587" y="4933"/>
                    </a:lnTo>
                    <a:lnTo>
                      <a:pt x="6600" y="4933"/>
                    </a:lnTo>
                    <a:moveTo>
                      <a:pt x="6600" y="4933"/>
                    </a:moveTo>
                    <a:lnTo>
                      <a:pt x="6600" y="4933"/>
                    </a:lnTo>
                    <a:lnTo>
                      <a:pt x="6613" y="4933"/>
                    </a:lnTo>
                    <a:moveTo>
                      <a:pt x="6613" y="4933"/>
                    </a:moveTo>
                    <a:lnTo>
                      <a:pt x="6613" y="4933"/>
                    </a:lnTo>
                    <a:lnTo>
                      <a:pt x="6627" y="4933"/>
                    </a:lnTo>
                    <a:moveTo>
                      <a:pt x="6627" y="4933"/>
                    </a:moveTo>
                    <a:lnTo>
                      <a:pt x="6627" y="4933"/>
                    </a:lnTo>
                    <a:lnTo>
                      <a:pt x="6640" y="4933"/>
                    </a:lnTo>
                    <a:moveTo>
                      <a:pt x="6640" y="4933"/>
                    </a:moveTo>
                    <a:lnTo>
                      <a:pt x="6640" y="4933"/>
                    </a:lnTo>
                    <a:lnTo>
                      <a:pt x="6653" y="4933"/>
                    </a:lnTo>
                    <a:moveTo>
                      <a:pt x="6653" y="4933"/>
                    </a:moveTo>
                    <a:lnTo>
                      <a:pt x="6653" y="4933"/>
                    </a:lnTo>
                    <a:lnTo>
                      <a:pt x="6667" y="4933"/>
                    </a:lnTo>
                    <a:moveTo>
                      <a:pt x="6667" y="4933"/>
                    </a:moveTo>
                    <a:lnTo>
                      <a:pt x="6667" y="4933"/>
                    </a:lnTo>
                    <a:lnTo>
                      <a:pt x="6680" y="4933"/>
                    </a:lnTo>
                    <a:moveTo>
                      <a:pt x="6680" y="4933"/>
                    </a:moveTo>
                    <a:lnTo>
                      <a:pt x="6680" y="4933"/>
                    </a:lnTo>
                    <a:lnTo>
                      <a:pt x="6693" y="4933"/>
                    </a:lnTo>
                    <a:moveTo>
                      <a:pt x="6693" y="4933"/>
                    </a:moveTo>
                    <a:lnTo>
                      <a:pt x="6693" y="4933"/>
                    </a:lnTo>
                    <a:lnTo>
                      <a:pt x="6707" y="4933"/>
                    </a:lnTo>
                    <a:moveTo>
                      <a:pt x="6707" y="4933"/>
                    </a:moveTo>
                    <a:lnTo>
                      <a:pt x="6707" y="4933"/>
                    </a:lnTo>
                    <a:lnTo>
                      <a:pt x="6720" y="4933"/>
                    </a:lnTo>
                    <a:moveTo>
                      <a:pt x="6720" y="4933"/>
                    </a:moveTo>
                    <a:lnTo>
                      <a:pt x="6720" y="4933"/>
                    </a:lnTo>
                    <a:lnTo>
                      <a:pt x="6733" y="4933"/>
                    </a:lnTo>
                    <a:moveTo>
                      <a:pt x="6733" y="4933"/>
                    </a:moveTo>
                    <a:lnTo>
                      <a:pt x="6733" y="4933"/>
                    </a:lnTo>
                    <a:lnTo>
                      <a:pt x="6747" y="4933"/>
                    </a:lnTo>
                    <a:moveTo>
                      <a:pt x="6747" y="4933"/>
                    </a:moveTo>
                    <a:lnTo>
                      <a:pt x="6747" y="4933"/>
                    </a:lnTo>
                    <a:lnTo>
                      <a:pt x="6773" y="4933"/>
                    </a:lnTo>
                    <a:moveTo>
                      <a:pt x="6773" y="4933"/>
                    </a:moveTo>
                    <a:lnTo>
                      <a:pt x="6773" y="4933"/>
                    </a:lnTo>
                    <a:lnTo>
                      <a:pt x="6787" y="4933"/>
                    </a:lnTo>
                    <a:moveTo>
                      <a:pt x="6787" y="4933"/>
                    </a:moveTo>
                    <a:lnTo>
                      <a:pt x="6787" y="4933"/>
                    </a:lnTo>
                    <a:lnTo>
                      <a:pt x="6800" y="4933"/>
                    </a:lnTo>
                    <a:moveTo>
                      <a:pt x="6800" y="4933"/>
                    </a:moveTo>
                    <a:lnTo>
                      <a:pt x="6800" y="4933"/>
                    </a:lnTo>
                    <a:lnTo>
                      <a:pt x="6813" y="4933"/>
                    </a:lnTo>
                    <a:moveTo>
                      <a:pt x="6813" y="4933"/>
                    </a:moveTo>
                    <a:lnTo>
                      <a:pt x="6813" y="4933"/>
                    </a:lnTo>
                    <a:lnTo>
                      <a:pt x="6827" y="4933"/>
                    </a:lnTo>
                    <a:moveTo>
                      <a:pt x="6827" y="4933"/>
                    </a:moveTo>
                    <a:lnTo>
                      <a:pt x="6827" y="4933"/>
                    </a:lnTo>
                    <a:lnTo>
                      <a:pt x="6840" y="4933"/>
                    </a:lnTo>
                    <a:moveTo>
                      <a:pt x="6840" y="4933"/>
                    </a:moveTo>
                    <a:lnTo>
                      <a:pt x="6840" y="4933"/>
                    </a:lnTo>
                    <a:lnTo>
                      <a:pt x="6853" y="4933"/>
                    </a:lnTo>
                    <a:moveTo>
                      <a:pt x="6853" y="4933"/>
                    </a:moveTo>
                    <a:lnTo>
                      <a:pt x="6853" y="4933"/>
                    </a:lnTo>
                    <a:lnTo>
                      <a:pt x="6867" y="4933"/>
                    </a:lnTo>
                    <a:moveTo>
                      <a:pt x="6867" y="4933"/>
                    </a:moveTo>
                    <a:lnTo>
                      <a:pt x="6867" y="4933"/>
                    </a:lnTo>
                    <a:lnTo>
                      <a:pt x="6880" y="4933"/>
                    </a:lnTo>
                    <a:moveTo>
                      <a:pt x="6880" y="4933"/>
                    </a:moveTo>
                    <a:lnTo>
                      <a:pt x="6880" y="4933"/>
                    </a:lnTo>
                    <a:lnTo>
                      <a:pt x="6893" y="4933"/>
                    </a:lnTo>
                    <a:moveTo>
                      <a:pt x="6893" y="4933"/>
                    </a:moveTo>
                    <a:lnTo>
                      <a:pt x="6893" y="4933"/>
                    </a:lnTo>
                    <a:lnTo>
                      <a:pt x="6907" y="4933"/>
                    </a:lnTo>
                    <a:moveTo>
                      <a:pt x="6907" y="4933"/>
                    </a:moveTo>
                    <a:lnTo>
                      <a:pt x="6907" y="4933"/>
                    </a:lnTo>
                    <a:lnTo>
                      <a:pt x="6920" y="4933"/>
                    </a:lnTo>
                    <a:moveTo>
                      <a:pt x="6920" y="4933"/>
                    </a:moveTo>
                    <a:lnTo>
                      <a:pt x="6920" y="4933"/>
                    </a:lnTo>
                    <a:lnTo>
                      <a:pt x="6933" y="4933"/>
                    </a:lnTo>
                    <a:moveTo>
                      <a:pt x="6933" y="4933"/>
                    </a:moveTo>
                    <a:lnTo>
                      <a:pt x="6933" y="4933"/>
                    </a:lnTo>
                    <a:lnTo>
                      <a:pt x="6947" y="4933"/>
                    </a:lnTo>
                    <a:moveTo>
                      <a:pt x="6947" y="4933"/>
                    </a:moveTo>
                    <a:lnTo>
                      <a:pt x="6947" y="4933"/>
                    </a:lnTo>
                    <a:lnTo>
                      <a:pt x="6960" y="5013"/>
                    </a:lnTo>
                    <a:moveTo>
                      <a:pt x="6960" y="5013"/>
                    </a:moveTo>
                    <a:lnTo>
                      <a:pt x="6960" y="5013"/>
                    </a:lnTo>
                    <a:lnTo>
                      <a:pt x="6973" y="5013"/>
                    </a:lnTo>
                    <a:moveTo>
                      <a:pt x="6973" y="5013"/>
                    </a:moveTo>
                    <a:lnTo>
                      <a:pt x="6973" y="5013"/>
                    </a:lnTo>
                    <a:lnTo>
                      <a:pt x="6987" y="5013"/>
                    </a:lnTo>
                    <a:moveTo>
                      <a:pt x="6987" y="5013"/>
                    </a:moveTo>
                    <a:lnTo>
                      <a:pt x="6987" y="5013"/>
                    </a:lnTo>
                    <a:lnTo>
                      <a:pt x="7000" y="5013"/>
                    </a:lnTo>
                    <a:moveTo>
                      <a:pt x="7000" y="5013"/>
                    </a:moveTo>
                    <a:lnTo>
                      <a:pt x="7000" y="5013"/>
                    </a:lnTo>
                    <a:lnTo>
                      <a:pt x="7013" y="5013"/>
                    </a:lnTo>
                    <a:moveTo>
                      <a:pt x="7013" y="5013"/>
                    </a:moveTo>
                    <a:lnTo>
                      <a:pt x="7013" y="5013"/>
                    </a:lnTo>
                    <a:lnTo>
                      <a:pt x="7027" y="5013"/>
                    </a:lnTo>
                    <a:moveTo>
                      <a:pt x="7027" y="5013"/>
                    </a:moveTo>
                    <a:lnTo>
                      <a:pt x="7027" y="5013"/>
                    </a:lnTo>
                    <a:lnTo>
                      <a:pt x="7040" y="5013"/>
                    </a:lnTo>
                    <a:moveTo>
                      <a:pt x="7040" y="5013"/>
                    </a:moveTo>
                    <a:lnTo>
                      <a:pt x="7040" y="5013"/>
                    </a:lnTo>
                    <a:lnTo>
                      <a:pt x="7053" y="5013"/>
                    </a:lnTo>
                    <a:moveTo>
                      <a:pt x="7053" y="5013"/>
                    </a:moveTo>
                    <a:lnTo>
                      <a:pt x="7053" y="5013"/>
                    </a:lnTo>
                    <a:lnTo>
                      <a:pt x="7067" y="5013"/>
                    </a:lnTo>
                    <a:moveTo>
                      <a:pt x="7067" y="5013"/>
                    </a:moveTo>
                    <a:lnTo>
                      <a:pt x="7067" y="5013"/>
                    </a:lnTo>
                    <a:lnTo>
                      <a:pt x="7080" y="5013"/>
                    </a:lnTo>
                    <a:moveTo>
                      <a:pt x="7080" y="5013"/>
                    </a:moveTo>
                    <a:lnTo>
                      <a:pt x="7080" y="5013"/>
                    </a:lnTo>
                    <a:lnTo>
                      <a:pt x="7093" y="5013"/>
                    </a:lnTo>
                    <a:moveTo>
                      <a:pt x="7093" y="5013"/>
                    </a:moveTo>
                    <a:lnTo>
                      <a:pt x="7093" y="5013"/>
                    </a:lnTo>
                    <a:lnTo>
                      <a:pt x="7107" y="5013"/>
                    </a:lnTo>
                    <a:moveTo>
                      <a:pt x="7107" y="5013"/>
                    </a:moveTo>
                    <a:lnTo>
                      <a:pt x="7107" y="5013"/>
                    </a:lnTo>
                    <a:lnTo>
                      <a:pt x="7120" y="5013"/>
                    </a:lnTo>
                    <a:moveTo>
                      <a:pt x="7120" y="5013"/>
                    </a:moveTo>
                    <a:lnTo>
                      <a:pt x="7120" y="5013"/>
                    </a:lnTo>
                    <a:lnTo>
                      <a:pt x="7133" y="5013"/>
                    </a:lnTo>
                    <a:moveTo>
                      <a:pt x="7133" y="5013"/>
                    </a:moveTo>
                    <a:lnTo>
                      <a:pt x="7133" y="5013"/>
                    </a:lnTo>
                    <a:lnTo>
                      <a:pt x="7147" y="5013"/>
                    </a:lnTo>
                    <a:moveTo>
                      <a:pt x="7147" y="5013"/>
                    </a:moveTo>
                    <a:lnTo>
                      <a:pt x="7147" y="5013"/>
                    </a:lnTo>
                    <a:lnTo>
                      <a:pt x="7160" y="5080"/>
                    </a:lnTo>
                    <a:moveTo>
                      <a:pt x="7160" y="5080"/>
                    </a:moveTo>
                    <a:lnTo>
                      <a:pt x="7160" y="5080"/>
                    </a:lnTo>
                    <a:lnTo>
                      <a:pt x="7173" y="5080"/>
                    </a:lnTo>
                    <a:moveTo>
                      <a:pt x="7173" y="5080"/>
                    </a:moveTo>
                    <a:lnTo>
                      <a:pt x="7173" y="5080"/>
                    </a:lnTo>
                    <a:lnTo>
                      <a:pt x="7187" y="5080"/>
                    </a:lnTo>
                    <a:moveTo>
                      <a:pt x="7187" y="5080"/>
                    </a:moveTo>
                    <a:lnTo>
                      <a:pt x="7187" y="5080"/>
                    </a:lnTo>
                    <a:lnTo>
                      <a:pt x="7200" y="5080"/>
                    </a:lnTo>
                    <a:moveTo>
                      <a:pt x="7200" y="5080"/>
                    </a:moveTo>
                    <a:lnTo>
                      <a:pt x="7200" y="5080"/>
                    </a:lnTo>
                    <a:lnTo>
                      <a:pt x="7213" y="5080"/>
                    </a:lnTo>
                    <a:moveTo>
                      <a:pt x="7213" y="5080"/>
                    </a:moveTo>
                    <a:lnTo>
                      <a:pt x="7213" y="5080"/>
                    </a:lnTo>
                    <a:lnTo>
                      <a:pt x="7227" y="5080"/>
                    </a:lnTo>
                    <a:moveTo>
                      <a:pt x="7227" y="5080"/>
                    </a:moveTo>
                    <a:lnTo>
                      <a:pt x="7227" y="5080"/>
                    </a:lnTo>
                    <a:lnTo>
                      <a:pt x="7240" y="5080"/>
                    </a:lnTo>
                    <a:moveTo>
                      <a:pt x="7240" y="5080"/>
                    </a:moveTo>
                    <a:lnTo>
                      <a:pt x="7240" y="5080"/>
                    </a:lnTo>
                    <a:lnTo>
                      <a:pt x="7253" y="5080"/>
                    </a:lnTo>
                    <a:moveTo>
                      <a:pt x="7253" y="5080"/>
                    </a:moveTo>
                    <a:lnTo>
                      <a:pt x="7253" y="5080"/>
                    </a:lnTo>
                    <a:lnTo>
                      <a:pt x="7253" y="5160"/>
                    </a:lnTo>
                    <a:moveTo>
                      <a:pt x="7253" y="5160"/>
                    </a:moveTo>
                    <a:lnTo>
                      <a:pt x="7253" y="5160"/>
                    </a:lnTo>
                    <a:lnTo>
                      <a:pt x="7267" y="5160"/>
                    </a:lnTo>
                    <a:moveTo>
                      <a:pt x="7267" y="5160"/>
                    </a:moveTo>
                    <a:lnTo>
                      <a:pt x="7267" y="5160"/>
                    </a:lnTo>
                    <a:lnTo>
                      <a:pt x="7280" y="5160"/>
                    </a:lnTo>
                    <a:moveTo>
                      <a:pt x="7280" y="5160"/>
                    </a:moveTo>
                    <a:lnTo>
                      <a:pt x="7280" y="5160"/>
                    </a:lnTo>
                    <a:lnTo>
                      <a:pt x="7293" y="5160"/>
                    </a:lnTo>
                    <a:moveTo>
                      <a:pt x="7293" y="5160"/>
                    </a:moveTo>
                    <a:lnTo>
                      <a:pt x="7293" y="5160"/>
                    </a:lnTo>
                    <a:lnTo>
                      <a:pt x="7307" y="5160"/>
                    </a:lnTo>
                    <a:moveTo>
                      <a:pt x="7307" y="5160"/>
                    </a:moveTo>
                    <a:lnTo>
                      <a:pt x="7307" y="5160"/>
                    </a:lnTo>
                    <a:lnTo>
                      <a:pt x="7320" y="5160"/>
                    </a:lnTo>
                    <a:moveTo>
                      <a:pt x="7320" y="5160"/>
                    </a:moveTo>
                    <a:lnTo>
                      <a:pt x="7320" y="5160"/>
                    </a:lnTo>
                    <a:lnTo>
                      <a:pt x="7333" y="5160"/>
                    </a:lnTo>
                    <a:moveTo>
                      <a:pt x="7333" y="5160"/>
                    </a:moveTo>
                    <a:lnTo>
                      <a:pt x="7333" y="5160"/>
                    </a:lnTo>
                    <a:lnTo>
                      <a:pt x="7360" y="5160"/>
                    </a:lnTo>
                    <a:moveTo>
                      <a:pt x="7360" y="5160"/>
                    </a:moveTo>
                    <a:lnTo>
                      <a:pt x="7360" y="5160"/>
                    </a:lnTo>
                    <a:lnTo>
                      <a:pt x="7373" y="5160"/>
                    </a:lnTo>
                    <a:moveTo>
                      <a:pt x="7373" y="5160"/>
                    </a:moveTo>
                    <a:lnTo>
                      <a:pt x="7373" y="5160"/>
                    </a:lnTo>
                    <a:lnTo>
                      <a:pt x="7387" y="5160"/>
                    </a:lnTo>
                    <a:moveTo>
                      <a:pt x="7387" y="5160"/>
                    </a:moveTo>
                    <a:lnTo>
                      <a:pt x="7387" y="5160"/>
                    </a:lnTo>
                    <a:lnTo>
                      <a:pt x="7400" y="5160"/>
                    </a:lnTo>
                    <a:moveTo>
                      <a:pt x="7400" y="5160"/>
                    </a:moveTo>
                    <a:lnTo>
                      <a:pt x="7400" y="5160"/>
                    </a:lnTo>
                    <a:lnTo>
                      <a:pt x="7413" y="5160"/>
                    </a:lnTo>
                    <a:moveTo>
                      <a:pt x="7413" y="5160"/>
                    </a:moveTo>
                    <a:lnTo>
                      <a:pt x="7413" y="5160"/>
                    </a:lnTo>
                    <a:lnTo>
                      <a:pt x="7427" y="5160"/>
                    </a:lnTo>
                    <a:moveTo>
                      <a:pt x="7427" y="5160"/>
                    </a:moveTo>
                    <a:lnTo>
                      <a:pt x="7427" y="5160"/>
                    </a:lnTo>
                    <a:lnTo>
                      <a:pt x="7440" y="5160"/>
                    </a:lnTo>
                    <a:moveTo>
                      <a:pt x="7440" y="5160"/>
                    </a:moveTo>
                    <a:lnTo>
                      <a:pt x="7440" y="5160"/>
                    </a:lnTo>
                    <a:lnTo>
                      <a:pt x="7453" y="5160"/>
                    </a:lnTo>
                    <a:moveTo>
                      <a:pt x="7453" y="5160"/>
                    </a:moveTo>
                    <a:lnTo>
                      <a:pt x="7453" y="5160"/>
                    </a:lnTo>
                    <a:lnTo>
                      <a:pt x="7467" y="5160"/>
                    </a:lnTo>
                    <a:moveTo>
                      <a:pt x="7467" y="5160"/>
                    </a:moveTo>
                    <a:lnTo>
                      <a:pt x="7467" y="5160"/>
                    </a:lnTo>
                    <a:lnTo>
                      <a:pt x="7480" y="5160"/>
                    </a:lnTo>
                    <a:moveTo>
                      <a:pt x="7480" y="5160"/>
                    </a:moveTo>
                    <a:lnTo>
                      <a:pt x="7480" y="5160"/>
                    </a:lnTo>
                    <a:lnTo>
                      <a:pt x="7493" y="5160"/>
                    </a:lnTo>
                    <a:moveTo>
                      <a:pt x="7493" y="5160"/>
                    </a:moveTo>
                    <a:lnTo>
                      <a:pt x="7493" y="5160"/>
                    </a:lnTo>
                    <a:lnTo>
                      <a:pt x="7507" y="5160"/>
                    </a:lnTo>
                    <a:moveTo>
                      <a:pt x="7507" y="5160"/>
                    </a:moveTo>
                    <a:lnTo>
                      <a:pt x="7507" y="5160"/>
                    </a:lnTo>
                    <a:lnTo>
                      <a:pt x="7520" y="5160"/>
                    </a:lnTo>
                    <a:moveTo>
                      <a:pt x="7520" y="5160"/>
                    </a:moveTo>
                    <a:lnTo>
                      <a:pt x="7520" y="5160"/>
                    </a:lnTo>
                    <a:lnTo>
                      <a:pt x="7533" y="5160"/>
                    </a:lnTo>
                    <a:moveTo>
                      <a:pt x="7533" y="5160"/>
                    </a:moveTo>
                    <a:lnTo>
                      <a:pt x="7533" y="5160"/>
                    </a:lnTo>
                    <a:lnTo>
                      <a:pt x="7547" y="5160"/>
                    </a:lnTo>
                    <a:moveTo>
                      <a:pt x="7547" y="5160"/>
                    </a:moveTo>
                    <a:lnTo>
                      <a:pt x="7547" y="5160"/>
                    </a:lnTo>
                    <a:lnTo>
                      <a:pt x="7560" y="5160"/>
                    </a:lnTo>
                    <a:moveTo>
                      <a:pt x="7560" y="5160"/>
                    </a:moveTo>
                    <a:lnTo>
                      <a:pt x="7560" y="5160"/>
                    </a:lnTo>
                    <a:lnTo>
                      <a:pt x="7573" y="5160"/>
                    </a:lnTo>
                    <a:moveTo>
                      <a:pt x="7573" y="5160"/>
                    </a:moveTo>
                    <a:lnTo>
                      <a:pt x="7573" y="5160"/>
                    </a:lnTo>
                    <a:lnTo>
                      <a:pt x="7587" y="5160"/>
                    </a:lnTo>
                    <a:moveTo>
                      <a:pt x="7587" y="5160"/>
                    </a:moveTo>
                    <a:lnTo>
                      <a:pt x="7587" y="5160"/>
                    </a:lnTo>
                    <a:lnTo>
                      <a:pt x="7600" y="5160"/>
                    </a:lnTo>
                    <a:moveTo>
                      <a:pt x="7600" y="5160"/>
                    </a:moveTo>
                    <a:lnTo>
                      <a:pt x="7600" y="5160"/>
                    </a:lnTo>
                    <a:lnTo>
                      <a:pt x="7613" y="5160"/>
                    </a:lnTo>
                    <a:moveTo>
                      <a:pt x="7613" y="5160"/>
                    </a:moveTo>
                    <a:lnTo>
                      <a:pt x="7613" y="5160"/>
                    </a:lnTo>
                    <a:lnTo>
                      <a:pt x="7627" y="5160"/>
                    </a:lnTo>
                    <a:moveTo>
                      <a:pt x="7627" y="5160"/>
                    </a:moveTo>
                    <a:lnTo>
                      <a:pt x="7627" y="5160"/>
                    </a:lnTo>
                    <a:lnTo>
                      <a:pt x="7640" y="5160"/>
                    </a:lnTo>
                    <a:moveTo>
                      <a:pt x="7640" y="5160"/>
                    </a:moveTo>
                    <a:lnTo>
                      <a:pt x="7640" y="5160"/>
                    </a:lnTo>
                    <a:lnTo>
                      <a:pt x="7653" y="5160"/>
                    </a:lnTo>
                    <a:moveTo>
                      <a:pt x="7653" y="5160"/>
                    </a:moveTo>
                    <a:lnTo>
                      <a:pt x="7653" y="5160"/>
                    </a:lnTo>
                    <a:lnTo>
                      <a:pt x="7667" y="5160"/>
                    </a:lnTo>
                    <a:moveTo>
                      <a:pt x="7667" y="5160"/>
                    </a:moveTo>
                    <a:lnTo>
                      <a:pt x="7667" y="5160"/>
                    </a:lnTo>
                    <a:lnTo>
                      <a:pt x="7680" y="5160"/>
                    </a:lnTo>
                    <a:moveTo>
                      <a:pt x="7680" y="5160"/>
                    </a:moveTo>
                    <a:lnTo>
                      <a:pt x="7680" y="5160"/>
                    </a:lnTo>
                    <a:lnTo>
                      <a:pt x="7693" y="5160"/>
                    </a:lnTo>
                    <a:moveTo>
                      <a:pt x="7693" y="5160"/>
                    </a:moveTo>
                    <a:lnTo>
                      <a:pt x="7693" y="5160"/>
                    </a:lnTo>
                    <a:lnTo>
                      <a:pt x="7707" y="5160"/>
                    </a:lnTo>
                    <a:moveTo>
                      <a:pt x="7707" y="5160"/>
                    </a:moveTo>
                    <a:lnTo>
                      <a:pt x="7707" y="5160"/>
                    </a:lnTo>
                    <a:lnTo>
                      <a:pt x="7720" y="5160"/>
                    </a:lnTo>
                    <a:moveTo>
                      <a:pt x="7720" y="5160"/>
                    </a:moveTo>
                    <a:lnTo>
                      <a:pt x="7720" y="5160"/>
                    </a:lnTo>
                    <a:lnTo>
                      <a:pt x="7733" y="5160"/>
                    </a:lnTo>
                    <a:moveTo>
                      <a:pt x="7733" y="5160"/>
                    </a:moveTo>
                    <a:lnTo>
                      <a:pt x="7733" y="5160"/>
                    </a:lnTo>
                    <a:lnTo>
                      <a:pt x="7747" y="5253"/>
                    </a:lnTo>
                    <a:moveTo>
                      <a:pt x="7747" y="5253"/>
                    </a:moveTo>
                    <a:lnTo>
                      <a:pt x="7747" y="5253"/>
                    </a:lnTo>
                    <a:lnTo>
                      <a:pt x="7760" y="5253"/>
                    </a:lnTo>
                    <a:moveTo>
                      <a:pt x="7760" y="5253"/>
                    </a:moveTo>
                    <a:lnTo>
                      <a:pt x="7760" y="5253"/>
                    </a:lnTo>
                    <a:lnTo>
                      <a:pt x="7773" y="5253"/>
                    </a:lnTo>
                    <a:moveTo>
                      <a:pt x="7773" y="5253"/>
                    </a:moveTo>
                    <a:lnTo>
                      <a:pt x="7773" y="5253"/>
                    </a:lnTo>
                    <a:lnTo>
                      <a:pt x="7787" y="5253"/>
                    </a:lnTo>
                    <a:moveTo>
                      <a:pt x="7787" y="5253"/>
                    </a:moveTo>
                    <a:lnTo>
                      <a:pt x="7787" y="5253"/>
                    </a:lnTo>
                    <a:lnTo>
                      <a:pt x="7800" y="5253"/>
                    </a:lnTo>
                    <a:moveTo>
                      <a:pt x="7800" y="5253"/>
                    </a:moveTo>
                    <a:lnTo>
                      <a:pt x="7800" y="5253"/>
                    </a:lnTo>
                    <a:lnTo>
                      <a:pt x="7813" y="5253"/>
                    </a:lnTo>
                    <a:moveTo>
                      <a:pt x="7813" y="5253"/>
                    </a:moveTo>
                    <a:lnTo>
                      <a:pt x="7813" y="5253"/>
                    </a:lnTo>
                    <a:lnTo>
                      <a:pt x="7827" y="5253"/>
                    </a:lnTo>
                    <a:moveTo>
                      <a:pt x="7827" y="5253"/>
                    </a:moveTo>
                    <a:lnTo>
                      <a:pt x="7827" y="5253"/>
                    </a:lnTo>
                    <a:lnTo>
                      <a:pt x="7840" y="5360"/>
                    </a:lnTo>
                    <a:moveTo>
                      <a:pt x="7840" y="5360"/>
                    </a:moveTo>
                    <a:lnTo>
                      <a:pt x="7840" y="5360"/>
                    </a:lnTo>
                    <a:lnTo>
                      <a:pt x="7853" y="5360"/>
                    </a:lnTo>
                    <a:moveTo>
                      <a:pt x="7853" y="5360"/>
                    </a:moveTo>
                    <a:lnTo>
                      <a:pt x="7853" y="5360"/>
                    </a:lnTo>
                    <a:lnTo>
                      <a:pt x="7867" y="5360"/>
                    </a:lnTo>
                    <a:moveTo>
                      <a:pt x="7867" y="5360"/>
                    </a:moveTo>
                    <a:lnTo>
                      <a:pt x="7867" y="5360"/>
                    </a:lnTo>
                    <a:lnTo>
                      <a:pt x="7880" y="5360"/>
                    </a:lnTo>
                    <a:moveTo>
                      <a:pt x="7880" y="5360"/>
                    </a:moveTo>
                    <a:lnTo>
                      <a:pt x="7880" y="5360"/>
                    </a:lnTo>
                    <a:lnTo>
                      <a:pt x="7893" y="5360"/>
                    </a:lnTo>
                    <a:moveTo>
                      <a:pt x="7893" y="5360"/>
                    </a:moveTo>
                    <a:lnTo>
                      <a:pt x="7893" y="5360"/>
                    </a:lnTo>
                    <a:lnTo>
                      <a:pt x="7907" y="5360"/>
                    </a:lnTo>
                    <a:moveTo>
                      <a:pt x="7907" y="5360"/>
                    </a:moveTo>
                    <a:lnTo>
                      <a:pt x="7907" y="5360"/>
                    </a:lnTo>
                    <a:lnTo>
                      <a:pt x="7920" y="5360"/>
                    </a:lnTo>
                    <a:moveTo>
                      <a:pt x="7920" y="5360"/>
                    </a:moveTo>
                    <a:lnTo>
                      <a:pt x="7920" y="5360"/>
                    </a:lnTo>
                    <a:lnTo>
                      <a:pt x="7933" y="5360"/>
                    </a:lnTo>
                    <a:moveTo>
                      <a:pt x="7933" y="5360"/>
                    </a:moveTo>
                    <a:lnTo>
                      <a:pt x="7933" y="5360"/>
                    </a:lnTo>
                    <a:lnTo>
                      <a:pt x="7947" y="5360"/>
                    </a:lnTo>
                    <a:moveTo>
                      <a:pt x="7947" y="5360"/>
                    </a:moveTo>
                    <a:lnTo>
                      <a:pt x="7947" y="5360"/>
                    </a:lnTo>
                    <a:lnTo>
                      <a:pt x="7960" y="5360"/>
                    </a:lnTo>
                    <a:moveTo>
                      <a:pt x="7960" y="5360"/>
                    </a:moveTo>
                    <a:lnTo>
                      <a:pt x="7960" y="5360"/>
                    </a:lnTo>
                    <a:lnTo>
                      <a:pt x="7973" y="5360"/>
                    </a:lnTo>
                    <a:moveTo>
                      <a:pt x="7973" y="5360"/>
                    </a:moveTo>
                    <a:lnTo>
                      <a:pt x="7973" y="5360"/>
                    </a:lnTo>
                    <a:lnTo>
                      <a:pt x="7987" y="5360"/>
                    </a:lnTo>
                    <a:moveTo>
                      <a:pt x="7987" y="5360"/>
                    </a:moveTo>
                    <a:lnTo>
                      <a:pt x="7987" y="5360"/>
                    </a:lnTo>
                    <a:lnTo>
                      <a:pt x="8000" y="5453"/>
                    </a:lnTo>
                    <a:moveTo>
                      <a:pt x="8000" y="5453"/>
                    </a:moveTo>
                    <a:lnTo>
                      <a:pt x="8000" y="5453"/>
                    </a:lnTo>
                    <a:lnTo>
                      <a:pt x="8013" y="5453"/>
                    </a:lnTo>
                    <a:moveTo>
                      <a:pt x="8013" y="5453"/>
                    </a:moveTo>
                    <a:lnTo>
                      <a:pt x="8013" y="5453"/>
                    </a:lnTo>
                    <a:lnTo>
                      <a:pt x="8027" y="5453"/>
                    </a:lnTo>
                    <a:moveTo>
                      <a:pt x="8027" y="5453"/>
                    </a:moveTo>
                    <a:lnTo>
                      <a:pt x="8027" y="5453"/>
                    </a:lnTo>
                    <a:lnTo>
                      <a:pt x="8040" y="5453"/>
                    </a:lnTo>
                    <a:moveTo>
                      <a:pt x="8040" y="5453"/>
                    </a:moveTo>
                    <a:lnTo>
                      <a:pt x="8040" y="5453"/>
                    </a:lnTo>
                    <a:lnTo>
                      <a:pt x="8053" y="5453"/>
                    </a:lnTo>
                    <a:moveTo>
                      <a:pt x="8053" y="5453"/>
                    </a:moveTo>
                    <a:lnTo>
                      <a:pt x="8053" y="5453"/>
                    </a:lnTo>
                    <a:lnTo>
                      <a:pt x="8067" y="5453"/>
                    </a:lnTo>
                    <a:moveTo>
                      <a:pt x="8067" y="5453"/>
                    </a:moveTo>
                    <a:lnTo>
                      <a:pt x="8067" y="5453"/>
                    </a:lnTo>
                    <a:lnTo>
                      <a:pt x="8080" y="5453"/>
                    </a:lnTo>
                    <a:moveTo>
                      <a:pt x="8080" y="5453"/>
                    </a:moveTo>
                    <a:lnTo>
                      <a:pt x="8080" y="5453"/>
                    </a:lnTo>
                    <a:lnTo>
                      <a:pt x="8093" y="5453"/>
                    </a:lnTo>
                    <a:moveTo>
                      <a:pt x="8093" y="5453"/>
                    </a:moveTo>
                    <a:lnTo>
                      <a:pt x="8093" y="5453"/>
                    </a:lnTo>
                    <a:lnTo>
                      <a:pt x="8107" y="5453"/>
                    </a:lnTo>
                    <a:moveTo>
                      <a:pt x="8107" y="5453"/>
                    </a:moveTo>
                    <a:lnTo>
                      <a:pt x="8107" y="5453"/>
                    </a:lnTo>
                    <a:lnTo>
                      <a:pt x="8120" y="5453"/>
                    </a:lnTo>
                    <a:moveTo>
                      <a:pt x="8120" y="5453"/>
                    </a:moveTo>
                    <a:lnTo>
                      <a:pt x="8120" y="5453"/>
                    </a:lnTo>
                    <a:lnTo>
                      <a:pt x="8133" y="5453"/>
                    </a:lnTo>
                    <a:moveTo>
                      <a:pt x="8133" y="5453"/>
                    </a:moveTo>
                    <a:lnTo>
                      <a:pt x="8133" y="5453"/>
                    </a:lnTo>
                    <a:lnTo>
                      <a:pt x="8147" y="5560"/>
                    </a:lnTo>
                    <a:moveTo>
                      <a:pt x="8147" y="5560"/>
                    </a:moveTo>
                    <a:lnTo>
                      <a:pt x="8147" y="5560"/>
                    </a:lnTo>
                    <a:lnTo>
                      <a:pt x="8160" y="5560"/>
                    </a:lnTo>
                    <a:moveTo>
                      <a:pt x="8160" y="5560"/>
                    </a:moveTo>
                    <a:lnTo>
                      <a:pt x="8160" y="5560"/>
                    </a:lnTo>
                    <a:lnTo>
                      <a:pt x="8173" y="5560"/>
                    </a:lnTo>
                    <a:moveTo>
                      <a:pt x="8173" y="5560"/>
                    </a:moveTo>
                    <a:lnTo>
                      <a:pt x="8173" y="5560"/>
                    </a:lnTo>
                    <a:lnTo>
                      <a:pt x="8187" y="5560"/>
                    </a:lnTo>
                    <a:moveTo>
                      <a:pt x="8187" y="5560"/>
                    </a:moveTo>
                    <a:lnTo>
                      <a:pt x="8187" y="5560"/>
                    </a:lnTo>
                    <a:lnTo>
                      <a:pt x="8200" y="5560"/>
                    </a:lnTo>
                    <a:moveTo>
                      <a:pt x="8200" y="5560"/>
                    </a:moveTo>
                    <a:lnTo>
                      <a:pt x="8200" y="5560"/>
                    </a:lnTo>
                    <a:lnTo>
                      <a:pt x="8213" y="5560"/>
                    </a:lnTo>
                    <a:moveTo>
                      <a:pt x="8213" y="5560"/>
                    </a:moveTo>
                    <a:lnTo>
                      <a:pt x="8213" y="5560"/>
                    </a:lnTo>
                    <a:lnTo>
                      <a:pt x="8240" y="5560"/>
                    </a:lnTo>
                    <a:moveTo>
                      <a:pt x="8240" y="5560"/>
                    </a:moveTo>
                    <a:lnTo>
                      <a:pt x="8240" y="5560"/>
                    </a:lnTo>
                    <a:lnTo>
                      <a:pt x="8240" y="5680"/>
                    </a:lnTo>
                    <a:moveTo>
                      <a:pt x="8240" y="5680"/>
                    </a:moveTo>
                    <a:lnTo>
                      <a:pt x="8240" y="5680"/>
                    </a:lnTo>
                    <a:lnTo>
                      <a:pt x="8253" y="5680"/>
                    </a:lnTo>
                    <a:moveTo>
                      <a:pt x="8253" y="5680"/>
                    </a:moveTo>
                    <a:lnTo>
                      <a:pt x="8253" y="5680"/>
                    </a:lnTo>
                    <a:lnTo>
                      <a:pt x="8267" y="5680"/>
                    </a:lnTo>
                    <a:moveTo>
                      <a:pt x="8267" y="5680"/>
                    </a:moveTo>
                    <a:lnTo>
                      <a:pt x="8267" y="5680"/>
                    </a:lnTo>
                    <a:lnTo>
                      <a:pt x="8280" y="5680"/>
                    </a:lnTo>
                    <a:moveTo>
                      <a:pt x="8280" y="5680"/>
                    </a:moveTo>
                    <a:lnTo>
                      <a:pt x="8280" y="5680"/>
                    </a:lnTo>
                    <a:lnTo>
                      <a:pt x="8293" y="5680"/>
                    </a:lnTo>
                    <a:moveTo>
                      <a:pt x="8293" y="5680"/>
                    </a:moveTo>
                    <a:lnTo>
                      <a:pt x="8293" y="5680"/>
                    </a:lnTo>
                    <a:lnTo>
                      <a:pt x="8307" y="5680"/>
                    </a:lnTo>
                    <a:moveTo>
                      <a:pt x="8307" y="5680"/>
                    </a:moveTo>
                    <a:lnTo>
                      <a:pt x="8307" y="5680"/>
                    </a:lnTo>
                    <a:lnTo>
                      <a:pt x="8320" y="5680"/>
                    </a:lnTo>
                    <a:moveTo>
                      <a:pt x="8320" y="5680"/>
                    </a:moveTo>
                    <a:lnTo>
                      <a:pt x="8320" y="5680"/>
                    </a:lnTo>
                    <a:lnTo>
                      <a:pt x="8333" y="5680"/>
                    </a:lnTo>
                    <a:moveTo>
                      <a:pt x="8333" y="5680"/>
                    </a:moveTo>
                    <a:lnTo>
                      <a:pt x="8333" y="5680"/>
                    </a:lnTo>
                    <a:lnTo>
                      <a:pt x="8347" y="5680"/>
                    </a:lnTo>
                    <a:moveTo>
                      <a:pt x="8347" y="5680"/>
                    </a:moveTo>
                    <a:lnTo>
                      <a:pt x="8347" y="5680"/>
                    </a:lnTo>
                    <a:lnTo>
                      <a:pt x="8360" y="5680"/>
                    </a:lnTo>
                    <a:moveTo>
                      <a:pt x="8360" y="5680"/>
                    </a:moveTo>
                    <a:lnTo>
                      <a:pt x="8360" y="5680"/>
                    </a:lnTo>
                    <a:lnTo>
                      <a:pt x="8373" y="5680"/>
                    </a:lnTo>
                    <a:moveTo>
                      <a:pt x="8373" y="5680"/>
                    </a:moveTo>
                    <a:lnTo>
                      <a:pt x="8373" y="5680"/>
                    </a:lnTo>
                    <a:lnTo>
                      <a:pt x="8387" y="5680"/>
                    </a:lnTo>
                    <a:moveTo>
                      <a:pt x="8387" y="5680"/>
                    </a:moveTo>
                    <a:lnTo>
                      <a:pt x="8387" y="5680"/>
                    </a:lnTo>
                    <a:lnTo>
                      <a:pt x="8400" y="5680"/>
                    </a:lnTo>
                    <a:moveTo>
                      <a:pt x="8400" y="5680"/>
                    </a:moveTo>
                    <a:lnTo>
                      <a:pt x="8400" y="5680"/>
                    </a:lnTo>
                    <a:lnTo>
                      <a:pt x="8413" y="5680"/>
                    </a:lnTo>
                    <a:moveTo>
                      <a:pt x="8413" y="5680"/>
                    </a:moveTo>
                    <a:lnTo>
                      <a:pt x="8413" y="5680"/>
                    </a:lnTo>
                    <a:lnTo>
                      <a:pt x="8427" y="5680"/>
                    </a:lnTo>
                    <a:moveTo>
                      <a:pt x="8427" y="5680"/>
                    </a:moveTo>
                    <a:lnTo>
                      <a:pt x="8427" y="5680"/>
                    </a:lnTo>
                    <a:lnTo>
                      <a:pt x="8440" y="5680"/>
                    </a:lnTo>
                    <a:moveTo>
                      <a:pt x="8440" y="5680"/>
                    </a:moveTo>
                    <a:lnTo>
                      <a:pt x="8440" y="5680"/>
                    </a:lnTo>
                    <a:lnTo>
                      <a:pt x="8453" y="5680"/>
                    </a:lnTo>
                    <a:moveTo>
                      <a:pt x="8453" y="5680"/>
                    </a:moveTo>
                    <a:lnTo>
                      <a:pt x="8453" y="5680"/>
                    </a:lnTo>
                    <a:lnTo>
                      <a:pt x="8467" y="5680"/>
                    </a:lnTo>
                    <a:moveTo>
                      <a:pt x="8467" y="5680"/>
                    </a:moveTo>
                    <a:lnTo>
                      <a:pt x="8467" y="5680"/>
                    </a:lnTo>
                    <a:lnTo>
                      <a:pt x="8480" y="5813"/>
                    </a:lnTo>
                    <a:moveTo>
                      <a:pt x="8480" y="5813"/>
                    </a:moveTo>
                    <a:lnTo>
                      <a:pt x="8480" y="5813"/>
                    </a:lnTo>
                    <a:lnTo>
                      <a:pt x="8493" y="5813"/>
                    </a:lnTo>
                    <a:moveTo>
                      <a:pt x="8493" y="5813"/>
                    </a:moveTo>
                    <a:lnTo>
                      <a:pt x="8493" y="5813"/>
                    </a:lnTo>
                    <a:lnTo>
                      <a:pt x="8507" y="5813"/>
                    </a:lnTo>
                    <a:moveTo>
                      <a:pt x="8507" y="5813"/>
                    </a:moveTo>
                    <a:lnTo>
                      <a:pt x="8507" y="5813"/>
                    </a:lnTo>
                    <a:lnTo>
                      <a:pt x="8520" y="5813"/>
                    </a:lnTo>
                    <a:moveTo>
                      <a:pt x="8520" y="5813"/>
                    </a:moveTo>
                    <a:lnTo>
                      <a:pt x="8520" y="5813"/>
                    </a:lnTo>
                    <a:lnTo>
                      <a:pt x="8533" y="5813"/>
                    </a:lnTo>
                    <a:moveTo>
                      <a:pt x="8533" y="5813"/>
                    </a:moveTo>
                    <a:lnTo>
                      <a:pt x="8533" y="5813"/>
                    </a:lnTo>
                    <a:lnTo>
                      <a:pt x="8547" y="5813"/>
                    </a:lnTo>
                    <a:moveTo>
                      <a:pt x="8547" y="5813"/>
                    </a:moveTo>
                    <a:lnTo>
                      <a:pt x="8547" y="5813"/>
                    </a:lnTo>
                    <a:lnTo>
                      <a:pt x="8560" y="5813"/>
                    </a:lnTo>
                    <a:moveTo>
                      <a:pt x="8560" y="5813"/>
                    </a:moveTo>
                    <a:lnTo>
                      <a:pt x="8560" y="5813"/>
                    </a:lnTo>
                    <a:lnTo>
                      <a:pt x="8573" y="5813"/>
                    </a:lnTo>
                    <a:moveTo>
                      <a:pt x="8573" y="5813"/>
                    </a:moveTo>
                    <a:lnTo>
                      <a:pt x="8573" y="5813"/>
                    </a:lnTo>
                    <a:lnTo>
                      <a:pt x="8587" y="5813"/>
                    </a:lnTo>
                    <a:moveTo>
                      <a:pt x="8587" y="5813"/>
                    </a:moveTo>
                    <a:lnTo>
                      <a:pt x="8587" y="5813"/>
                    </a:lnTo>
                    <a:lnTo>
                      <a:pt x="8600" y="5813"/>
                    </a:lnTo>
                    <a:moveTo>
                      <a:pt x="8600" y="5813"/>
                    </a:moveTo>
                    <a:lnTo>
                      <a:pt x="8600" y="5813"/>
                    </a:lnTo>
                    <a:lnTo>
                      <a:pt x="8613" y="5813"/>
                    </a:lnTo>
                    <a:moveTo>
                      <a:pt x="8613" y="5813"/>
                    </a:moveTo>
                    <a:lnTo>
                      <a:pt x="8613" y="5813"/>
                    </a:lnTo>
                    <a:lnTo>
                      <a:pt x="8627" y="5813"/>
                    </a:lnTo>
                    <a:moveTo>
                      <a:pt x="8627" y="5813"/>
                    </a:moveTo>
                    <a:lnTo>
                      <a:pt x="8627" y="5813"/>
                    </a:lnTo>
                    <a:lnTo>
                      <a:pt x="8640" y="5813"/>
                    </a:lnTo>
                    <a:moveTo>
                      <a:pt x="8640" y="5813"/>
                    </a:moveTo>
                    <a:lnTo>
                      <a:pt x="8640" y="5813"/>
                    </a:lnTo>
                    <a:lnTo>
                      <a:pt x="8653" y="5813"/>
                    </a:lnTo>
                    <a:moveTo>
                      <a:pt x="8653" y="5813"/>
                    </a:moveTo>
                    <a:lnTo>
                      <a:pt x="8653" y="5813"/>
                    </a:lnTo>
                    <a:lnTo>
                      <a:pt x="8667" y="5813"/>
                    </a:lnTo>
                    <a:moveTo>
                      <a:pt x="8667" y="5813"/>
                    </a:moveTo>
                    <a:lnTo>
                      <a:pt x="8667" y="5813"/>
                    </a:lnTo>
                    <a:lnTo>
                      <a:pt x="8680" y="5813"/>
                    </a:lnTo>
                    <a:moveTo>
                      <a:pt x="8680" y="5813"/>
                    </a:moveTo>
                    <a:lnTo>
                      <a:pt x="8680" y="5813"/>
                    </a:lnTo>
                    <a:lnTo>
                      <a:pt x="8693" y="5813"/>
                    </a:lnTo>
                    <a:moveTo>
                      <a:pt x="8693" y="5813"/>
                    </a:moveTo>
                    <a:lnTo>
                      <a:pt x="8693" y="5813"/>
                    </a:lnTo>
                    <a:lnTo>
                      <a:pt x="8707" y="5813"/>
                    </a:lnTo>
                    <a:moveTo>
                      <a:pt x="8707" y="5813"/>
                    </a:moveTo>
                    <a:lnTo>
                      <a:pt x="8707" y="5813"/>
                    </a:lnTo>
                    <a:lnTo>
                      <a:pt x="8720" y="5813"/>
                    </a:lnTo>
                    <a:moveTo>
                      <a:pt x="8720" y="5813"/>
                    </a:moveTo>
                    <a:lnTo>
                      <a:pt x="8720" y="5813"/>
                    </a:lnTo>
                    <a:lnTo>
                      <a:pt x="8733" y="5813"/>
                    </a:lnTo>
                    <a:moveTo>
                      <a:pt x="8733" y="5813"/>
                    </a:moveTo>
                    <a:lnTo>
                      <a:pt x="8733" y="5813"/>
                    </a:lnTo>
                    <a:lnTo>
                      <a:pt x="8747" y="5813"/>
                    </a:lnTo>
                    <a:moveTo>
                      <a:pt x="8747" y="5813"/>
                    </a:moveTo>
                    <a:lnTo>
                      <a:pt x="8747" y="5813"/>
                    </a:lnTo>
                    <a:lnTo>
                      <a:pt x="8760" y="5813"/>
                    </a:lnTo>
                    <a:moveTo>
                      <a:pt x="8760" y="5813"/>
                    </a:moveTo>
                    <a:lnTo>
                      <a:pt x="8760" y="5813"/>
                    </a:lnTo>
                    <a:lnTo>
                      <a:pt x="8773" y="5813"/>
                    </a:lnTo>
                    <a:moveTo>
                      <a:pt x="8773" y="5813"/>
                    </a:moveTo>
                    <a:lnTo>
                      <a:pt x="8773" y="5813"/>
                    </a:lnTo>
                    <a:lnTo>
                      <a:pt x="8787" y="5813"/>
                    </a:lnTo>
                    <a:moveTo>
                      <a:pt x="8787" y="5813"/>
                    </a:moveTo>
                    <a:lnTo>
                      <a:pt x="8787" y="5813"/>
                    </a:lnTo>
                    <a:lnTo>
                      <a:pt x="8813" y="5813"/>
                    </a:lnTo>
                    <a:moveTo>
                      <a:pt x="8813" y="5813"/>
                    </a:moveTo>
                    <a:lnTo>
                      <a:pt x="8813" y="5813"/>
                    </a:lnTo>
                    <a:lnTo>
                      <a:pt x="8827" y="5813"/>
                    </a:lnTo>
                    <a:moveTo>
                      <a:pt x="8827" y="5813"/>
                    </a:moveTo>
                    <a:lnTo>
                      <a:pt x="8827" y="5813"/>
                    </a:lnTo>
                    <a:lnTo>
                      <a:pt x="8840" y="5813"/>
                    </a:lnTo>
                    <a:moveTo>
                      <a:pt x="8840" y="5813"/>
                    </a:moveTo>
                    <a:lnTo>
                      <a:pt x="8840" y="5813"/>
                    </a:lnTo>
                    <a:lnTo>
                      <a:pt x="8853" y="5813"/>
                    </a:lnTo>
                    <a:moveTo>
                      <a:pt x="8853" y="5813"/>
                    </a:moveTo>
                    <a:lnTo>
                      <a:pt x="8853" y="5813"/>
                    </a:lnTo>
                    <a:lnTo>
                      <a:pt x="8867" y="5813"/>
                    </a:lnTo>
                    <a:moveTo>
                      <a:pt x="8867" y="5813"/>
                    </a:moveTo>
                    <a:lnTo>
                      <a:pt x="8867" y="5813"/>
                    </a:lnTo>
                    <a:lnTo>
                      <a:pt x="8880" y="5813"/>
                    </a:lnTo>
                    <a:moveTo>
                      <a:pt x="8880" y="5813"/>
                    </a:moveTo>
                    <a:lnTo>
                      <a:pt x="8880" y="5813"/>
                    </a:lnTo>
                    <a:lnTo>
                      <a:pt x="8893" y="5813"/>
                    </a:lnTo>
                    <a:moveTo>
                      <a:pt x="8893" y="5813"/>
                    </a:moveTo>
                    <a:lnTo>
                      <a:pt x="8893" y="5813"/>
                    </a:lnTo>
                    <a:lnTo>
                      <a:pt x="8907" y="5813"/>
                    </a:lnTo>
                    <a:moveTo>
                      <a:pt x="8907" y="5813"/>
                    </a:moveTo>
                    <a:lnTo>
                      <a:pt x="8907" y="5813"/>
                    </a:lnTo>
                    <a:lnTo>
                      <a:pt x="8920" y="5813"/>
                    </a:lnTo>
                    <a:moveTo>
                      <a:pt x="8920" y="5813"/>
                    </a:moveTo>
                    <a:lnTo>
                      <a:pt x="8920" y="5813"/>
                    </a:lnTo>
                    <a:lnTo>
                      <a:pt x="8933" y="5813"/>
                    </a:lnTo>
                    <a:moveTo>
                      <a:pt x="8933" y="5813"/>
                    </a:moveTo>
                    <a:lnTo>
                      <a:pt x="8933" y="5813"/>
                    </a:lnTo>
                    <a:lnTo>
                      <a:pt x="8947" y="5813"/>
                    </a:lnTo>
                    <a:moveTo>
                      <a:pt x="8947" y="5813"/>
                    </a:moveTo>
                    <a:lnTo>
                      <a:pt x="8947" y="5813"/>
                    </a:lnTo>
                    <a:lnTo>
                      <a:pt x="8960" y="5813"/>
                    </a:lnTo>
                    <a:moveTo>
                      <a:pt x="8960" y="5813"/>
                    </a:moveTo>
                    <a:lnTo>
                      <a:pt x="8960" y="5813"/>
                    </a:lnTo>
                    <a:lnTo>
                      <a:pt x="8973" y="5813"/>
                    </a:lnTo>
                    <a:moveTo>
                      <a:pt x="8973" y="5813"/>
                    </a:moveTo>
                    <a:lnTo>
                      <a:pt x="8973" y="5813"/>
                    </a:lnTo>
                    <a:lnTo>
                      <a:pt x="8987" y="5813"/>
                    </a:lnTo>
                    <a:moveTo>
                      <a:pt x="8987" y="5813"/>
                    </a:moveTo>
                    <a:lnTo>
                      <a:pt x="8987" y="5813"/>
                    </a:lnTo>
                    <a:lnTo>
                      <a:pt x="9000" y="5813"/>
                    </a:lnTo>
                    <a:moveTo>
                      <a:pt x="9000" y="5813"/>
                    </a:moveTo>
                    <a:lnTo>
                      <a:pt x="9000" y="5813"/>
                    </a:lnTo>
                    <a:lnTo>
                      <a:pt x="9013" y="5813"/>
                    </a:lnTo>
                    <a:moveTo>
                      <a:pt x="9013" y="5813"/>
                    </a:moveTo>
                    <a:lnTo>
                      <a:pt x="9013" y="5813"/>
                    </a:lnTo>
                    <a:lnTo>
                      <a:pt x="9027" y="5813"/>
                    </a:lnTo>
                    <a:moveTo>
                      <a:pt x="9027" y="5813"/>
                    </a:moveTo>
                    <a:lnTo>
                      <a:pt x="9027" y="5813"/>
                    </a:lnTo>
                    <a:lnTo>
                      <a:pt x="9040" y="5813"/>
                    </a:lnTo>
                    <a:moveTo>
                      <a:pt x="9040" y="5813"/>
                    </a:moveTo>
                    <a:lnTo>
                      <a:pt x="9040" y="5813"/>
                    </a:lnTo>
                    <a:lnTo>
                      <a:pt x="9053" y="5813"/>
                    </a:lnTo>
                    <a:moveTo>
                      <a:pt x="9053" y="5813"/>
                    </a:moveTo>
                    <a:lnTo>
                      <a:pt x="9053" y="5813"/>
                    </a:lnTo>
                    <a:lnTo>
                      <a:pt x="9067" y="5813"/>
                    </a:lnTo>
                    <a:moveTo>
                      <a:pt x="9067" y="5813"/>
                    </a:moveTo>
                    <a:lnTo>
                      <a:pt x="9067" y="5813"/>
                    </a:lnTo>
                    <a:lnTo>
                      <a:pt x="9080" y="5813"/>
                    </a:lnTo>
                    <a:moveTo>
                      <a:pt x="9080" y="5813"/>
                    </a:moveTo>
                    <a:lnTo>
                      <a:pt x="9080" y="5813"/>
                    </a:lnTo>
                    <a:lnTo>
                      <a:pt x="9093" y="5813"/>
                    </a:lnTo>
                    <a:moveTo>
                      <a:pt x="9093" y="5813"/>
                    </a:moveTo>
                    <a:lnTo>
                      <a:pt x="9093" y="5813"/>
                    </a:lnTo>
                    <a:lnTo>
                      <a:pt x="9107" y="5813"/>
                    </a:lnTo>
                    <a:moveTo>
                      <a:pt x="9107" y="5813"/>
                    </a:moveTo>
                    <a:lnTo>
                      <a:pt x="9107" y="5813"/>
                    </a:lnTo>
                    <a:lnTo>
                      <a:pt x="9120" y="5813"/>
                    </a:lnTo>
                    <a:moveTo>
                      <a:pt x="9120" y="5813"/>
                    </a:moveTo>
                    <a:lnTo>
                      <a:pt x="9120" y="5813"/>
                    </a:lnTo>
                    <a:lnTo>
                      <a:pt x="9133" y="5813"/>
                    </a:lnTo>
                    <a:moveTo>
                      <a:pt x="9133" y="5813"/>
                    </a:moveTo>
                    <a:lnTo>
                      <a:pt x="9133" y="5813"/>
                    </a:lnTo>
                    <a:lnTo>
                      <a:pt x="9147" y="5813"/>
                    </a:lnTo>
                    <a:moveTo>
                      <a:pt x="9147" y="5813"/>
                    </a:moveTo>
                    <a:lnTo>
                      <a:pt x="9147" y="5813"/>
                    </a:lnTo>
                    <a:lnTo>
                      <a:pt x="9160" y="5813"/>
                    </a:lnTo>
                    <a:moveTo>
                      <a:pt x="9160" y="5813"/>
                    </a:moveTo>
                    <a:lnTo>
                      <a:pt x="9160" y="5813"/>
                    </a:lnTo>
                    <a:lnTo>
                      <a:pt x="9173" y="5813"/>
                    </a:lnTo>
                    <a:moveTo>
                      <a:pt x="9173" y="5813"/>
                    </a:moveTo>
                    <a:lnTo>
                      <a:pt x="9173" y="5813"/>
                    </a:lnTo>
                    <a:lnTo>
                      <a:pt x="9187" y="5813"/>
                    </a:lnTo>
                    <a:moveTo>
                      <a:pt x="9187" y="5813"/>
                    </a:moveTo>
                    <a:lnTo>
                      <a:pt x="9187" y="5813"/>
                    </a:lnTo>
                    <a:lnTo>
                      <a:pt x="9200" y="5813"/>
                    </a:lnTo>
                    <a:moveTo>
                      <a:pt x="9200" y="5813"/>
                    </a:moveTo>
                    <a:lnTo>
                      <a:pt x="9200" y="5813"/>
                    </a:lnTo>
                    <a:lnTo>
                      <a:pt x="9213" y="5813"/>
                    </a:lnTo>
                    <a:moveTo>
                      <a:pt x="9213" y="5813"/>
                    </a:moveTo>
                    <a:lnTo>
                      <a:pt x="9213" y="5813"/>
                    </a:lnTo>
                    <a:lnTo>
                      <a:pt x="9227" y="5813"/>
                    </a:lnTo>
                    <a:moveTo>
                      <a:pt x="9227" y="5813"/>
                    </a:moveTo>
                    <a:lnTo>
                      <a:pt x="9227" y="5813"/>
                    </a:lnTo>
                    <a:lnTo>
                      <a:pt x="9253" y="5813"/>
                    </a:lnTo>
                    <a:moveTo>
                      <a:pt x="9253" y="5813"/>
                    </a:moveTo>
                    <a:lnTo>
                      <a:pt x="9253" y="5813"/>
                    </a:lnTo>
                    <a:lnTo>
                      <a:pt x="9267" y="5813"/>
                    </a:lnTo>
                    <a:moveTo>
                      <a:pt x="9267" y="5813"/>
                    </a:moveTo>
                    <a:lnTo>
                      <a:pt x="9267" y="5813"/>
                    </a:lnTo>
                    <a:lnTo>
                      <a:pt x="9280" y="5813"/>
                    </a:lnTo>
                    <a:moveTo>
                      <a:pt x="9280" y="5813"/>
                    </a:moveTo>
                    <a:lnTo>
                      <a:pt x="9280" y="5813"/>
                    </a:lnTo>
                    <a:lnTo>
                      <a:pt x="9293" y="5813"/>
                    </a:lnTo>
                    <a:moveTo>
                      <a:pt x="9293" y="5813"/>
                    </a:moveTo>
                    <a:lnTo>
                      <a:pt x="9293" y="5813"/>
                    </a:lnTo>
                    <a:lnTo>
                      <a:pt x="9307" y="5813"/>
                    </a:lnTo>
                    <a:moveTo>
                      <a:pt x="9307" y="5813"/>
                    </a:moveTo>
                    <a:lnTo>
                      <a:pt x="9307" y="5813"/>
                    </a:lnTo>
                    <a:lnTo>
                      <a:pt x="9320" y="5813"/>
                    </a:lnTo>
                    <a:moveTo>
                      <a:pt x="9320" y="5813"/>
                    </a:moveTo>
                    <a:lnTo>
                      <a:pt x="9320" y="5813"/>
                    </a:lnTo>
                    <a:lnTo>
                      <a:pt x="9333" y="5813"/>
                    </a:lnTo>
                    <a:moveTo>
                      <a:pt x="9333" y="5813"/>
                    </a:moveTo>
                    <a:lnTo>
                      <a:pt x="9333" y="5813"/>
                    </a:lnTo>
                    <a:lnTo>
                      <a:pt x="9347" y="5813"/>
                    </a:lnTo>
                    <a:moveTo>
                      <a:pt x="9347" y="5813"/>
                    </a:moveTo>
                    <a:lnTo>
                      <a:pt x="9347" y="5813"/>
                    </a:lnTo>
                    <a:lnTo>
                      <a:pt x="9360" y="5813"/>
                    </a:lnTo>
                    <a:moveTo>
                      <a:pt x="9360" y="5813"/>
                    </a:moveTo>
                    <a:lnTo>
                      <a:pt x="9360" y="5813"/>
                    </a:lnTo>
                    <a:lnTo>
                      <a:pt x="9373" y="5813"/>
                    </a:lnTo>
                    <a:moveTo>
                      <a:pt x="9373" y="5813"/>
                    </a:moveTo>
                    <a:lnTo>
                      <a:pt x="9373" y="5813"/>
                    </a:lnTo>
                    <a:lnTo>
                      <a:pt x="9387" y="5813"/>
                    </a:lnTo>
                    <a:moveTo>
                      <a:pt x="9387" y="5813"/>
                    </a:moveTo>
                    <a:lnTo>
                      <a:pt x="9387" y="5813"/>
                    </a:lnTo>
                    <a:lnTo>
                      <a:pt x="9400" y="5813"/>
                    </a:lnTo>
                    <a:moveTo>
                      <a:pt x="9400" y="5813"/>
                    </a:moveTo>
                    <a:lnTo>
                      <a:pt x="9400" y="5813"/>
                    </a:lnTo>
                    <a:lnTo>
                      <a:pt x="9400" y="6160"/>
                    </a:lnTo>
                    <a:moveTo>
                      <a:pt x="9400" y="6160"/>
                    </a:moveTo>
                    <a:lnTo>
                      <a:pt x="9400" y="6160"/>
                    </a:lnTo>
                    <a:lnTo>
                      <a:pt x="9413" y="6160"/>
                    </a:lnTo>
                    <a:moveTo>
                      <a:pt x="9413" y="6160"/>
                    </a:moveTo>
                    <a:lnTo>
                      <a:pt x="9413" y="6160"/>
                    </a:lnTo>
                    <a:lnTo>
                      <a:pt x="9427" y="6160"/>
                    </a:lnTo>
                    <a:moveTo>
                      <a:pt x="9427" y="6160"/>
                    </a:moveTo>
                    <a:lnTo>
                      <a:pt x="9427" y="6160"/>
                    </a:lnTo>
                    <a:lnTo>
                      <a:pt x="9440" y="6160"/>
                    </a:lnTo>
                    <a:moveTo>
                      <a:pt x="9440" y="6160"/>
                    </a:moveTo>
                    <a:lnTo>
                      <a:pt x="9440" y="6160"/>
                    </a:lnTo>
                    <a:lnTo>
                      <a:pt x="9453" y="6160"/>
                    </a:lnTo>
                    <a:moveTo>
                      <a:pt x="9453" y="6160"/>
                    </a:moveTo>
                    <a:lnTo>
                      <a:pt x="9453" y="6160"/>
                    </a:lnTo>
                    <a:lnTo>
                      <a:pt x="9467" y="6160"/>
                    </a:lnTo>
                    <a:moveTo>
                      <a:pt x="9467" y="6160"/>
                    </a:moveTo>
                    <a:lnTo>
                      <a:pt x="9467" y="6160"/>
                    </a:lnTo>
                    <a:lnTo>
                      <a:pt x="9480" y="6160"/>
                    </a:lnTo>
                    <a:moveTo>
                      <a:pt x="9480" y="6160"/>
                    </a:moveTo>
                    <a:lnTo>
                      <a:pt x="9480" y="6160"/>
                    </a:lnTo>
                    <a:lnTo>
                      <a:pt x="9493" y="6160"/>
                    </a:lnTo>
                    <a:moveTo>
                      <a:pt x="9493" y="6160"/>
                    </a:moveTo>
                    <a:lnTo>
                      <a:pt x="9493" y="6160"/>
                    </a:lnTo>
                    <a:lnTo>
                      <a:pt x="9507" y="6160"/>
                    </a:lnTo>
                    <a:moveTo>
                      <a:pt x="9507" y="6160"/>
                    </a:moveTo>
                    <a:lnTo>
                      <a:pt x="9507" y="6160"/>
                    </a:lnTo>
                    <a:lnTo>
                      <a:pt x="9520" y="6160"/>
                    </a:lnTo>
                    <a:moveTo>
                      <a:pt x="9520" y="6160"/>
                    </a:moveTo>
                    <a:lnTo>
                      <a:pt x="9520" y="6160"/>
                    </a:lnTo>
                    <a:lnTo>
                      <a:pt x="9547" y="6160"/>
                    </a:lnTo>
                    <a:moveTo>
                      <a:pt x="9547" y="6160"/>
                    </a:moveTo>
                    <a:lnTo>
                      <a:pt x="9547" y="6160"/>
                    </a:lnTo>
                    <a:lnTo>
                      <a:pt x="9560" y="6160"/>
                    </a:lnTo>
                    <a:moveTo>
                      <a:pt x="9560" y="6160"/>
                    </a:moveTo>
                    <a:lnTo>
                      <a:pt x="9560" y="6160"/>
                    </a:lnTo>
                    <a:lnTo>
                      <a:pt x="9573" y="6160"/>
                    </a:lnTo>
                    <a:moveTo>
                      <a:pt x="9573" y="6160"/>
                    </a:moveTo>
                    <a:lnTo>
                      <a:pt x="9573" y="6160"/>
                    </a:lnTo>
                    <a:lnTo>
                      <a:pt x="9587" y="6160"/>
                    </a:lnTo>
                    <a:moveTo>
                      <a:pt x="9587" y="6160"/>
                    </a:moveTo>
                    <a:lnTo>
                      <a:pt x="9587" y="6160"/>
                    </a:lnTo>
                    <a:lnTo>
                      <a:pt x="9600" y="6160"/>
                    </a:lnTo>
                    <a:moveTo>
                      <a:pt x="9600" y="6160"/>
                    </a:moveTo>
                    <a:lnTo>
                      <a:pt x="9600" y="6160"/>
                    </a:lnTo>
                    <a:lnTo>
                      <a:pt x="9613" y="6160"/>
                    </a:lnTo>
                    <a:moveTo>
                      <a:pt x="9613" y="6160"/>
                    </a:moveTo>
                    <a:lnTo>
                      <a:pt x="9613" y="6160"/>
                    </a:lnTo>
                    <a:lnTo>
                      <a:pt x="9627" y="6160"/>
                    </a:lnTo>
                    <a:moveTo>
                      <a:pt x="9627" y="6160"/>
                    </a:moveTo>
                    <a:lnTo>
                      <a:pt x="9627" y="6160"/>
                    </a:lnTo>
                    <a:lnTo>
                      <a:pt x="9640" y="6160"/>
                    </a:lnTo>
                    <a:moveTo>
                      <a:pt x="9640" y="6160"/>
                    </a:moveTo>
                    <a:lnTo>
                      <a:pt x="9640" y="6160"/>
                    </a:lnTo>
                    <a:lnTo>
                      <a:pt x="9653" y="6160"/>
                    </a:lnTo>
                    <a:moveTo>
                      <a:pt x="9653" y="6160"/>
                    </a:moveTo>
                    <a:lnTo>
                      <a:pt x="9653" y="6160"/>
                    </a:lnTo>
                    <a:lnTo>
                      <a:pt x="9667" y="6160"/>
                    </a:lnTo>
                    <a:moveTo>
                      <a:pt x="9667" y="6160"/>
                    </a:moveTo>
                    <a:lnTo>
                      <a:pt x="9667" y="6160"/>
                    </a:lnTo>
                    <a:lnTo>
                      <a:pt x="9680" y="6160"/>
                    </a:lnTo>
                    <a:moveTo>
                      <a:pt x="9680" y="6160"/>
                    </a:moveTo>
                    <a:lnTo>
                      <a:pt x="9680" y="6160"/>
                    </a:lnTo>
                    <a:lnTo>
                      <a:pt x="9693" y="6160"/>
                    </a:lnTo>
                    <a:moveTo>
                      <a:pt x="9693" y="6160"/>
                    </a:moveTo>
                    <a:lnTo>
                      <a:pt x="9693" y="6160"/>
                    </a:lnTo>
                    <a:lnTo>
                      <a:pt x="9707" y="6160"/>
                    </a:lnTo>
                    <a:moveTo>
                      <a:pt x="9707" y="6160"/>
                    </a:moveTo>
                    <a:lnTo>
                      <a:pt x="9707" y="6160"/>
                    </a:lnTo>
                    <a:lnTo>
                      <a:pt x="9720" y="6160"/>
                    </a:lnTo>
                    <a:moveTo>
                      <a:pt x="9720" y="6160"/>
                    </a:moveTo>
                    <a:lnTo>
                      <a:pt x="9720" y="6160"/>
                    </a:lnTo>
                    <a:lnTo>
                      <a:pt x="9733" y="6160"/>
                    </a:lnTo>
                    <a:moveTo>
                      <a:pt x="9733" y="6160"/>
                    </a:moveTo>
                    <a:lnTo>
                      <a:pt x="9733" y="6160"/>
                    </a:lnTo>
                    <a:lnTo>
                      <a:pt x="9747" y="6160"/>
                    </a:lnTo>
                    <a:moveTo>
                      <a:pt x="9747" y="6160"/>
                    </a:moveTo>
                    <a:lnTo>
                      <a:pt x="9747" y="6160"/>
                    </a:lnTo>
                    <a:lnTo>
                      <a:pt x="9760" y="6160"/>
                    </a:lnTo>
                    <a:moveTo>
                      <a:pt x="9760" y="6160"/>
                    </a:moveTo>
                    <a:lnTo>
                      <a:pt x="9760" y="6160"/>
                    </a:lnTo>
                    <a:lnTo>
                      <a:pt x="9773" y="6160"/>
                    </a:lnTo>
                    <a:moveTo>
                      <a:pt x="9773" y="6160"/>
                    </a:moveTo>
                    <a:lnTo>
                      <a:pt x="9773" y="6160"/>
                    </a:lnTo>
                    <a:lnTo>
                      <a:pt x="9787" y="6160"/>
                    </a:lnTo>
                    <a:moveTo>
                      <a:pt x="9787" y="6160"/>
                    </a:moveTo>
                    <a:lnTo>
                      <a:pt x="9787" y="6160"/>
                    </a:lnTo>
                    <a:lnTo>
                      <a:pt x="9800" y="6160"/>
                    </a:lnTo>
                    <a:moveTo>
                      <a:pt x="9800" y="6160"/>
                    </a:moveTo>
                    <a:lnTo>
                      <a:pt x="9800" y="6160"/>
                    </a:lnTo>
                    <a:lnTo>
                      <a:pt x="9813" y="6160"/>
                    </a:lnTo>
                    <a:moveTo>
                      <a:pt x="9813" y="6160"/>
                    </a:moveTo>
                    <a:lnTo>
                      <a:pt x="9813" y="6160"/>
                    </a:lnTo>
                    <a:lnTo>
                      <a:pt x="9827" y="6160"/>
                    </a:lnTo>
                    <a:moveTo>
                      <a:pt x="9827" y="6160"/>
                    </a:moveTo>
                    <a:lnTo>
                      <a:pt x="9827" y="6160"/>
                    </a:lnTo>
                    <a:lnTo>
                      <a:pt x="9840" y="6160"/>
                    </a:lnTo>
                    <a:moveTo>
                      <a:pt x="9840" y="6160"/>
                    </a:moveTo>
                    <a:lnTo>
                      <a:pt x="9840" y="6160"/>
                    </a:lnTo>
                    <a:lnTo>
                      <a:pt x="9853" y="6160"/>
                    </a:lnTo>
                    <a:moveTo>
                      <a:pt x="9853" y="6160"/>
                    </a:moveTo>
                    <a:lnTo>
                      <a:pt x="9853" y="6160"/>
                    </a:lnTo>
                    <a:lnTo>
                      <a:pt x="9867" y="6160"/>
                    </a:lnTo>
                  </a:path>
                </a:pathLst>
              </a:custGeom>
              <a:noFill/>
              <a:ln w="28575" cap="rnd">
                <a:solidFill>
                  <a:srgbClr val="F682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449" y="1197"/>
                <a:ext cx="2080" cy="1969"/>
              </a:xfrm>
              <a:custGeom>
                <a:avLst/>
                <a:gdLst>
                  <a:gd name="T0" fmla="*/ 173 w 9720"/>
                  <a:gd name="T1" fmla="*/ 53 h 6612"/>
                  <a:gd name="T2" fmla="*/ 293 w 9720"/>
                  <a:gd name="T3" fmla="*/ 186 h 6612"/>
                  <a:gd name="T4" fmla="*/ 467 w 9720"/>
                  <a:gd name="T5" fmla="*/ 240 h 6612"/>
                  <a:gd name="T6" fmla="*/ 613 w 9720"/>
                  <a:gd name="T7" fmla="*/ 280 h 6612"/>
                  <a:gd name="T8" fmla="*/ 773 w 9720"/>
                  <a:gd name="T9" fmla="*/ 400 h 6612"/>
                  <a:gd name="T10" fmla="*/ 933 w 9720"/>
                  <a:gd name="T11" fmla="*/ 520 h 6612"/>
                  <a:gd name="T12" fmla="*/ 1067 w 9720"/>
                  <a:gd name="T13" fmla="*/ 613 h 6612"/>
                  <a:gd name="T14" fmla="*/ 1213 w 9720"/>
                  <a:gd name="T15" fmla="*/ 746 h 6612"/>
                  <a:gd name="T16" fmla="*/ 1373 w 9720"/>
                  <a:gd name="T17" fmla="*/ 866 h 6612"/>
                  <a:gd name="T18" fmla="*/ 1520 w 9720"/>
                  <a:gd name="T19" fmla="*/ 1000 h 6612"/>
                  <a:gd name="T20" fmla="*/ 1653 w 9720"/>
                  <a:gd name="T21" fmla="*/ 1186 h 6612"/>
                  <a:gd name="T22" fmla="*/ 1827 w 9720"/>
                  <a:gd name="T23" fmla="*/ 1293 h 6612"/>
                  <a:gd name="T24" fmla="*/ 1933 w 9720"/>
                  <a:gd name="T25" fmla="*/ 1480 h 6612"/>
                  <a:gd name="T26" fmla="*/ 2067 w 9720"/>
                  <a:gd name="T27" fmla="*/ 1720 h 6612"/>
                  <a:gd name="T28" fmla="*/ 2213 w 9720"/>
                  <a:gd name="T29" fmla="*/ 1853 h 6612"/>
                  <a:gd name="T30" fmla="*/ 2360 w 9720"/>
                  <a:gd name="T31" fmla="*/ 1973 h 6612"/>
                  <a:gd name="T32" fmla="*/ 2453 w 9720"/>
                  <a:gd name="T33" fmla="*/ 2226 h 6612"/>
                  <a:gd name="T34" fmla="*/ 2600 w 9720"/>
                  <a:gd name="T35" fmla="*/ 2346 h 6612"/>
                  <a:gd name="T36" fmla="*/ 2747 w 9720"/>
                  <a:gd name="T37" fmla="*/ 2546 h 6612"/>
                  <a:gd name="T38" fmla="*/ 2893 w 9720"/>
                  <a:gd name="T39" fmla="*/ 2680 h 6612"/>
                  <a:gd name="T40" fmla="*/ 3027 w 9720"/>
                  <a:gd name="T41" fmla="*/ 2853 h 6612"/>
                  <a:gd name="T42" fmla="*/ 3160 w 9720"/>
                  <a:gd name="T43" fmla="*/ 3013 h 6612"/>
                  <a:gd name="T44" fmla="*/ 3307 w 9720"/>
                  <a:gd name="T45" fmla="*/ 3200 h 6612"/>
                  <a:gd name="T46" fmla="*/ 3453 w 9720"/>
                  <a:gd name="T47" fmla="*/ 3333 h 6612"/>
                  <a:gd name="T48" fmla="*/ 3587 w 9720"/>
                  <a:gd name="T49" fmla="*/ 3573 h 6612"/>
                  <a:gd name="T50" fmla="*/ 3733 w 9720"/>
                  <a:gd name="T51" fmla="*/ 3773 h 6612"/>
                  <a:gd name="T52" fmla="*/ 3893 w 9720"/>
                  <a:gd name="T53" fmla="*/ 3893 h 6612"/>
                  <a:gd name="T54" fmla="*/ 4040 w 9720"/>
                  <a:gd name="T55" fmla="*/ 4080 h 6612"/>
                  <a:gd name="T56" fmla="*/ 4173 w 9720"/>
                  <a:gd name="T57" fmla="*/ 4226 h 6612"/>
                  <a:gd name="T58" fmla="*/ 4320 w 9720"/>
                  <a:gd name="T59" fmla="*/ 4386 h 6612"/>
                  <a:gd name="T60" fmla="*/ 4480 w 9720"/>
                  <a:gd name="T61" fmla="*/ 4506 h 6612"/>
                  <a:gd name="T62" fmla="*/ 4627 w 9720"/>
                  <a:gd name="T63" fmla="*/ 4640 h 6612"/>
                  <a:gd name="T64" fmla="*/ 4800 w 9720"/>
                  <a:gd name="T65" fmla="*/ 4680 h 6612"/>
                  <a:gd name="T66" fmla="*/ 4947 w 9720"/>
                  <a:gd name="T67" fmla="*/ 4760 h 6612"/>
                  <a:gd name="T68" fmla="*/ 5107 w 9720"/>
                  <a:gd name="T69" fmla="*/ 4853 h 6612"/>
                  <a:gd name="T70" fmla="*/ 5280 w 9720"/>
                  <a:gd name="T71" fmla="*/ 4853 h 6612"/>
                  <a:gd name="T72" fmla="*/ 5453 w 9720"/>
                  <a:gd name="T73" fmla="*/ 4946 h 6612"/>
                  <a:gd name="T74" fmla="*/ 5613 w 9720"/>
                  <a:gd name="T75" fmla="*/ 5093 h 6612"/>
                  <a:gd name="T76" fmla="*/ 5787 w 9720"/>
                  <a:gd name="T77" fmla="*/ 5093 h 6612"/>
                  <a:gd name="T78" fmla="*/ 5947 w 9720"/>
                  <a:gd name="T79" fmla="*/ 5146 h 6612"/>
                  <a:gd name="T80" fmla="*/ 6093 w 9720"/>
                  <a:gd name="T81" fmla="*/ 5333 h 6612"/>
                  <a:gd name="T82" fmla="*/ 6280 w 9720"/>
                  <a:gd name="T83" fmla="*/ 5386 h 6612"/>
                  <a:gd name="T84" fmla="*/ 6440 w 9720"/>
                  <a:gd name="T85" fmla="*/ 5520 h 6612"/>
                  <a:gd name="T86" fmla="*/ 6587 w 9720"/>
                  <a:gd name="T87" fmla="*/ 5653 h 6612"/>
                  <a:gd name="T88" fmla="*/ 6773 w 9720"/>
                  <a:gd name="T89" fmla="*/ 5653 h 6612"/>
                  <a:gd name="T90" fmla="*/ 6933 w 9720"/>
                  <a:gd name="T91" fmla="*/ 5720 h 6612"/>
                  <a:gd name="T92" fmla="*/ 7093 w 9720"/>
                  <a:gd name="T93" fmla="*/ 5800 h 6612"/>
                  <a:gd name="T94" fmla="*/ 7253 w 9720"/>
                  <a:gd name="T95" fmla="*/ 6106 h 6612"/>
                  <a:gd name="T96" fmla="*/ 7413 w 9720"/>
                  <a:gd name="T97" fmla="*/ 6106 h 6612"/>
                  <a:gd name="T98" fmla="*/ 7587 w 9720"/>
                  <a:gd name="T99" fmla="*/ 6106 h 6612"/>
                  <a:gd name="T100" fmla="*/ 7760 w 9720"/>
                  <a:gd name="T101" fmla="*/ 6186 h 6612"/>
                  <a:gd name="T102" fmla="*/ 7920 w 9720"/>
                  <a:gd name="T103" fmla="*/ 6186 h 6612"/>
                  <a:gd name="T104" fmla="*/ 8093 w 9720"/>
                  <a:gd name="T105" fmla="*/ 6186 h 6612"/>
                  <a:gd name="T106" fmla="*/ 8267 w 9720"/>
                  <a:gd name="T107" fmla="*/ 6360 h 6612"/>
                  <a:gd name="T108" fmla="*/ 8427 w 9720"/>
                  <a:gd name="T109" fmla="*/ 6360 h 6612"/>
                  <a:gd name="T110" fmla="*/ 8600 w 9720"/>
                  <a:gd name="T111" fmla="*/ 6360 h 6612"/>
                  <a:gd name="T112" fmla="*/ 8773 w 9720"/>
                  <a:gd name="T113" fmla="*/ 6360 h 6612"/>
                  <a:gd name="T114" fmla="*/ 8933 w 9720"/>
                  <a:gd name="T115" fmla="*/ 6612 h 6612"/>
                  <a:gd name="T116" fmla="*/ 9107 w 9720"/>
                  <a:gd name="T117" fmla="*/ 6612 h 6612"/>
                  <a:gd name="T118" fmla="*/ 9280 w 9720"/>
                  <a:gd name="T119" fmla="*/ 6612 h 6612"/>
                  <a:gd name="T120" fmla="*/ 9453 w 9720"/>
                  <a:gd name="T121" fmla="*/ 6612 h 6612"/>
                  <a:gd name="T122" fmla="*/ 9613 w 9720"/>
                  <a:gd name="T123" fmla="*/ 6612 h 6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20" h="6612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27" y="26"/>
                    </a:lnTo>
                    <a:moveTo>
                      <a:pt x="27" y="26"/>
                    </a:moveTo>
                    <a:lnTo>
                      <a:pt x="27" y="26"/>
                    </a:lnTo>
                    <a:lnTo>
                      <a:pt x="40" y="26"/>
                    </a:lnTo>
                    <a:moveTo>
                      <a:pt x="40" y="26"/>
                    </a:moveTo>
                    <a:lnTo>
                      <a:pt x="40" y="26"/>
                    </a:lnTo>
                    <a:lnTo>
                      <a:pt x="53" y="26"/>
                    </a:lnTo>
                    <a:moveTo>
                      <a:pt x="53" y="26"/>
                    </a:moveTo>
                    <a:lnTo>
                      <a:pt x="53" y="26"/>
                    </a:lnTo>
                    <a:lnTo>
                      <a:pt x="80" y="26"/>
                    </a:lnTo>
                    <a:moveTo>
                      <a:pt x="80" y="26"/>
                    </a:moveTo>
                    <a:lnTo>
                      <a:pt x="80" y="26"/>
                    </a:lnTo>
                    <a:lnTo>
                      <a:pt x="93" y="53"/>
                    </a:lnTo>
                    <a:moveTo>
                      <a:pt x="93" y="53"/>
                    </a:moveTo>
                    <a:lnTo>
                      <a:pt x="93" y="53"/>
                    </a:lnTo>
                    <a:lnTo>
                      <a:pt x="107" y="53"/>
                    </a:lnTo>
                    <a:moveTo>
                      <a:pt x="107" y="53"/>
                    </a:moveTo>
                    <a:lnTo>
                      <a:pt x="107" y="53"/>
                    </a:lnTo>
                    <a:lnTo>
                      <a:pt x="120" y="53"/>
                    </a:lnTo>
                    <a:moveTo>
                      <a:pt x="120" y="53"/>
                    </a:moveTo>
                    <a:lnTo>
                      <a:pt x="120" y="53"/>
                    </a:lnTo>
                    <a:lnTo>
                      <a:pt x="133" y="53"/>
                    </a:lnTo>
                    <a:moveTo>
                      <a:pt x="133" y="53"/>
                    </a:moveTo>
                    <a:lnTo>
                      <a:pt x="133" y="53"/>
                    </a:lnTo>
                    <a:lnTo>
                      <a:pt x="147" y="53"/>
                    </a:lnTo>
                    <a:moveTo>
                      <a:pt x="147" y="53"/>
                    </a:moveTo>
                    <a:lnTo>
                      <a:pt x="147" y="53"/>
                    </a:lnTo>
                    <a:lnTo>
                      <a:pt x="160" y="53"/>
                    </a:lnTo>
                    <a:moveTo>
                      <a:pt x="160" y="53"/>
                    </a:moveTo>
                    <a:lnTo>
                      <a:pt x="160" y="53"/>
                    </a:lnTo>
                    <a:lnTo>
                      <a:pt x="173" y="53"/>
                    </a:lnTo>
                    <a:moveTo>
                      <a:pt x="173" y="53"/>
                    </a:moveTo>
                    <a:lnTo>
                      <a:pt x="173" y="53"/>
                    </a:lnTo>
                    <a:lnTo>
                      <a:pt x="187" y="53"/>
                    </a:lnTo>
                    <a:moveTo>
                      <a:pt x="187" y="53"/>
                    </a:moveTo>
                    <a:lnTo>
                      <a:pt x="187" y="53"/>
                    </a:lnTo>
                    <a:lnTo>
                      <a:pt x="187" y="66"/>
                    </a:lnTo>
                    <a:moveTo>
                      <a:pt x="187" y="66"/>
                    </a:moveTo>
                    <a:lnTo>
                      <a:pt x="187" y="66"/>
                    </a:lnTo>
                    <a:lnTo>
                      <a:pt x="200" y="66"/>
                    </a:lnTo>
                    <a:moveTo>
                      <a:pt x="200" y="66"/>
                    </a:moveTo>
                    <a:lnTo>
                      <a:pt x="200" y="66"/>
                    </a:lnTo>
                    <a:lnTo>
                      <a:pt x="227" y="66"/>
                    </a:lnTo>
                    <a:moveTo>
                      <a:pt x="227" y="66"/>
                    </a:moveTo>
                    <a:lnTo>
                      <a:pt x="227" y="66"/>
                    </a:lnTo>
                    <a:lnTo>
                      <a:pt x="227" y="93"/>
                    </a:lnTo>
                    <a:moveTo>
                      <a:pt x="227" y="93"/>
                    </a:moveTo>
                    <a:lnTo>
                      <a:pt x="227" y="93"/>
                    </a:lnTo>
                    <a:lnTo>
                      <a:pt x="240" y="93"/>
                    </a:lnTo>
                    <a:moveTo>
                      <a:pt x="240" y="93"/>
                    </a:moveTo>
                    <a:lnTo>
                      <a:pt x="240" y="93"/>
                    </a:lnTo>
                    <a:lnTo>
                      <a:pt x="253" y="120"/>
                    </a:lnTo>
                    <a:moveTo>
                      <a:pt x="253" y="120"/>
                    </a:moveTo>
                    <a:lnTo>
                      <a:pt x="253" y="120"/>
                    </a:lnTo>
                    <a:lnTo>
                      <a:pt x="267" y="120"/>
                    </a:lnTo>
                    <a:moveTo>
                      <a:pt x="267" y="120"/>
                    </a:moveTo>
                    <a:lnTo>
                      <a:pt x="267" y="120"/>
                    </a:lnTo>
                    <a:lnTo>
                      <a:pt x="280" y="120"/>
                    </a:lnTo>
                    <a:moveTo>
                      <a:pt x="280" y="120"/>
                    </a:moveTo>
                    <a:lnTo>
                      <a:pt x="280" y="120"/>
                    </a:lnTo>
                    <a:lnTo>
                      <a:pt x="280" y="146"/>
                    </a:lnTo>
                    <a:moveTo>
                      <a:pt x="280" y="146"/>
                    </a:moveTo>
                    <a:lnTo>
                      <a:pt x="280" y="146"/>
                    </a:lnTo>
                    <a:lnTo>
                      <a:pt x="293" y="160"/>
                    </a:lnTo>
                    <a:moveTo>
                      <a:pt x="293" y="160"/>
                    </a:moveTo>
                    <a:lnTo>
                      <a:pt x="293" y="160"/>
                    </a:lnTo>
                    <a:lnTo>
                      <a:pt x="293" y="186"/>
                    </a:lnTo>
                    <a:moveTo>
                      <a:pt x="293" y="186"/>
                    </a:moveTo>
                    <a:lnTo>
                      <a:pt x="293" y="186"/>
                    </a:lnTo>
                    <a:lnTo>
                      <a:pt x="307" y="186"/>
                    </a:lnTo>
                    <a:moveTo>
                      <a:pt x="307" y="186"/>
                    </a:moveTo>
                    <a:lnTo>
                      <a:pt x="307" y="186"/>
                    </a:lnTo>
                    <a:lnTo>
                      <a:pt x="320" y="186"/>
                    </a:lnTo>
                    <a:moveTo>
                      <a:pt x="320" y="186"/>
                    </a:moveTo>
                    <a:lnTo>
                      <a:pt x="320" y="186"/>
                    </a:lnTo>
                    <a:lnTo>
                      <a:pt x="333" y="186"/>
                    </a:lnTo>
                    <a:moveTo>
                      <a:pt x="333" y="186"/>
                    </a:moveTo>
                    <a:lnTo>
                      <a:pt x="333" y="186"/>
                    </a:lnTo>
                    <a:lnTo>
                      <a:pt x="347" y="186"/>
                    </a:lnTo>
                    <a:moveTo>
                      <a:pt x="347" y="186"/>
                    </a:moveTo>
                    <a:lnTo>
                      <a:pt x="347" y="186"/>
                    </a:lnTo>
                    <a:lnTo>
                      <a:pt x="360" y="186"/>
                    </a:lnTo>
                    <a:moveTo>
                      <a:pt x="360" y="186"/>
                    </a:moveTo>
                    <a:lnTo>
                      <a:pt x="360" y="186"/>
                    </a:lnTo>
                    <a:lnTo>
                      <a:pt x="373" y="186"/>
                    </a:lnTo>
                    <a:moveTo>
                      <a:pt x="373" y="186"/>
                    </a:moveTo>
                    <a:lnTo>
                      <a:pt x="373" y="186"/>
                    </a:lnTo>
                    <a:lnTo>
                      <a:pt x="387" y="186"/>
                    </a:lnTo>
                    <a:moveTo>
                      <a:pt x="387" y="186"/>
                    </a:moveTo>
                    <a:lnTo>
                      <a:pt x="387" y="186"/>
                    </a:lnTo>
                    <a:lnTo>
                      <a:pt x="400" y="186"/>
                    </a:lnTo>
                    <a:moveTo>
                      <a:pt x="400" y="186"/>
                    </a:moveTo>
                    <a:lnTo>
                      <a:pt x="400" y="186"/>
                    </a:lnTo>
                    <a:lnTo>
                      <a:pt x="413" y="213"/>
                    </a:lnTo>
                    <a:moveTo>
                      <a:pt x="413" y="213"/>
                    </a:moveTo>
                    <a:lnTo>
                      <a:pt x="413" y="213"/>
                    </a:lnTo>
                    <a:lnTo>
                      <a:pt x="427" y="213"/>
                    </a:lnTo>
                    <a:moveTo>
                      <a:pt x="427" y="213"/>
                    </a:moveTo>
                    <a:lnTo>
                      <a:pt x="427" y="213"/>
                    </a:lnTo>
                    <a:lnTo>
                      <a:pt x="440" y="213"/>
                    </a:lnTo>
                    <a:moveTo>
                      <a:pt x="440" y="213"/>
                    </a:moveTo>
                    <a:lnTo>
                      <a:pt x="440" y="213"/>
                    </a:lnTo>
                    <a:lnTo>
                      <a:pt x="453" y="213"/>
                    </a:lnTo>
                    <a:moveTo>
                      <a:pt x="453" y="213"/>
                    </a:moveTo>
                    <a:lnTo>
                      <a:pt x="453" y="213"/>
                    </a:lnTo>
                    <a:lnTo>
                      <a:pt x="467" y="240"/>
                    </a:lnTo>
                    <a:moveTo>
                      <a:pt x="467" y="240"/>
                    </a:moveTo>
                    <a:lnTo>
                      <a:pt x="467" y="240"/>
                    </a:lnTo>
                    <a:lnTo>
                      <a:pt x="480" y="253"/>
                    </a:lnTo>
                    <a:moveTo>
                      <a:pt x="480" y="253"/>
                    </a:moveTo>
                    <a:lnTo>
                      <a:pt x="480" y="253"/>
                    </a:lnTo>
                    <a:lnTo>
                      <a:pt x="493" y="253"/>
                    </a:lnTo>
                    <a:moveTo>
                      <a:pt x="493" y="253"/>
                    </a:moveTo>
                    <a:lnTo>
                      <a:pt x="493" y="253"/>
                    </a:lnTo>
                    <a:lnTo>
                      <a:pt x="507" y="253"/>
                    </a:lnTo>
                    <a:moveTo>
                      <a:pt x="507" y="253"/>
                    </a:moveTo>
                    <a:lnTo>
                      <a:pt x="507" y="253"/>
                    </a:lnTo>
                    <a:lnTo>
                      <a:pt x="520" y="253"/>
                    </a:lnTo>
                    <a:moveTo>
                      <a:pt x="520" y="253"/>
                    </a:moveTo>
                    <a:lnTo>
                      <a:pt x="520" y="253"/>
                    </a:lnTo>
                    <a:lnTo>
                      <a:pt x="533" y="253"/>
                    </a:lnTo>
                    <a:moveTo>
                      <a:pt x="533" y="253"/>
                    </a:moveTo>
                    <a:lnTo>
                      <a:pt x="533" y="253"/>
                    </a:lnTo>
                    <a:lnTo>
                      <a:pt x="533" y="280"/>
                    </a:lnTo>
                    <a:moveTo>
                      <a:pt x="533" y="280"/>
                    </a:moveTo>
                    <a:lnTo>
                      <a:pt x="533" y="280"/>
                    </a:lnTo>
                    <a:lnTo>
                      <a:pt x="547" y="280"/>
                    </a:lnTo>
                    <a:moveTo>
                      <a:pt x="547" y="280"/>
                    </a:moveTo>
                    <a:lnTo>
                      <a:pt x="547" y="280"/>
                    </a:lnTo>
                    <a:lnTo>
                      <a:pt x="560" y="280"/>
                    </a:lnTo>
                    <a:moveTo>
                      <a:pt x="560" y="280"/>
                    </a:moveTo>
                    <a:lnTo>
                      <a:pt x="560" y="280"/>
                    </a:lnTo>
                    <a:lnTo>
                      <a:pt x="573" y="280"/>
                    </a:lnTo>
                    <a:moveTo>
                      <a:pt x="573" y="280"/>
                    </a:moveTo>
                    <a:lnTo>
                      <a:pt x="573" y="280"/>
                    </a:lnTo>
                    <a:lnTo>
                      <a:pt x="587" y="280"/>
                    </a:lnTo>
                    <a:moveTo>
                      <a:pt x="587" y="280"/>
                    </a:moveTo>
                    <a:lnTo>
                      <a:pt x="587" y="280"/>
                    </a:lnTo>
                    <a:lnTo>
                      <a:pt x="600" y="280"/>
                    </a:lnTo>
                    <a:moveTo>
                      <a:pt x="600" y="280"/>
                    </a:moveTo>
                    <a:lnTo>
                      <a:pt x="600" y="280"/>
                    </a:lnTo>
                    <a:lnTo>
                      <a:pt x="613" y="280"/>
                    </a:lnTo>
                    <a:moveTo>
                      <a:pt x="613" y="280"/>
                    </a:moveTo>
                    <a:lnTo>
                      <a:pt x="613" y="280"/>
                    </a:lnTo>
                    <a:lnTo>
                      <a:pt x="627" y="280"/>
                    </a:lnTo>
                    <a:moveTo>
                      <a:pt x="627" y="280"/>
                    </a:moveTo>
                    <a:lnTo>
                      <a:pt x="627" y="280"/>
                    </a:lnTo>
                    <a:lnTo>
                      <a:pt x="640" y="280"/>
                    </a:lnTo>
                    <a:moveTo>
                      <a:pt x="640" y="280"/>
                    </a:moveTo>
                    <a:lnTo>
                      <a:pt x="640" y="280"/>
                    </a:lnTo>
                    <a:lnTo>
                      <a:pt x="667" y="280"/>
                    </a:lnTo>
                    <a:moveTo>
                      <a:pt x="667" y="280"/>
                    </a:moveTo>
                    <a:lnTo>
                      <a:pt x="667" y="280"/>
                    </a:lnTo>
                    <a:lnTo>
                      <a:pt x="667" y="306"/>
                    </a:lnTo>
                    <a:moveTo>
                      <a:pt x="667" y="306"/>
                    </a:moveTo>
                    <a:lnTo>
                      <a:pt x="667" y="306"/>
                    </a:lnTo>
                    <a:lnTo>
                      <a:pt x="680" y="306"/>
                    </a:lnTo>
                    <a:moveTo>
                      <a:pt x="680" y="306"/>
                    </a:moveTo>
                    <a:lnTo>
                      <a:pt x="680" y="306"/>
                    </a:lnTo>
                    <a:lnTo>
                      <a:pt x="693" y="306"/>
                    </a:lnTo>
                    <a:moveTo>
                      <a:pt x="693" y="306"/>
                    </a:moveTo>
                    <a:lnTo>
                      <a:pt x="693" y="306"/>
                    </a:lnTo>
                    <a:lnTo>
                      <a:pt x="707" y="333"/>
                    </a:lnTo>
                    <a:moveTo>
                      <a:pt x="707" y="333"/>
                    </a:moveTo>
                    <a:lnTo>
                      <a:pt x="707" y="333"/>
                    </a:lnTo>
                    <a:lnTo>
                      <a:pt x="720" y="373"/>
                    </a:lnTo>
                    <a:moveTo>
                      <a:pt x="720" y="373"/>
                    </a:moveTo>
                    <a:lnTo>
                      <a:pt x="720" y="373"/>
                    </a:lnTo>
                    <a:lnTo>
                      <a:pt x="733" y="400"/>
                    </a:lnTo>
                    <a:moveTo>
                      <a:pt x="733" y="400"/>
                    </a:moveTo>
                    <a:lnTo>
                      <a:pt x="733" y="400"/>
                    </a:lnTo>
                    <a:lnTo>
                      <a:pt x="747" y="400"/>
                    </a:lnTo>
                    <a:moveTo>
                      <a:pt x="747" y="400"/>
                    </a:moveTo>
                    <a:lnTo>
                      <a:pt x="747" y="400"/>
                    </a:lnTo>
                    <a:lnTo>
                      <a:pt x="760" y="400"/>
                    </a:lnTo>
                    <a:moveTo>
                      <a:pt x="760" y="400"/>
                    </a:moveTo>
                    <a:lnTo>
                      <a:pt x="760" y="400"/>
                    </a:lnTo>
                    <a:lnTo>
                      <a:pt x="773" y="400"/>
                    </a:lnTo>
                    <a:moveTo>
                      <a:pt x="773" y="400"/>
                    </a:moveTo>
                    <a:lnTo>
                      <a:pt x="773" y="400"/>
                    </a:lnTo>
                    <a:lnTo>
                      <a:pt x="787" y="400"/>
                    </a:lnTo>
                    <a:moveTo>
                      <a:pt x="787" y="400"/>
                    </a:moveTo>
                    <a:lnTo>
                      <a:pt x="787" y="400"/>
                    </a:lnTo>
                    <a:lnTo>
                      <a:pt x="800" y="400"/>
                    </a:lnTo>
                    <a:moveTo>
                      <a:pt x="800" y="400"/>
                    </a:moveTo>
                    <a:lnTo>
                      <a:pt x="800" y="400"/>
                    </a:lnTo>
                    <a:lnTo>
                      <a:pt x="813" y="400"/>
                    </a:lnTo>
                    <a:moveTo>
                      <a:pt x="813" y="400"/>
                    </a:moveTo>
                    <a:lnTo>
                      <a:pt x="813" y="400"/>
                    </a:lnTo>
                    <a:lnTo>
                      <a:pt x="827" y="400"/>
                    </a:lnTo>
                    <a:moveTo>
                      <a:pt x="827" y="400"/>
                    </a:moveTo>
                    <a:lnTo>
                      <a:pt x="827" y="400"/>
                    </a:lnTo>
                    <a:lnTo>
                      <a:pt x="840" y="400"/>
                    </a:lnTo>
                    <a:moveTo>
                      <a:pt x="840" y="400"/>
                    </a:moveTo>
                    <a:lnTo>
                      <a:pt x="840" y="400"/>
                    </a:lnTo>
                    <a:lnTo>
                      <a:pt x="853" y="400"/>
                    </a:lnTo>
                    <a:moveTo>
                      <a:pt x="853" y="400"/>
                    </a:moveTo>
                    <a:lnTo>
                      <a:pt x="853" y="400"/>
                    </a:lnTo>
                    <a:lnTo>
                      <a:pt x="867" y="426"/>
                    </a:lnTo>
                    <a:moveTo>
                      <a:pt x="867" y="426"/>
                    </a:moveTo>
                    <a:lnTo>
                      <a:pt x="867" y="426"/>
                    </a:lnTo>
                    <a:lnTo>
                      <a:pt x="880" y="453"/>
                    </a:lnTo>
                    <a:moveTo>
                      <a:pt x="880" y="453"/>
                    </a:moveTo>
                    <a:lnTo>
                      <a:pt x="880" y="453"/>
                    </a:lnTo>
                    <a:lnTo>
                      <a:pt x="880" y="466"/>
                    </a:lnTo>
                    <a:moveTo>
                      <a:pt x="880" y="466"/>
                    </a:moveTo>
                    <a:lnTo>
                      <a:pt x="880" y="466"/>
                    </a:lnTo>
                    <a:lnTo>
                      <a:pt x="893" y="466"/>
                    </a:lnTo>
                    <a:moveTo>
                      <a:pt x="893" y="466"/>
                    </a:moveTo>
                    <a:lnTo>
                      <a:pt x="893" y="466"/>
                    </a:lnTo>
                    <a:lnTo>
                      <a:pt x="907" y="466"/>
                    </a:lnTo>
                    <a:moveTo>
                      <a:pt x="907" y="466"/>
                    </a:moveTo>
                    <a:lnTo>
                      <a:pt x="907" y="466"/>
                    </a:lnTo>
                    <a:lnTo>
                      <a:pt x="920" y="466"/>
                    </a:lnTo>
                    <a:moveTo>
                      <a:pt x="920" y="466"/>
                    </a:moveTo>
                    <a:lnTo>
                      <a:pt x="920" y="466"/>
                    </a:lnTo>
                    <a:lnTo>
                      <a:pt x="933" y="520"/>
                    </a:lnTo>
                    <a:moveTo>
                      <a:pt x="933" y="520"/>
                    </a:moveTo>
                    <a:lnTo>
                      <a:pt x="933" y="520"/>
                    </a:lnTo>
                    <a:lnTo>
                      <a:pt x="947" y="520"/>
                    </a:lnTo>
                    <a:moveTo>
                      <a:pt x="947" y="520"/>
                    </a:moveTo>
                    <a:lnTo>
                      <a:pt x="947" y="520"/>
                    </a:lnTo>
                    <a:lnTo>
                      <a:pt x="960" y="520"/>
                    </a:lnTo>
                    <a:moveTo>
                      <a:pt x="960" y="520"/>
                    </a:moveTo>
                    <a:lnTo>
                      <a:pt x="960" y="520"/>
                    </a:lnTo>
                    <a:lnTo>
                      <a:pt x="973" y="520"/>
                    </a:lnTo>
                    <a:moveTo>
                      <a:pt x="973" y="520"/>
                    </a:moveTo>
                    <a:lnTo>
                      <a:pt x="973" y="520"/>
                    </a:lnTo>
                    <a:lnTo>
                      <a:pt x="987" y="520"/>
                    </a:lnTo>
                    <a:moveTo>
                      <a:pt x="987" y="520"/>
                    </a:moveTo>
                    <a:lnTo>
                      <a:pt x="987" y="520"/>
                    </a:lnTo>
                    <a:lnTo>
                      <a:pt x="1000" y="546"/>
                    </a:lnTo>
                    <a:moveTo>
                      <a:pt x="1000" y="546"/>
                    </a:moveTo>
                    <a:lnTo>
                      <a:pt x="1000" y="546"/>
                    </a:lnTo>
                    <a:lnTo>
                      <a:pt x="1000" y="573"/>
                    </a:lnTo>
                    <a:moveTo>
                      <a:pt x="1000" y="573"/>
                    </a:moveTo>
                    <a:lnTo>
                      <a:pt x="1000" y="573"/>
                    </a:lnTo>
                    <a:lnTo>
                      <a:pt x="1013" y="573"/>
                    </a:lnTo>
                    <a:moveTo>
                      <a:pt x="1013" y="573"/>
                    </a:moveTo>
                    <a:lnTo>
                      <a:pt x="1013" y="573"/>
                    </a:lnTo>
                    <a:lnTo>
                      <a:pt x="1027" y="573"/>
                    </a:lnTo>
                    <a:moveTo>
                      <a:pt x="1027" y="573"/>
                    </a:moveTo>
                    <a:lnTo>
                      <a:pt x="1027" y="573"/>
                    </a:lnTo>
                    <a:lnTo>
                      <a:pt x="1040" y="573"/>
                    </a:lnTo>
                    <a:moveTo>
                      <a:pt x="1040" y="573"/>
                    </a:moveTo>
                    <a:lnTo>
                      <a:pt x="1040" y="573"/>
                    </a:lnTo>
                    <a:lnTo>
                      <a:pt x="1053" y="600"/>
                    </a:lnTo>
                    <a:moveTo>
                      <a:pt x="1053" y="600"/>
                    </a:moveTo>
                    <a:lnTo>
                      <a:pt x="1053" y="600"/>
                    </a:lnTo>
                    <a:lnTo>
                      <a:pt x="1053" y="613"/>
                    </a:lnTo>
                    <a:moveTo>
                      <a:pt x="1053" y="613"/>
                    </a:moveTo>
                    <a:lnTo>
                      <a:pt x="1053" y="613"/>
                    </a:lnTo>
                    <a:lnTo>
                      <a:pt x="1067" y="613"/>
                    </a:lnTo>
                    <a:moveTo>
                      <a:pt x="1067" y="613"/>
                    </a:moveTo>
                    <a:lnTo>
                      <a:pt x="1067" y="613"/>
                    </a:lnTo>
                    <a:lnTo>
                      <a:pt x="1080" y="640"/>
                    </a:lnTo>
                    <a:moveTo>
                      <a:pt x="1080" y="640"/>
                    </a:moveTo>
                    <a:lnTo>
                      <a:pt x="1080" y="640"/>
                    </a:lnTo>
                    <a:lnTo>
                      <a:pt x="1080" y="666"/>
                    </a:lnTo>
                    <a:moveTo>
                      <a:pt x="1080" y="666"/>
                    </a:moveTo>
                    <a:lnTo>
                      <a:pt x="1080" y="666"/>
                    </a:lnTo>
                    <a:lnTo>
                      <a:pt x="1107" y="666"/>
                    </a:lnTo>
                    <a:moveTo>
                      <a:pt x="1107" y="666"/>
                    </a:moveTo>
                    <a:lnTo>
                      <a:pt x="1107" y="666"/>
                    </a:lnTo>
                    <a:lnTo>
                      <a:pt x="1120" y="666"/>
                    </a:lnTo>
                    <a:moveTo>
                      <a:pt x="1120" y="666"/>
                    </a:moveTo>
                    <a:lnTo>
                      <a:pt x="1120" y="666"/>
                    </a:lnTo>
                    <a:lnTo>
                      <a:pt x="1133" y="666"/>
                    </a:lnTo>
                    <a:moveTo>
                      <a:pt x="1133" y="666"/>
                    </a:moveTo>
                    <a:lnTo>
                      <a:pt x="1133" y="666"/>
                    </a:lnTo>
                    <a:lnTo>
                      <a:pt x="1147" y="666"/>
                    </a:lnTo>
                    <a:moveTo>
                      <a:pt x="1147" y="666"/>
                    </a:moveTo>
                    <a:lnTo>
                      <a:pt x="1147" y="666"/>
                    </a:lnTo>
                    <a:lnTo>
                      <a:pt x="1160" y="666"/>
                    </a:lnTo>
                    <a:moveTo>
                      <a:pt x="1160" y="666"/>
                    </a:moveTo>
                    <a:lnTo>
                      <a:pt x="1160" y="666"/>
                    </a:lnTo>
                    <a:lnTo>
                      <a:pt x="1173" y="693"/>
                    </a:lnTo>
                    <a:moveTo>
                      <a:pt x="1173" y="693"/>
                    </a:moveTo>
                    <a:lnTo>
                      <a:pt x="1173" y="693"/>
                    </a:lnTo>
                    <a:lnTo>
                      <a:pt x="1173" y="720"/>
                    </a:lnTo>
                    <a:moveTo>
                      <a:pt x="1173" y="720"/>
                    </a:moveTo>
                    <a:lnTo>
                      <a:pt x="1173" y="720"/>
                    </a:lnTo>
                    <a:lnTo>
                      <a:pt x="1187" y="720"/>
                    </a:lnTo>
                    <a:moveTo>
                      <a:pt x="1187" y="720"/>
                    </a:moveTo>
                    <a:lnTo>
                      <a:pt x="1187" y="720"/>
                    </a:lnTo>
                    <a:lnTo>
                      <a:pt x="1200" y="720"/>
                    </a:lnTo>
                    <a:moveTo>
                      <a:pt x="1200" y="720"/>
                    </a:moveTo>
                    <a:lnTo>
                      <a:pt x="1200" y="720"/>
                    </a:lnTo>
                    <a:lnTo>
                      <a:pt x="1213" y="746"/>
                    </a:lnTo>
                    <a:moveTo>
                      <a:pt x="1213" y="746"/>
                    </a:moveTo>
                    <a:lnTo>
                      <a:pt x="1213" y="746"/>
                    </a:lnTo>
                    <a:lnTo>
                      <a:pt x="1227" y="746"/>
                    </a:lnTo>
                    <a:moveTo>
                      <a:pt x="1227" y="746"/>
                    </a:moveTo>
                    <a:lnTo>
                      <a:pt x="1227" y="746"/>
                    </a:lnTo>
                    <a:lnTo>
                      <a:pt x="1240" y="746"/>
                    </a:lnTo>
                    <a:moveTo>
                      <a:pt x="1240" y="746"/>
                    </a:moveTo>
                    <a:lnTo>
                      <a:pt x="1240" y="746"/>
                    </a:lnTo>
                    <a:lnTo>
                      <a:pt x="1253" y="773"/>
                    </a:lnTo>
                    <a:moveTo>
                      <a:pt x="1253" y="773"/>
                    </a:moveTo>
                    <a:lnTo>
                      <a:pt x="1253" y="773"/>
                    </a:lnTo>
                    <a:lnTo>
                      <a:pt x="1267" y="800"/>
                    </a:lnTo>
                    <a:moveTo>
                      <a:pt x="1267" y="800"/>
                    </a:moveTo>
                    <a:lnTo>
                      <a:pt x="1267" y="800"/>
                    </a:lnTo>
                    <a:lnTo>
                      <a:pt x="1280" y="800"/>
                    </a:lnTo>
                    <a:moveTo>
                      <a:pt x="1280" y="800"/>
                    </a:moveTo>
                    <a:lnTo>
                      <a:pt x="1280" y="800"/>
                    </a:lnTo>
                    <a:lnTo>
                      <a:pt x="1293" y="800"/>
                    </a:lnTo>
                    <a:moveTo>
                      <a:pt x="1293" y="800"/>
                    </a:moveTo>
                    <a:lnTo>
                      <a:pt x="1293" y="800"/>
                    </a:lnTo>
                    <a:lnTo>
                      <a:pt x="1293" y="813"/>
                    </a:lnTo>
                    <a:moveTo>
                      <a:pt x="1293" y="813"/>
                    </a:moveTo>
                    <a:lnTo>
                      <a:pt x="1293" y="813"/>
                    </a:lnTo>
                    <a:lnTo>
                      <a:pt x="1307" y="813"/>
                    </a:lnTo>
                    <a:moveTo>
                      <a:pt x="1307" y="813"/>
                    </a:moveTo>
                    <a:lnTo>
                      <a:pt x="1307" y="813"/>
                    </a:lnTo>
                    <a:lnTo>
                      <a:pt x="1320" y="840"/>
                    </a:lnTo>
                    <a:moveTo>
                      <a:pt x="1320" y="840"/>
                    </a:moveTo>
                    <a:lnTo>
                      <a:pt x="1320" y="840"/>
                    </a:lnTo>
                    <a:lnTo>
                      <a:pt x="1333" y="840"/>
                    </a:lnTo>
                    <a:moveTo>
                      <a:pt x="1333" y="840"/>
                    </a:moveTo>
                    <a:lnTo>
                      <a:pt x="1333" y="840"/>
                    </a:lnTo>
                    <a:lnTo>
                      <a:pt x="1347" y="840"/>
                    </a:lnTo>
                    <a:moveTo>
                      <a:pt x="1347" y="840"/>
                    </a:moveTo>
                    <a:lnTo>
                      <a:pt x="1347" y="840"/>
                    </a:lnTo>
                    <a:lnTo>
                      <a:pt x="1360" y="840"/>
                    </a:lnTo>
                    <a:moveTo>
                      <a:pt x="1360" y="840"/>
                    </a:moveTo>
                    <a:lnTo>
                      <a:pt x="1360" y="840"/>
                    </a:lnTo>
                    <a:lnTo>
                      <a:pt x="1373" y="866"/>
                    </a:lnTo>
                    <a:moveTo>
                      <a:pt x="1373" y="866"/>
                    </a:moveTo>
                    <a:lnTo>
                      <a:pt x="1373" y="866"/>
                    </a:lnTo>
                    <a:lnTo>
                      <a:pt x="1387" y="866"/>
                    </a:lnTo>
                    <a:moveTo>
                      <a:pt x="1387" y="866"/>
                    </a:moveTo>
                    <a:lnTo>
                      <a:pt x="1387" y="866"/>
                    </a:lnTo>
                    <a:lnTo>
                      <a:pt x="1400" y="893"/>
                    </a:lnTo>
                    <a:moveTo>
                      <a:pt x="1400" y="893"/>
                    </a:moveTo>
                    <a:lnTo>
                      <a:pt x="1400" y="893"/>
                    </a:lnTo>
                    <a:lnTo>
                      <a:pt x="1413" y="893"/>
                    </a:lnTo>
                    <a:moveTo>
                      <a:pt x="1413" y="893"/>
                    </a:moveTo>
                    <a:lnTo>
                      <a:pt x="1413" y="893"/>
                    </a:lnTo>
                    <a:lnTo>
                      <a:pt x="1427" y="893"/>
                    </a:lnTo>
                    <a:moveTo>
                      <a:pt x="1427" y="893"/>
                    </a:moveTo>
                    <a:lnTo>
                      <a:pt x="1427" y="893"/>
                    </a:lnTo>
                    <a:lnTo>
                      <a:pt x="1427" y="920"/>
                    </a:lnTo>
                    <a:moveTo>
                      <a:pt x="1427" y="920"/>
                    </a:moveTo>
                    <a:lnTo>
                      <a:pt x="1427" y="920"/>
                    </a:lnTo>
                    <a:lnTo>
                      <a:pt x="1440" y="946"/>
                    </a:lnTo>
                    <a:moveTo>
                      <a:pt x="1440" y="946"/>
                    </a:moveTo>
                    <a:lnTo>
                      <a:pt x="1440" y="946"/>
                    </a:lnTo>
                    <a:lnTo>
                      <a:pt x="1453" y="973"/>
                    </a:lnTo>
                    <a:moveTo>
                      <a:pt x="1453" y="973"/>
                    </a:moveTo>
                    <a:lnTo>
                      <a:pt x="1453" y="973"/>
                    </a:lnTo>
                    <a:lnTo>
                      <a:pt x="1467" y="973"/>
                    </a:lnTo>
                    <a:moveTo>
                      <a:pt x="1467" y="973"/>
                    </a:moveTo>
                    <a:lnTo>
                      <a:pt x="1467" y="973"/>
                    </a:lnTo>
                    <a:lnTo>
                      <a:pt x="1480" y="973"/>
                    </a:lnTo>
                    <a:moveTo>
                      <a:pt x="1480" y="973"/>
                    </a:moveTo>
                    <a:lnTo>
                      <a:pt x="1480" y="973"/>
                    </a:lnTo>
                    <a:lnTo>
                      <a:pt x="1493" y="973"/>
                    </a:lnTo>
                    <a:moveTo>
                      <a:pt x="1493" y="973"/>
                    </a:moveTo>
                    <a:lnTo>
                      <a:pt x="1493" y="973"/>
                    </a:lnTo>
                    <a:lnTo>
                      <a:pt x="1507" y="1000"/>
                    </a:lnTo>
                    <a:moveTo>
                      <a:pt x="1507" y="1000"/>
                    </a:moveTo>
                    <a:lnTo>
                      <a:pt x="1507" y="1000"/>
                    </a:lnTo>
                    <a:lnTo>
                      <a:pt x="1520" y="1000"/>
                    </a:lnTo>
                    <a:moveTo>
                      <a:pt x="1520" y="1000"/>
                    </a:moveTo>
                    <a:lnTo>
                      <a:pt x="1520" y="1000"/>
                    </a:lnTo>
                    <a:lnTo>
                      <a:pt x="1520" y="1026"/>
                    </a:lnTo>
                    <a:moveTo>
                      <a:pt x="1520" y="1026"/>
                    </a:moveTo>
                    <a:lnTo>
                      <a:pt x="1520" y="1026"/>
                    </a:lnTo>
                    <a:lnTo>
                      <a:pt x="1533" y="1053"/>
                    </a:lnTo>
                    <a:moveTo>
                      <a:pt x="1533" y="1053"/>
                    </a:moveTo>
                    <a:lnTo>
                      <a:pt x="1533" y="1053"/>
                    </a:lnTo>
                    <a:lnTo>
                      <a:pt x="1547" y="1053"/>
                    </a:lnTo>
                    <a:moveTo>
                      <a:pt x="1547" y="1053"/>
                    </a:moveTo>
                    <a:lnTo>
                      <a:pt x="1547" y="1053"/>
                    </a:lnTo>
                    <a:lnTo>
                      <a:pt x="1560" y="1053"/>
                    </a:lnTo>
                    <a:moveTo>
                      <a:pt x="1560" y="1053"/>
                    </a:moveTo>
                    <a:lnTo>
                      <a:pt x="1560" y="1053"/>
                    </a:lnTo>
                    <a:lnTo>
                      <a:pt x="1573" y="1106"/>
                    </a:lnTo>
                    <a:moveTo>
                      <a:pt x="1573" y="1106"/>
                    </a:moveTo>
                    <a:lnTo>
                      <a:pt x="1573" y="1106"/>
                    </a:lnTo>
                    <a:lnTo>
                      <a:pt x="1573" y="1133"/>
                    </a:lnTo>
                    <a:moveTo>
                      <a:pt x="1573" y="1133"/>
                    </a:moveTo>
                    <a:lnTo>
                      <a:pt x="1573" y="1133"/>
                    </a:lnTo>
                    <a:lnTo>
                      <a:pt x="1587" y="1133"/>
                    </a:lnTo>
                    <a:moveTo>
                      <a:pt x="1587" y="1133"/>
                    </a:moveTo>
                    <a:lnTo>
                      <a:pt x="1587" y="1133"/>
                    </a:lnTo>
                    <a:lnTo>
                      <a:pt x="1600" y="1160"/>
                    </a:lnTo>
                    <a:moveTo>
                      <a:pt x="1600" y="1160"/>
                    </a:moveTo>
                    <a:lnTo>
                      <a:pt x="1600" y="1160"/>
                    </a:lnTo>
                    <a:lnTo>
                      <a:pt x="1613" y="1160"/>
                    </a:lnTo>
                    <a:moveTo>
                      <a:pt x="1613" y="1160"/>
                    </a:moveTo>
                    <a:lnTo>
                      <a:pt x="1613" y="1160"/>
                    </a:lnTo>
                    <a:lnTo>
                      <a:pt x="1627" y="1160"/>
                    </a:lnTo>
                    <a:moveTo>
                      <a:pt x="1627" y="1160"/>
                    </a:moveTo>
                    <a:lnTo>
                      <a:pt x="1627" y="1160"/>
                    </a:lnTo>
                    <a:lnTo>
                      <a:pt x="1640" y="1186"/>
                    </a:lnTo>
                    <a:moveTo>
                      <a:pt x="1640" y="1186"/>
                    </a:moveTo>
                    <a:lnTo>
                      <a:pt x="1640" y="1186"/>
                    </a:lnTo>
                    <a:lnTo>
                      <a:pt x="1653" y="1186"/>
                    </a:lnTo>
                    <a:moveTo>
                      <a:pt x="1653" y="1186"/>
                    </a:moveTo>
                    <a:lnTo>
                      <a:pt x="1653" y="1186"/>
                    </a:lnTo>
                    <a:lnTo>
                      <a:pt x="1680" y="1186"/>
                    </a:lnTo>
                    <a:moveTo>
                      <a:pt x="1680" y="1186"/>
                    </a:moveTo>
                    <a:lnTo>
                      <a:pt x="1680" y="1186"/>
                    </a:lnTo>
                    <a:lnTo>
                      <a:pt x="1693" y="1186"/>
                    </a:lnTo>
                    <a:moveTo>
                      <a:pt x="1693" y="1186"/>
                    </a:moveTo>
                    <a:lnTo>
                      <a:pt x="1693" y="1186"/>
                    </a:lnTo>
                    <a:lnTo>
                      <a:pt x="1707" y="1186"/>
                    </a:lnTo>
                    <a:moveTo>
                      <a:pt x="1707" y="1186"/>
                    </a:moveTo>
                    <a:lnTo>
                      <a:pt x="1707" y="1186"/>
                    </a:lnTo>
                    <a:lnTo>
                      <a:pt x="1720" y="1186"/>
                    </a:lnTo>
                    <a:moveTo>
                      <a:pt x="1720" y="1186"/>
                    </a:moveTo>
                    <a:lnTo>
                      <a:pt x="1720" y="1186"/>
                    </a:lnTo>
                    <a:lnTo>
                      <a:pt x="1733" y="1213"/>
                    </a:lnTo>
                    <a:moveTo>
                      <a:pt x="1733" y="1213"/>
                    </a:moveTo>
                    <a:lnTo>
                      <a:pt x="1733" y="1213"/>
                    </a:lnTo>
                    <a:lnTo>
                      <a:pt x="1733" y="1240"/>
                    </a:lnTo>
                    <a:moveTo>
                      <a:pt x="1733" y="1240"/>
                    </a:moveTo>
                    <a:lnTo>
                      <a:pt x="1733" y="1240"/>
                    </a:lnTo>
                    <a:lnTo>
                      <a:pt x="1747" y="1240"/>
                    </a:lnTo>
                    <a:moveTo>
                      <a:pt x="1747" y="1240"/>
                    </a:moveTo>
                    <a:lnTo>
                      <a:pt x="1747" y="1240"/>
                    </a:lnTo>
                    <a:lnTo>
                      <a:pt x="1760" y="1240"/>
                    </a:lnTo>
                    <a:moveTo>
                      <a:pt x="1760" y="1240"/>
                    </a:moveTo>
                    <a:lnTo>
                      <a:pt x="1760" y="1240"/>
                    </a:lnTo>
                    <a:lnTo>
                      <a:pt x="1773" y="1240"/>
                    </a:lnTo>
                    <a:moveTo>
                      <a:pt x="1773" y="1240"/>
                    </a:moveTo>
                    <a:lnTo>
                      <a:pt x="1773" y="1240"/>
                    </a:lnTo>
                    <a:lnTo>
                      <a:pt x="1787" y="1240"/>
                    </a:lnTo>
                    <a:moveTo>
                      <a:pt x="1787" y="1240"/>
                    </a:moveTo>
                    <a:lnTo>
                      <a:pt x="1787" y="1240"/>
                    </a:lnTo>
                    <a:lnTo>
                      <a:pt x="1800" y="1240"/>
                    </a:lnTo>
                    <a:moveTo>
                      <a:pt x="1800" y="1240"/>
                    </a:moveTo>
                    <a:lnTo>
                      <a:pt x="1800" y="1240"/>
                    </a:lnTo>
                    <a:lnTo>
                      <a:pt x="1800" y="1266"/>
                    </a:lnTo>
                    <a:moveTo>
                      <a:pt x="1800" y="1266"/>
                    </a:moveTo>
                    <a:lnTo>
                      <a:pt x="1800" y="1266"/>
                    </a:lnTo>
                    <a:lnTo>
                      <a:pt x="1827" y="1293"/>
                    </a:lnTo>
                    <a:moveTo>
                      <a:pt x="1827" y="1293"/>
                    </a:moveTo>
                    <a:lnTo>
                      <a:pt x="1827" y="1293"/>
                    </a:lnTo>
                    <a:lnTo>
                      <a:pt x="1827" y="1320"/>
                    </a:lnTo>
                    <a:moveTo>
                      <a:pt x="1827" y="1320"/>
                    </a:moveTo>
                    <a:lnTo>
                      <a:pt x="1827" y="1320"/>
                    </a:lnTo>
                    <a:lnTo>
                      <a:pt x="1840" y="1320"/>
                    </a:lnTo>
                    <a:moveTo>
                      <a:pt x="1840" y="1320"/>
                    </a:moveTo>
                    <a:lnTo>
                      <a:pt x="1840" y="1320"/>
                    </a:lnTo>
                    <a:lnTo>
                      <a:pt x="1853" y="1320"/>
                    </a:lnTo>
                    <a:moveTo>
                      <a:pt x="1853" y="1320"/>
                    </a:moveTo>
                    <a:lnTo>
                      <a:pt x="1853" y="1320"/>
                    </a:lnTo>
                    <a:lnTo>
                      <a:pt x="1867" y="1320"/>
                    </a:lnTo>
                    <a:moveTo>
                      <a:pt x="1867" y="1320"/>
                    </a:moveTo>
                    <a:lnTo>
                      <a:pt x="1867" y="1320"/>
                    </a:lnTo>
                    <a:lnTo>
                      <a:pt x="1880" y="1320"/>
                    </a:lnTo>
                    <a:moveTo>
                      <a:pt x="1880" y="1320"/>
                    </a:moveTo>
                    <a:lnTo>
                      <a:pt x="1880" y="1320"/>
                    </a:lnTo>
                    <a:lnTo>
                      <a:pt x="1893" y="1320"/>
                    </a:lnTo>
                    <a:moveTo>
                      <a:pt x="1893" y="1320"/>
                    </a:moveTo>
                    <a:lnTo>
                      <a:pt x="1893" y="1320"/>
                    </a:lnTo>
                    <a:lnTo>
                      <a:pt x="1907" y="1346"/>
                    </a:lnTo>
                    <a:moveTo>
                      <a:pt x="1907" y="1346"/>
                    </a:moveTo>
                    <a:lnTo>
                      <a:pt x="1907" y="1346"/>
                    </a:lnTo>
                    <a:lnTo>
                      <a:pt x="1920" y="1373"/>
                    </a:lnTo>
                    <a:moveTo>
                      <a:pt x="1920" y="1373"/>
                    </a:moveTo>
                    <a:lnTo>
                      <a:pt x="1920" y="1373"/>
                    </a:lnTo>
                    <a:lnTo>
                      <a:pt x="1920" y="1400"/>
                    </a:lnTo>
                    <a:moveTo>
                      <a:pt x="1920" y="1400"/>
                    </a:moveTo>
                    <a:lnTo>
                      <a:pt x="1920" y="1400"/>
                    </a:lnTo>
                    <a:lnTo>
                      <a:pt x="1933" y="1426"/>
                    </a:lnTo>
                    <a:moveTo>
                      <a:pt x="1933" y="1426"/>
                    </a:moveTo>
                    <a:lnTo>
                      <a:pt x="1933" y="1426"/>
                    </a:lnTo>
                    <a:lnTo>
                      <a:pt x="1933" y="1453"/>
                    </a:lnTo>
                    <a:moveTo>
                      <a:pt x="1933" y="1453"/>
                    </a:moveTo>
                    <a:lnTo>
                      <a:pt x="1933" y="1453"/>
                    </a:lnTo>
                    <a:lnTo>
                      <a:pt x="1933" y="1480"/>
                    </a:lnTo>
                    <a:moveTo>
                      <a:pt x="1933" y="1480"/>
                    </a:moveTo>
                    <a:lnTo>
                      <a:pt x="1933" y="1480"/>
                    </a:lnTo>
                    <a:lnTo>
                      <a:pt x="1947" y="1506"/>
                    </a:lnTo>
                    <a:moveTo>
                      <a:pt x="1947" y="1506"/>
                    </a:moveTo>
                    <a:lnTo>
                      <a:pt x="1947" y="1506"/>
                    </a:lnTo>
                    <a:lnTo>
                      <a:pt x="1947" y="1533"/>
                    </a:lnTo>
                    <a:moveTo>
                      <a:pt x="1947" y="1533"/>
                    </a:moveTo>
                    <a:lnTo>
                      <a:pt x="1947" y="1533"/>
                    </a:lnTo>
                    <a:lnTo>
                      <a:pt x="1973" y="1560"/>
                    </a:lnTo>
                    <a:moveTo>
                      <a:pt x="1973" y="1560"/>
                    </a:moveTo>
                    <a:lnTo>
                      <a:pt x="1973" y="1560"/>
                    </a:lnTo>
                    <a:lnTo>
                      <a:pt x="1987" y="1586"/>
                    </a:lnTo>
                    <a:moveTo>
                      <a:pt x="1987" y="1586"/>
                    </a:moveTo>
                    <a:lnTo>
                      <a:pt x="1987" y="1586"/>
                    </a:lnTo>
                    <a:lnTo>
                      <a:pt x="2000" y="1586"/>
                    </a:lnTo>
                    <a:moveTo>
                      <a:pt x="2000" y="1586"/>
                    </a:moveTo>
                    <a:lnTo>
                      <a:pt x="2000" y="1586"/>
                    </a:lnTo>
                    <a:lnTo>
                      <a:pt x="2013" y="1586"/>
                    </a:lnTo>
                    <a:moveTo>
                      <a:pt x="2013" y="1586"/>
                    </a:moveTo>
                    <a:lnTo>
                      <a:pt x="2013" y="1586"/>
                    </a:lnTo>
                    <a:lnTo>
                      <a:pt x="2027" y="1586"/>
                    </a:lnTo>
                    <a:moveTo>
                      <a:pt x="2027" y="1586"/>
                    </a:moveTo>
                    <a:lnTo>
                      <a:pt x="2027" y="1586"/>
                    </a:lnTo>
                    <a:lnTo>
                      <a:pt x="2027" y="1613"/>
                    </a:lnTo>
                    <a:moveTo>
                      <a:pt x="2027" y="1613"/>
                    </a:moveTo>
                    <a:lnTo>
                      <a:pt x="2027" y="1613"/>
                    </a:lnTo>
                    <a:lnTo>
                      <a:pt x="2040" y="1613"/>
                    </a:lnTo>
                    <a:moveTo>
                      <a:pt x="2040" y="1613"/>
                    </a:moveTo>
                    <a:lnTo>
                      <a:pt x="2040" y="1613"/>
                    </a:lnTo>
                    <a:lnTo>
                      <a:pt x="2040" y="1640"/>
                    </a:lnTo>
                    <a:moveTo>
                      <a:pt x="2040" y="1640"/>
                    </a:moveTo>
                    <a:lnTo>
                      <a:pt x="2040" y="1640"/>
                    </a:lnTo>
                    <a:lnTo>
                      <a:pt x="2053" y="1666"/>
                    </a:lnTo>
                    <a:moveTo>
                      <a:pt x="2053" y="1666"/>
                    </a:moveTo>
                    <a:lnTo>
                      <a:pt x="2053" y="1666"/>
                    </a:lnTo>
                    <a:lnTo>
                      <a:pt x="2067" y="1720"/>
                    </a:lnTo>
                    <a:moveTo>
                      <a:pt x="2067" y="1720"/>
                    </a:moveTo>
                    <a:lnTo>
                      <a:pt x="2067" y="1720"/>
                    </a:lnTo>
                    <a:lnTo>
                      <a:pt x="2080" y="1720"/>
                    </a:lnTo>
                    <a:moveTo>
                      <a:pt x="2080" y="1720"/>
                    </a:moveTo>
                    <a:lnTo>
                      <a:pt x="2080" y="1720"/>
                    </a:lnTo>
                    <a:lnTo>
                      <a:pt x="2080" y="1746"/>
                    </a:lnTo>
                    <a:moveTo>
                      <a:pt x="2080" y="1746"/>
                    </a:moveTo>
                    <a:lnTo>
                      <a:pt x="2080" y="1746"/>
                    </a:lnTo>
                    <a:lnTo>
                      <a:pt x="2093" y="1746"/>
                    </a:lnTo>
                    <a:moveTo>
                      <a:pt x="2093" y="1746"/>
                    </a:moveTo>
                    <a:lnTo>
                      <a:pt x="2093" y="1746"/>
                    </a:lnTo>
                    <a:lnTo>
                      <a:pt x="2107" y="1773"/>
                    </a:lnTo>
                    <a:moveTo>
                      <a:pt x="2107" y="1773"/>
                    </a:moveTo>
                    <a:lnTo>
                      <a:pt x="2107" y="1773"/>
                    </a:lnTo>
                    <a:lnTo>
                      <a:pt x="2120" y="1773"/>
                    </a:lnTo>
                    <a:moveTo>
                      <a:pt x="2120" y="1773"/>
                    </a:moveTo>
                    <a:lnTo>
                      <a:pt x="2120" y="1773"/>
                    </a:lnTo>
                    <a:lnTo>
                      <a:pt x="2133" y="1773"/>
                    </a:lnTo>
                    <a:moveTo>
                      <a:pt x="2133" y="1773"/>
                    </a:moveTo>
                    <a:lnTo>
                      <a:pt x="2133" y="1773"/>
                    </a:lnTo>
                    <a:lnTo>
                      <a:pt x="2147" y="1773"/>
                    </a:lnTo>
                    <a:moveTo>
                      <a:pt x="2147" y="1773"/>
                    </a:moveTo>
                    <a:lnTo>
                      <a:pt x="2147" y="1773"/>
                    </a:lnTo>
                    <a:lnTo>
                      <a:pt x="2147" y="1800"/>
                    </a:lnTo>
                    <a:moveTo>
                      <a:pt x="2147" y="1800"/>
                    </a:moveTo>
                    <a:lnTo>
                      <a:pt x="2147" y="1800"/>
                    </a:lnTo>
                    <a:lnTo>
                      <a:pt x="2160" y="1800"/>
                    </a:lnTo>
                    <a:moveTo>
                      <a:pt x="2160" y="1800"/>
                    </a:moveTo>
                    <a:lnTo>
                      <a:pt x="2160" y="1800"/>
                    </a:lnTo>
                    <a:lnTo>
                      <a:pt x="2173" y="1826"/>
                    </a:lnTo>
                    <a:moveTo>
                      <a:pt x="2173" y="1826"/>
                    </a:moveTo>
                    <a:lnTo>
                      <a:pt x="2173" y="1826"/>
                    </a:lnTo>
                    <a:lnTo>
                      <a:pt x="2187" y="1826"/>
                    </a:lnTo>
                    <a:moveTo>
                      <a:pt x="2187" y="1826"/>
                    </a:moveTo>
                    <a:lnTo>
                      <a:pt x="2187" y="1826"/>
                    </a:lnTo>
                    <a:lnTo>
                      <a:pt x="2200" y="1826"/>
                    </a:lnTo>
                    <a:moveTo>
                      <a:pt x="2200" y="1826"/>
                    </a:moveTo>
                    <a:lnTo>
                      <a:pt x="2200" y="1826"/>
                    </a:lnTo>
                    <a:lnTo>
                      <a:pt x="2213" y="1853"/>
                    </a:lnTo>
                    <a:moveTo>
                      <a:pt x="2213" y="1853"/>
                    </a:moveTo>
                    <a:lnTo>
                      <a:pt x="2213" y="1853"/>
                    </a:lnTo>
                    <a:lnTo>
                      <a:pt x="2213" y="1920"/>
                    </a:lnTo>
                    <a:moveTo>
                      <a:pt x="2213" y="1920"/>
                    </a:moveTo>
                    <a:lnTo>
                      <a:pt x="2213" y="1920"/>
                    </a:lnTo>
                    <a:lnTo>
                      <a:pt x="2227" y="1920"/>
                    </a:lnTo>
                    <a:moveTo>
                      <a:pt x="2227" y="1920"/>
                    </a:moveTo>
                    <a:lnTo>
                      <a:pt x="2227" y="1920"/>
                    </a:lnTo>
                    <a:lnTo>
                      <a:pt x="2240" y="1920"/>
                    </a:lnTo>
                    <a:moveTo>
                      <a:pt x="2240" y="1920"/>
                    </a:moveTo>
                    <a:lnTo>
                      <a:pt x="2240" y="1920"/>
                    </a:lnTo>
                    <a:lnTo>
                      <a:pt x="2267" y="1920"/>
                    </a:lnTo>
                    <a:moveTo>
                      <a:pt x="2267" y="1920"/>
                    </a:moveTo>
                    <a:lnTo>
                      <a:pt x="2267" y="1920"/>
                    </a:lnTo>
                    <a:lnTo>
                      <a:pt x="2280" y="1920"/>
                    </a:lnTo>
                    <a:moveTo>
                      <a:pt x="2280" y="1920"/>
                    </a:moveTo>
                    <a:lnTo>
                      <a:pt x="2280" y="1920"/>
                    </a:lnTo>
                    <a:lnTo>
                      <a:pt x="2293" y="1920"/>
                    </a:lnTo>
                    <a:moveTo>
                      <a:pt x="2293" y="1920"/>
                    </a:moveTo>
                    <a:lnTo>
                      <a:pt x="2293" y="1920"/>
                    </a:lnTo>
                    <a:lnTo>
                      <a:pt x="2293" y="1946"/>
                    </a:lnTo>
                    <a:moveTo>
                      <a:pt x="2293" y="1946"/>
                    </a:moveTo>
                    <a:lnTo>
                      <a:pt x="2293" y="1946"/>
                    </a:lnTo>
                    <a:lnTo>
                      <a:pt x="2307" y="1946"/>
                    </a:lnTo>
                    <a:moveTo>
                      <a:pt x="2307" y="1946"/>
                    </a:moveTo>
                    <a:lnTo>
                      <a:pt x="2307" y="1946"/>
                    </a:lnTo>
                    <a:lnTo>
                      <a:pt x="2320" y="1946"/>
                    </a:lnTo>
                    <a:moveTo>
                      <a:pt x="2320" y="1946"/>
                    </a:moveTo>
                    <a:lnTo>
                      <a:pt x="2320" y="1946"/>
                    </a:lnTo>
                    <a:lnTo>
                      <a:pt x="2333" y="1973"/>
                    </a:lnTo>
                    <a:moveTo>
                      <a:pt x="2333" y="1973"/>
                    </a:moveTo>
                    <a:lnTo>
                      <a:pt x="2333" y="1973"/>
                    </a:lnTo>
                    <a:lnTo>
                      <a:pt x="2347" y="1973"/>
                    </a:lnTo>
                    <a:moveTo>
                      <a:pt x="2347" y="1973"/>
                    </a:moveTo>
                    <a:lnTo>
                      <a:pt x="2347" y="1973"/>
                    </a:lnTo>
                    <a:lnTo>
                      <a:pt x="2360" y="1973"/>
                    </a:lnTo>
                    <a:moveTo>
                      <a:pt x="2360" y="1973"/>
                    </a:moveTo>
                    <a:lnTo>
                      <a:pt x="2360" y="1973"/>
                    </a:lnTo>
                    <a:lnTo>
                      <a:pt x="2360" y="2000"/>
                    </a:lnTo>
                    <a:moveTo>
                      <a:pt x="2360" y="2000"/>
                    </a:moveTo>
                    <a:lnTo>
                      <a:pt x="2360" y="2000"/>
                    </a:lnTo>
                    <a:lnTo>
                      <a:pt x="2373" y="2000"/>
                    </a:lnTo>
                    <a:moveTo>
                      <a:pt x="2373" y="2000"/>
                    </a:moveTo>
                    <a:lnTo>
                      <a:pt x="2373" y="2000"/>
                    </a:lnTo>
                    <a:lnTo>
                      <a:pt x="2387" y="2026"/>
                    </a:lnTo>
                    <a:moveTo>
                      <a:pt x="2387" y="2026"/>
                    </a:moveTo>
                    <a:lnTo>
                      <a:pt x="2387" y="2026"/>
                    </a:lnTo>
                    <a:lnTo>
                      <a:pt x="2387" y="2053"/>
                    </a:lnTo>
                    <a:moveTo>
                      <a:pt x="2387" y="2053"/>
                    </a:moveTo>
                    <a:lnTo>
                      <a:pt x="2387" y="2053"/>
                    </a:lnTo>
                    <a:lnTo>
                      <a:pt x="2400" y="2080"/>
                    </a:lnTo>
                    <a:moveTo>
                      <a:pt x="2400" y="2080"/>
                    </a:moveTo>
                    <a:lnTo>
                      <a:pt x="2400" y="2080"/>
                    </a:lnTo>
                    <a:lnTo>
                      <a:pt x="2413" y="2080"/>
                    </a:lnTo>
                    <a:moveTo>
                      <a:pt x="2413" y="2080"/>
                    </a:moveTo>
                    <a:lnTo>
                      <a:pt x="2413" y="2080"/>
                    </a:lnTo>
                    <a:lnTo>
                      <a:pt x="2427" y="2106"/>
                    </a:lnTo>
                    <a:moveTo>
                      <a:pt x="2427" y="2106"/>
                    </a:moveTo>
                    <a:lnTo>
                      <a:pt x="2427" y="2106"/>
                    </a:lnTo>
                    <a:lnTo>
                      <a:pt x="2427" y="2146"/>
                    </a:lnTo>
                    <a:moveTo>
                      <a:pt x="2427" y="2146"/>
                    </a:moveTo>
                    <a:lnTo>
                      <a:pt x="2427" y="2146"/>
                    </a:lnTo>
                    <a:lnTo>
                      <a:pt x="2427" y="2173"/>
                    </a:lnTo>
                    <a:moveTo>
                      <a:pt x="2427" y="2173"/>
                    </a:moveTo>
                    <a:lnTo>
                      <a:pt x="2427" y="2173"/>
                    </a:lnTo>
                    <a:lnTo>
                      <a:pt x="2440" y="2200"/>
                    </a:lnTo>
                    <a:moveTo>
                      <a:pt x="2440" y="2200"/>
                    </a:moveTo>
                    <a:lnTo>
                      <a:pt x="2440" y="2200"/>
                    </a:lnTo>
                    <a:lnTo>
                      <a:pt x="2453" y="2200"/>
                    </a:lnTo>
                    <a:moveTo>
                      <a:pt x="2453" y="2200"/>
                    </a:moveTo>
                    <a:lnTo>
                      <a:pt x="2453" y="2200"/>
                    </a:lnTo>
                    <a:lnTo>
                      <a:pt x="2453" y="2226"/>
                    </a:lnTo>
                    <a:moveTo>
                      <a:pt x="2453" y="2226"/>
                    </a:moveTo>
                    <a:lnTo>
                      <a:pt x="2453" y="2226"/>
                    </a:lnTo>
                    <a:lnTo>
                      <a:pt x="2467" y="2226"/>
                    </a:lnTo>
                    <a:moveTo>
                      <a:pt x="2467" y="2226"/>
                    </a:moveTo>
                    <a:lnTo>
                      <a:pt x="2467" y="2226"/>
                    </a:lnTo>
                    <a:lnTo>
                      <a:pt x="2480" y="2226"/>
                    </a:lnTo>
                    <a:moveTo>
                      <a:pt x="2480" y="2226"/>
                    </a:moveTo>
                    <a:lnTo>
                      <a:pt x="2480" y="2226"/>
                    </a:lnTo>
                    <a:lnTo>
                      <a:pt x="2493" y="2226"/>
                    </a:lnTo>
                    <a:moveTo>
                      <a:pt x="2493" y="2226"/>
                    </a:moveTo>
                    <a:lnTo>
                      <a:pt x="2493" y="2226"/>
                    </a:lnTo>
                    <a:lnTo>
                      <a:pt x="2507" y="2226"/>
                    </a:lnTo>
                    <a:moveTo>
                      <a:pt x="2507" y="2226"/>
                    </a:moveTo>
                    <a:lnTo>
                      <a:pt x="2507" y="2226"/>
                    </a:lnTo>
                    <a:lnTo>
                      <a:pt x="2520" y="2226"/>
                    </a:lnTo>
                    <a:moveTo>
                      <a:pt x="2520" y="2226"/>
                    </a:moveTo>
                    <a:lnTo>
                      <a:pt x="2520" y="2226"/>
                    </a:lnTo>
                    <a:lnTo>
                      <a:pt x="2533" y="2226"/>
                    </a:lnTo>
                    <a:moveTo>
                      <a:pt x="2533" y="2226"/>
                    </a:moveTo>
                    <a:lnTo>
                      <a:pt x="2533" y="2226"/>
                    </a:lnTo>
                    <a:lnTo>
                      <a:pt x="2560" y="2226"/>
                    </a:lnTo>
                    <a:moveTo>
                      <a:pt x="2560" y="2226"/>
                    </a:moveTo>
                    <a:lnTo>
                      <a:pt x="2560" y="2226"/>
                    </a:lnTo>
                    <a:lnTo>
                      <a:pt x="2560" y="2253"/>
                    </a:lnTo>
                    <a:moveTo>
                      <a:pt x="2560" y="2253"/>
                    </a:moveTo>
                    <a:lnTo>
                      <a:pt x="2560" y="2253"/>
                    </a:lnTo>
                    <a:lnTo>
                      <a:pt x="2573" y="2280"/>
                    </a:lnTo>
                    <a:moveTo>
                      <a:pt x="2573" y="2280"/>
                    </a:moveTo>
                    <a:lnTo>
                      <a:pt x="2573" y="2280"/>
                    </a:lnTo>
                    <a:lnTo>
                      <a:pt x="2587" y="2280"/>
                    </a:lnTo>
                    <a:moveTo>
                      <a:pt x="2587" y="2280"/>
                    </a:moveTo>
                    <a:lnTo>
                      <a:pt x="2587" y="2280"/>
                    </a:lnTo>
                    <a:lnTo>
                      <a:pt x="2600" y="2280"/>
                    </a:lnTo>
                    <a:moveTo>
                      <a:pt x="2600" y="2280"/>
                    </a:moveTo>
                    <a:lnTo>
                      <a:pt x="2600" y="2280"/>
                    </a:lnTo>
                    <a:lnTo>
                      <a:pt x="2600" y="2320"/>
                    </a:lnTo>
                    <a:moveTo>
                      <a:pt x="2600" y="2320"/>
                    </a:moveTo>
                    <a:lnTo>
                      <a:pt x="2600" y="2320"/>
                    </a:lnTo>
                    <a:lnTo>
                      <a:pt x="2600" y="2346"/>
                    </a:lnTo>
                    <a:moveTo>
                      <a:pt x="2600" y="2346"/>
                    </a:moveTo>
                    <a:lnTo>
                      <a:pt x="2600" y="2346"/>
                    </a:lnTo>
                    <a:lnTo>
                      <a:pt x="2613" y="2373"/>
                    </a:lnTo>
                    <a:moveTo>
                      <a:pt x="2613" y="2373"/>
                    </a:moveTo>
                    <a:lnTo>
                      <a:pt x="2613" y="2373"/>
                    </a:lnTo>
                    <a:lnTo>
                      <a:pt x="2627" y="2400"/>
                    </a:lnTo>
                    <a:moveTo>
                      <a:pt x="2627" y="2400"/>
                    </a:moveTo>
                    <a:lnTo>
                      <a:pt x="2627" y="2400"/>
                    </a:lnTo>
                    <a:lnTo>
                      <a:pt x="2640" y="2400"/>
                    </a:lnTo>
                    <a:moveTo>
                      <a:pt x="2640" y="2400"/>
                    </a:moveTo>
                    <a:lnTo>
                      <a:pt x="2640" y="2400"/>
                    </a:lnTo>
                    <a:lnTo>
                      <a:pt x="2653" y="2466"/>
                    </a:lnTo>
                    <a:moveTo>
                      <a:pt x="2653" y="2466"/>
                    </a:moveTo>
                    <a:lnTo>
                      <a:pt x="2653" y="2466"/>
                    </a:lnTo>
                    <a:lnTo>
                      <a:pt x="2667" y="2466"/>
                    </a:lnTo>
                    <a:moveTo>
                      <a:pt x="2667" y="2466"/>
                    </a:moveTo>
                    <a:lnTo>
                      <a:pt x="2667" y="2466"/>
                    </a:lnTo>
                    <a:lnTo>
                      <a:pt x="2680" y="2466"/>
                    </a:lnTo>
                    <a:moveTo>
                      <a:pt x="2680" y="2466"/>
                    </a:moveTo>
                    <a:lnTo>
                      <a:pt x="2680" y="2466"/>
                    </a:lnTo>
                    <a:lnTo>
                      <a:pt x="2693" y="2466"/>
                    </a:lnTo>
                    <a:moveTo>
                      <a:pt x="2693" y="2466"/>
                    </a:moveTo>
                    <a:lnTo>
                      <a:pt x="2693" y="2466"/>
                    </a:lnTo>
                    <a:lnTo>
                      <a:pt x="2707" y="2493"/>
                    </a:lnTo>
                    <a:moveTo>
                      <a:pt x="2707" y="2493"/>
                    </a:moveTo>
                    <a:lnTo>
                      <a:pt x="2707" y="2493"/>
                    </a:lnTo>
                    <a:lnTo>
                      <a:pt x="2720" y="2520"/>
                    </a:lnTo>
                    <a:moveTo>
                      <a:pt x="2720" y="2520"/>
                    </a:moveTo>
                    <a:lnTo>
                      <a:pt x="2720" y="2520"/>
                    </a:lnTo>
                    <a:lnTo>
                      <a:pt x="2720" y="2546"/>
                    </a:lnTo>
                    <a:moveTo>
                      <a:pt x="2720" y="2546"/>
                    </a:moveTo>
                    <a:lnTo>
                      <a:pt x="2720" y="2546"/>
                    </a:lnTo>
                    <a:lnTo>
                      <a:pt x="2733" y="2546"/>
                    </a:lnTo>
                    <a:moveTo>
                      <a:pt x="2733" y="2546"/>
                    </a:moveTo>
                    <a:lnTo>
                      <a:pt x="2733" y="2546"/>
                    </a:lnTo>
                    <a:lnTo>
                      <a:pt x="2747" y="2546"/>
                    </a:lnTo>
                    <a:moveTo>
                      <a:pt x="2747" y="2546"/>
                    </a:moveTo>
                    <a:lnTo>
                      <a:pt x="2747" y="2546"/>
                    </a:lnTo>
                    <a:lnTo>
                      <a:pt x="2760" y="2546"/>
                    </a:lnTo>
                    <a:moveTo>
                      <a:pt x="2760" y="2546"/>
                    </a:moveTo>
                    <a:lnTo>
                      <a:pt x="2760" y="2546"/>
                    </a:lnTo>
                    <a:lnTo>
                      <a:pt x="2773" y="2546"/>
                    </a:lnTo>
                    <a:moveTo>
                      <a:pt x="2773" y="2546"/>
                    </a:moveTo>
                    <a:lnTo>
                      <a:pt x="2773" y="2546"/>
                    </a:lnTo>
                    <a:lnTo>
                      <a:pt x="2787" y="2546"/>
                    </a:lnTo>
                    <a:moveTo>
                      <a:pt x="2787" y="2546"/>
                    </a:moveTo>
                    <a:lnTo>
                      <a:pt x="2787" y="2546"/>
                    </a:lnTo>
                    <a:lnTo>
                      <a:pt x="2800" y="2586"/>
                    </a:lnTo>
                    <a:moveTo>
                      <a:pt x="2800" y="2586"/>
                    </a:moveTo>
                    <a:lnTo>
                      <a:pt x="2800" y="2586"/>
                    </a:lnTo>
                    <a:lnTo>
                      <a:pt x="2813" y="2586"/>
                    </a:lnTo>
                    <a:moveTo>
                      <a:pt x="2813" y="2586"/>
                    </a:moveTo>
                    <a:lnTo>
                      <a:pt x="2813" y="2586"/>
                    </a:lnTo>
                    <a:lnTo>
                      <a:pt x="2827" y="2586"/>
                    </a:lnTo>
                    <a:moveTo>
                      <a:pt x="2827" y="2586"/>
                    </a:moveTo>
                    <a:lnTo>
                      <a:pt x="2827" y="2586"/>
                    </a:lnTo>
                    <a:lnTo>
                      <a:pt x="2853" y="2586"/>
                    </a:lnTo>
                    <a:moveTo>
                      <a:pt x="2853" y="2586"/>
                    </a:moveTo>
                    <a:lnTo>
                      <a:pt x="2853" y="2586"/>
                    </a:lnTo>
                    <a:lnTo>
                      <a:pt x="2867" y="2586"/>
                    </a:lnTo>
                    <a:moveTo>
                      <a:pt x="2867" y="2586"/>
                    </a:moveTo>
                    <a:lnTo>
                      <a:pt x="2867" y="2586"/>
                    </a:lnTo>
                    <a:lnTo>
                      <a:pt x="2867" y="2613"/>
                    </a:lnTo>
                    <a:moveTo>
                      <a:pt x="2867" y="2613"/>
                    </a:moveTo>
                    <a:lnTo>
                      <a:pt x="2867" y="2613"/>
                    </a:lnTo>
                    <a:lnTo>
                      <a:pt x="2880" y="2640"/>
                    </a:lnTo>
                    <a:moveTo>
                      <a:pt x="2880" y="2640"/>
                    </a:moveTo>
                    <a:lnTo>
                      <a:pt x="2880" y="2640"/>
                    </a:lnTo>
                    <a:lnTo>
                      <a:pt x="2893" y="2640"/>
                    </a:lnTo>
                    <a:moveTo>
                      <a:pt x="2893" y="2640"/>
                    </a:moveTo>
                    <a:lnTo>
                      <a:pt x="2893" y="2640"/>
                    </a:lnTo>
                    <a:lnTo>
                      <a:pt x="2893" y="2680"/>
                    </a:lnTo>
                    <a:moveTo>
                      <a:pt x="2893" y="2680"/>
                    </a:moveTo>
                    <a:lnTo>
                      <a:pt x="2893" y="2680"/>
                    </a:lnTo>
                    <a:lnTo>
                      <a:pt x="2907" y="2680"/>
                    </a:lnTo>
                    <a:moveTo>
                      <a:pt x="2907" y="2680"/>
                    </a:moveTo>
                    <a:lnTo>
                      <a:pt x="2907" y="2680"/>
                    </a:lnTo>
                    <a:lnTo>
                      <a:pt x="2920" y="2680"/>
                    </a:lnTo>
                    <a:moveTo>
                      <a:pt x="2920" y="2680"/>
                    </a:moveTo>
                    <a:lnTo>
                      <a:pt x="2920" y="2680"/>
                    </a:lnTo>
                    <a:lnTo>
                      <a:pt x="2933" y="2706"/>
                    </a:lnTo>
                    <a:moveTo>
                      <a:pt x="2933" y="2706"/>
                    </a:moveTo>
                    <a:lnTo>
                      <a:pt x="2933" y="2706"/>
                    </a:lnTo>
                    <a:lnTo>
                      <a:pt x="2947" y="2706"/>
                    </a:lnTo>
                    <a:moveTo>
                      <a:pt x="2947" y="2706"/>
                    </a:moveTo>
                    <a:lnTo>
                      <a:pt x="2947" y="2706"/>
                    </a:lnTo>
                    <a:lnTo>
                      <a:pt x="2947" y="2733"/>
                    </a:lnTo>
                    <a:moveTo>
                      <a:pt x="2947" y="2733"/>
                    </a:moveTo>
                    <a:lnTo>
                      <a:pt x="2947" y="2733"/>
                    </a:lnTo>
                    <a:lnTo>
                      <a:pt x="2960" y="2760"/>
                    </a:lnTo>
                    <a:moveTo>
                      <a:pt x="2960" y="2760"/>
                    </a:moveTo>
                    <a:lnTo>
                      <a:pt x="2960" y="2760"/>
                    </a:lnTo>
                    <a:lnTo>
                      <a:pt x="2973" y="2760"/>
                    </a:lnTo>
                    <a:moveTo>
                      <a:pt x="2973" y="2760"/>
                    </a:moveTo>
                    <a:lnTo>
                      <a:pt x="2973" y="2760"/>
                    </a:lnTo>
                    <a:lnTo>
                      <a:pt x="2973" y="2800"/>
                    </a:lnTo>
                    <a:moveTo>
                      <a:pt x="2973" y="2800"/>
                    </a:moveTo>
                    <a:lnTo>
                      <a:pt x="2973" y="2800"/>
                    </a:lnTo>
                    <a:lnTo>
                      <a:pt x="2987" y="2800"/>
                    </a:lnTo>
                    <a:moveTo>
                      <a:pt x="2987" y="2800"/>
                    </a:moveTo>
                    <a:lnTo>
                      <a:pt x="2987" y="2800"/>
                    </a:lnTo>
                    <a:lnTo>
                      <a:pt x="3000" y="2826"/>
                    </a:lnTo>
                    <a:moveTo>
                      <a:pt x="3000" y="2826"/>
                    </a:moveTo>
                    <a:lnTo>
                      <a:pt x="3000" y="2826"/>
                    </a:lnTo>
                    <a:lnTo>
                      <a:pt x="3000" y="2853"/>
                    </a:lnTo>
                    <a:moveTo>
                      <a:pt x="3000" y="2853"/>
                    </a:moveTo>
                    <a:lnTo>
                      <a:pt x="3000" y="2853"/>
                    </a:lnTo>
                    <a:lnTo>
                      <a:pt x="3013" y="2853"/>
                    </a:lnTo>
                    <a:moveTo>
                      <a:pt x="3013" y="2853"/>
                    </a:moveTo>
                    <a:lnTo>
                      <a:pt x="3013" y="2853"/>
                    </a:lnTo>
                    <a:lnTo>
                      <a:pt x="3027" y="2853"/>
                    </a:lnTo>
                    <a:moveTo>
                      <a:pt x="3027" y="2853"/>
                    </a:moveTo>
                    <a:lnTo>
                      <a:pt x="3027" y="2853"/>
                    </a:lnTo>
                    <a:lnTo>
                      <a:pt x="3040" y="2853"/>
                    </a:lnTo>
                    <a:moveTo>
                      <a:pt x="3040" y="2853"/>
                    </a:moveTo>
                    <a:lnTo>
                      <a:pt x="3040" y="2853"/>
                    </a:lnTo>
                    <a:lnTo>
                      <a:pt x="3053" y="2880"/>
                    </a:lnTo>
                    <a:moveTo>
                      <a:pt x="3053" y="2880"/>
                    </a:moveTo>
                    <a:lnTo>
                      <a:pt x="3053" y="2880"/>
                    </a:lnTo>
                    <a:lnTo>
                      <a:pt x="3053" y="2920"/>
                    </a:lnTo>
                    <a:moveTo>
                      <a:pt x="3053" y="2920"/>
                    </a:moveTo>
                    <a:lnTo>
                      <a:pt x="3053" y="2920"/>
                    </a:lnTo>
                    <a:lnTo>
                      <a:pt x="3067" y="2920"/>
                    </a:lnTo>
                    <a:moveTo>
                      <a:pt x="3067" y="2920"/>
                    </a:moveTo>
                    <a:lnTo>
                      <a:pt x="3067" y="2920"/>
                    </a:lnTo>
                    <a:lnTo>
                      <a:pt x="3080" y="2920"/>
                    </a:lnTo>
                    <a:moveTo>
                      <a:pt x="3080" y="2920"/>
                    </a:moveTo>
                    <a:lnTo>
                      <a:pt x="3080" y="2920"/>
                    </a:lnTo>
                    <a:lnTo>
                      <a:pt x="3093" y="2920"/>
                    </a:lnTo>
                    <a:moveTo>
                      <a:pt x="3093" y="2920"/>
                    </a:moveTo>
                    <a:lnTo>
                      <a:pt x="3093" y="2920"/>
                    </a:lnTo>
                    <a:lnTo>
                      <a:pt x="3107" y="2946"/>
                    </a:lnTo>
                    <a:moveTo>
                      <a:pt x="3107" y="2946"/>
                    </a:moveTo>
                    <a:lnTo>
                      <a:pt x="3107" y="2946"/>
                    </a:lnTo>
                    <a:lnTo>
                      <a:pt x="3120" y="2946"/>
                    </a:lnTo>
                    <a:moveTo>
                      <a:pt x="3120" y="2946"/>
                    </a:moveTo>
                    <a:lnTo>
                      <a:pt x="3120" y="2946"/>
                    </a:lnTo>
                    <a:lnTo>
                      <a:pt x="3133" y="2973"/>
                    </a:lnTo>
                    <a:moveTo>
                      <a:pt x="3133" y="2973"/>
                    </a:moveTo>
                    <a:lnTo>
                      <a:pt x="3133" y="2973"/>
                    </a:lnTo>
                    <a:lnTo>
                      <a:pt x="3147" y="2973"/>
                    </a:lnTo>
                    <a:moveTo>
                      <a:pt x="3147" y="2973"/>
                    </a:moveTo>
                    <a:lnTo>
                      <a:pt x="3147" y="2973"/>
                    </a:lnTo>
                    <a:lnTo>
                      <a:pt x="3160" y="2973"/>
                    </a:lnTo>
                    <a:moveTo>
                      <a:pt x="3160" y="2973"/>
                    </a:moveTo>
                    <a:lnTo>
                      <a:pt x="3160" y="2973"/>
                    </a:lnTo>
                    <a:lnTo>
                      <a:pt x="3160" y="3013"/>
                    </a:lnTo>
                    <a:moveTo>
                      <a:pt x="3160" y="3013"/>
                    </a:moveTo>
                    <a:lnTo>
                      <a:pt x="3160" y="3013"/>
                    </a:lnTo>
                    <a:lnTo>
                      <a:pt x="3173" y="3013"/>
                    </a:lnTo>
                    <a:moveTo>
                      <a:pt x="3173" y="3013"/>
                    </a:moveTo>
                    <a:lnTo>
                      <a:pt x="3173" y="3013"/>
                    </a:lnTo>
                    <a:lnTo>
                      <a:pt x="3187" y="3013"/>
                    </a:lnTo>
                    <a:moveTo>
                      <a:pt x="3187" y="3013"/>
                    </a:moveTo>
                    <a:lnTo>
                      <a:pt x="3187" y="3013"/>
                    </a:lnTo>
                    <a:lnTo>
                      <a:pt x="3200" y="3013"/>
                    </a:lnTo>
                    <a:moveTo>
                      <a:pt x="3200" y="3013"/>
                    </a:moveTo>
                    <a:lnTo>
                      <a:pt x="3200" y="3013"/>
                    </a:lnTo>
                    <a:lnTo>
                      <a:pt x="3213" y="3040"/>
                    </a:lnTo>
                    <a:moveTo>
                      <a:pt x="3213" y="3040"/>
                    </a:moveTo>
                    <a:lnTo>
                      <a:pt x="3213" y="3040"/>
                    </a:lnTo>
                    <a:lnTo>
                      <a:pt x="3213" y="3080"/>
                    </a:lnTo>
                    <a:moveTo>
                      <a:pt x="3213" y="3080"/>
                    </a:moveTo>
                    <a:lnTo>
                      <a:pt x="3213" y="3080"/>
                    </a:lnTo>
                    <a:lnTo>
                      <a:pt x="3227" y="3106"/>
                    </a:lnTo>
                    <a:moveTo>
                      <a:pt x="3227" y="3106"/>
                    </a:moveTo>
                    <a:lnTo>
                      <a:pt x="3227" y="3106"/>
                    </a:lnTo>
                    <a:lnTo>
                      <a:pt x="3240" y="3133"/>
                    </a:lnTo>
                    <a:moveTo>
                      <a:pt x="3240" y="3133"/>
                    </a:moveTo>
                    <a:lnTo>
                      <a:pt x="3240" y="3133"/>
                    </a:lnTo>
                    <a:lnTo>
                      <a:pt x="3253" y="3133"/>
                    </a:lnTo>
                    <a:moveTo>
                      <a:pt x="3253" y="3133"/>
                    </a:moveTo>
                    <a:lnTo>
                      <a:pt x="3253" y="3133"/>
                    </a:lnTo>
                    <a:lnTo>
                      <a:pt x="3267" y="3133"/>
                    </a:lnTo>
                    <a:moveTo>
                      <a:pt x="3267" y="3133"/>
                    </a:moveTo>
                    <a:lnTo>
                      <a:pt x="3267" y="3133"/>
                    </a:lnTo>
                    <a:lnTo>
                      <a:pt x="3280" y="3133"/>
                    </a:lnTo>
                    <a:moveTo>
                      <a:pt x="3280" y="3133"/>
                    </a:moveTo>
                    <a:lnTo>
                      <a:pt x="3280" y="3133"/>
                    </a:lnTo>
                    <a:lnTo>
                      <a:pt x="3293" y="3173"/>
                    </a:lnTo>
                    <a:moveTo>
                      <a:pt x="3293" y="3173"/>
                    </a:moveTo>
                    <a:lnTo>
                      <a:pt x="3293" y="3173"/>
                    </a:lnTo>
                    <a:lnTo>
                      <a:pt x="3307" y="3200"/>
                    </a:lnTo>
                    <a:moveTo>
                      <a:pt x="3307" y="3200"/>
                    </a:moveTo>
                    <a:lnTo>
                      <a:pt x="3307" y="3200"/>
                    </a:lnTo>
                    <a:lnTo>
                      <a:pt x="3307" y="3240"/>
                    </a:lnTo>
                    <a:moveTo>
                      <a:pt x="3307" y="3240"/>
                    </a:moveTo>
                    <a:lnTo>
                      <a:pt x="3307" y="3240"/>
                    </a:lnTo>
                    <a:lnTo>
                      <a:pt x="3320" y="3266"/>
                    </a:lnTo>
                    <a:moveTo>
                      <a:pt x="3320" y="3266"/>
                    </a:moveTo>
                    <a:lnTo>
                      <a:pt x="3320" y="3266"/>
                    </a:lnTo>
                    <a:lnTo>
                      <a:pt x="3333" y="3266"/>
                    </a:lnTo>
                    <a:moveTo>
                      <a:pt x="3333" y="3266"/>
                    </a:moveTo>
                    <a:lnTo>
                      <a:pt x="3333" y="3266"/>
                    </a:lnTo>
                    <a:lnTo>
                      <a:pt x="3347" y="3266"/>
                    </a:lnTo>
                    <a:moveTo>
                      <a:pt x="3347" y="3266"/>
                    </a:moveTo>
                    <a:lnTo>
                      <a:pt x="3347" y="3266"/>
                    </a:lnTo>
                    <a:lnTo>
                      <a:pt x="3360" y="3266"/>
                    </a:lnTo>
                    <a:moveTo>
                      <a:pt x="3360" y="3266"/>
                    </a:moveTo>
                    <a:lnTo>
                      <a:pt x="3360" y="3266"/>
                    </a:lnTo>
                    <a:lnTo>
                      <a:pt x="3373" y="3266"/>
                    </a:lnTo>
                    <a:moveTo>
                      <a:pt x="3373" y="3266"/>
                    </a:moveTo>
                    <a:lnTo>
                      <a:pt x="3373" y="3266"/>
                    </a:lnTo>
                    <a:lnTo>
                      <a:pt x="3373" y="3293"/>
                    </a:lnTo>
                    <a:moveTo>
                      <a:pt x="3373" y="3293"/>
                    </a:moveTo>
                    <a:lnTo>
                      <a:pt x="3373" y="3293"/>
                    </a:lnTo>
                    <a:lnTo>
                      <a:pt x="3373" y="3333"/>
                    </a:lnTo>
                    <a:moveTo>
                      <a:pt x="3373" y="3333"/>
                    </a:moveTo>
                    <a:lnTo>
                      <a:pt x="3373" y="3333"/>
                    </a:lnTo>
                    <a:lnTo>
                      <a:pt x="3387" y="3333"/>
                    </a:lnTo>
                    <a:moveTo>
                      <a:pt x="3387" y="3333"/>
                    </a:moveTo>
                    <a:lnTo>
                      <a:pt x="3387" y="3333"/>
                    </a:lnTo>
                    <a:lnTo>
                      <a:pt x="3400" y="3333"/>
                    </a:lnTo>
                    <a:moveTo>
                      <a:pt x="3400" y="3333"/>
                    </a:moveTo>
                    <a:lnTo>
                      <a:pt x="3400" y="3333"/>
                    </a:lnTo>
                    <a:lnTo>
                      <a:pt x="3427" y="3333"/>
                    </a:lnTo>
                    <a:moveTo>
                      <a:pt x="3427" y="3333"/>
                    </a:moveTo>
                    <a:lnTo>
                      <a:pt x="3427" y="3333"/>
                    </a:lnTo>
                    <a:lnTo>
                      <a:pt x="3440" y="3333"/>
                    </a:lnTo>
                    <a:moveTo>
                      <a:pt x="3440" y="3333"/>
                    </a:moveTo>
                    <a:lnTo>
                      <a:pt x="3440" y="3333"/>
                    </a:lnTo>
                    <a:lnTo>
                      <a:pt x="3453" y="3333"/>
                    </a:lnTo>
                    <a:moveTo>
                      <a:pt x="3453" y="3333"/>
                    </a:moveTo>
                    <a:lnTo>
                      <a:pt x="3453" y="3333"/>
                    </a:lnTo>
                    <a:lnTo>
                      <a:pt x="3453" y="3360"/>
                    </a:lnTo>
                    <a:moveTo>
                      <a:pt x="3467" y="3400"/>
                    </a:moveTo>
                    <a:lnTo>
                      <a:pt x="3467" y="3400"/>
                    </a:lnTo>
                    <a:lnTo>
                      <a:pt x="3467" y="3426"/>
                    </a:lnTo>
                    <a:moveTo>
                      <a:pt x="3467" y="3426"/>
                    </a:moveTo>
                    <a:lnTo>
                      <a:pt x="3467" y="3426"/>
                    </a:lnTo>
                    <a:lnTo>
                      <a:pt x="3480" y="3426"/>
                    </a:lnTo>
                    <a:moveTo>
                      <a:pt x="3480" y="3426"/>
                    </a:moveTo>
                    <a:lnTo>
                      <a:pt x="3480" y="3426"/>
                    </a:lnTo>
                    <a:lnTo>
                      <a:pt x="3493" y="3466"/>
                    </a:lnTo>
                    <a:moveTo>
                      <a:pt x="3493" y="3466"/>
                    </a:moveTo>
                    <a:lnTo>
                      <a:pt x="3493" y="3466"/>
                    </a:lnTo>
                    <a:lnTo>
                      <a:pt x="3507" y="3466"/>
                    </a:lnTo>
                    <a:moveTo>
                      <a:pt x="3507" y="3466"/>
                    </a:moveTo>
                    <a:lnTo>
                      <a:pt x="3507" y="3466"/>
                    </a:lnTo>
                    <a:lnTo>
                      <a:pt x="3520" y="3466"/>
                    </a:lnTo>
                    <a:moveTo>
                      <a:pt x="3520" y="3466"/>
                    </a:moveTo>
                    <a:lnTo>
                      <a:pt x="3520" y="3466"/>
                    </a:lnTo>
                    <a:lnTo>
                      <a:pt x="3533" y="3466"/>
                    </a:lnTo>
                    <a:moveTo>
                      <a:pt x="3533" y="3466"/>
                    </a:moveTo>
                    <a:lnTo>
                      <a:pt x="3533" y="3466"/>
                    </a:lnTo>
                    <a:lnTo>
                      <a:pt x="3533" y="3493"/>
                    </a:lnTo>
                    <a:moveTo>
                      <a:pt x="3533" y="3493"/>
                    </a:moveTo>
                    <a:lnTo>
                      <a:pt x="3533" y="3493"/>
                    </a:lnTo>
                    <a:lnTo>
                      <a:pt x="3547" y="3493"/>
                    </a:lnTo>
                    <a:moveTo>
                      <a:pt x="3547" y="3493"/>
                    </a:moveTo>
                    <a:lnTo>
                      <a:pt x="3547" y="3493"/>
                    </a:lnTo>
                    <a:lnTo>
                      <a:pt x="3560" y="3533"/>
                    </a:lnTo>
                    <a:moveTo>
                      <a:pt x="3560" y="3533"/>
                    </a:moveTo>
                    <a:lnTo>
                      <a:pt x="3560" y="3533"/>
                    </a:lnTo>
                    <a:lnTo>
                      <a:pt x="3573" y="3573"/>
                    </a:lnTo>
                    <a:moveTo>
                      <a:pt x="3573" y="3573"/>
                    </a:moveTo>
                    <a:lnTo>
                      <a:pt x="3573" y="3573"/>
                    </a:lnTo>
                    <a:lnTo>
                      <a:pt x="3587" y="3573"/>
                    </a:lnTo>
                    <a:moveTo>
                      <a:pt x="3587" y="3573"/>
                    </a:moveTo>
                    <a:lnTo>
                      <a:pt x="3587" y="3573"/>
                    </a:lnTo>
                    <a:lnTo>
                      <a:pt x="3600" y="3573"/>
                    </a:lnTo>
                    <a:moveTo>
                      <a:pt x="3600" y="3573"/>
                    </a:moveTo>
                    <a:lnTo>
                      <a:pt x="3600" y="3573"/>
                    </a:lnTo>
                    <a:lnTo>
                      <a:pt x="3613" y="3600"/>
                    </a:lnTo>
                    <a:moveTo>
                      <a:pt x="3613" y="3600"/>
                    </a:moveTo>
                    <a:lnTo>
                      <a:pt x="3613" y="3600"/>
                    </a:lnTo>
                    <a:lnTo>
                      <a:pt x="3627" y="3600"/>
                    </a:lnTo>
                    <a:moveTo>
                      <a:pt x="3627" y="3600"/>
                    </a:moveTo>
                    <a:lnTo>
                      <a:pt x="3627" y="3600"/>
                    </a:lnTo>
                    <a:lnTo>
                      <a:pt x="3640" y="3640"/>
                    </a:lnTo>
                    <a:moveTo>
                      <a:pt x="3640" y="3640"/>
                    </a:moveTo>
                    <a:lnTo>
                      <a:pt x="3640" y="3640"/>
                    </a:lnTo>
                    <a:lnTo>
                      <a:pt x="3640" y="3666"/>
                    </a:lnTo>
                    <a:moveTo>
                      <a:pt x="3640" y="3666"/>
                    </a:moveTo>
                    <a:lnTo>
                      <a:pt x="3640" y="3666"/>
                    </a:lnTo>
                    <a:lnTo>
                      <a:pt x="3653" y="3666"/>
                    </a:lnTo>
                    <a:moveTo>
                      <a:pt x="3653" y="3666"/>
                    </a:moveTo>
                    <a:lnTo>
                      <a:pt x="3653" y="3666"/>
                    </a:lnTo>
                    <a:lnTo>
                      <a:pt x="3667" y="3666"/>
                    </a:lnTo>
                    <a:moveTo>
                      <a:pt x="3667" y="3666"/>
                    </a:moveTo>
                    <a:lnTo>
                      <a:pt x="3667" y="3666"/>
                    </a:lnTo>
                    <a:lnTo>
                      <a:pt x="3680" y="3666"/>
                    </a:lnTo>
                    <a:moveTo>
                      <a:pt x="3680" y="3666"/>
                    </a:moveTo>
                    <a:lnTo>
                      <a:pt x="3680" y="3666"/>
                    </a:lnTo>
                    <a:lnTo>
                      <a:pt x="3693" y="3746"/>
                    </a:lnTo>
                    <a:moveTo>
                      <a:pt x="3693" y="3746"/>
                    </a:moveTo>
                    <a:lnTo>
                      <a:pt x="3693" y="3746"/>
                    </a:lnTo>
                    <a:lnTo>
                      <a:pt x="3693" y="3773"/>
                    </a:lnTo>
                    <a:moveTo>
                      <a:pt x="3693" y="3773"/>
                    </a:moveTo>
                    <a:lnTo>
                      <a:pt x="3693" y="3773"/>
                    </a:lnTo>
                    <a:lnTo>
                      <a:pt x="3720" y="3773"/>
                    </a:lnTo>
                    <a:moveTo>
                      <a:pt x="3720" y="3773"/>
                    </a:moveTo>
                    <a:lnTo>
                      <a:pt x="3720" y="3773"/>
                    </a:lnTo>
                    <a:lnTo>
                      <a:pt x="3733" y="3773"/>
                    </a:lnTo>
                    <a:moveTo>
                      <a:pt x="3733" y="3773"/>
                    </a:moveTo>
                    <a:lnTo>
                      <a:pt x="3733" y="3773"/>
                    </a:lnTo>
                    <a:lnTo>
                      <a:pt x="3747" y="3773"/>
                    </a:lnTo>
                    <a:moveTo>
                      <a:pt x="3747" y="3773"/>
                    </a:moveTo>
                    <a:lnTo>
                      <a:pt x="3747" y="3773"/>
                    </a:lnTo>
                    <a:lnTo>
                      <a:pt x="3760" y="3773"/>
                    </a:lnTo>
                    <a:moveTo>
                      <a:pt x="3760" y="3773"/>
                    </a:moveTo>
                    <a:lnTo>
                      <a:pt x="3760" y="3773"/>
                    </a:lnTo>
                    <a:lnTo>
                      <a:pt x="3773" y="3773"/>
                    </a:lnTo>
                    <a:moveTo>
                      <a:pt x="3773" y="3773"/>
                    </a:moveTo>
                    <a:lnTo>
                      <a:pt x="3773" y="3773"/>
                    </a:lnTo>
                    <a:lnTo>
                      <a:pt x="3787" y="3773"/>
                    </a:lnTo>
                    <a:moveTo>
                      <a:pt x="3787" y="3773"/>
                    </a:moveTo>
                    <a:lnTo>
                      <a:pt x="3787" y="3773"/>
                    </a:lnTo>
                    <a:lnTo>
                      <a:pt x="3800" y="3773"/>
                    </a:lnTo>
                    <a:moveTo>
                      <a:pt x="3800" y="3773"/>
                    </a:moveTo>
                    <a:lnTo>
                      <a:pt x="3800" y="3773"/>
                    </a:lnTo>
                    <a:lnTo>
                      <a:pt x="3813" y="3773"/>
                    </a:lnTo>
                    <a:moveTo>
                      <a:pt x="3813" y="3773"/>
                    </a:moveTo>
                    <a:lnTo>
                      <a:pt x="3813" y="3773"/>
                    </a:lnTo>
                    <a:lnTo>
                      <a:pt x="3827" y="3773"/>
                    </a:lnTo>
                    <a:moveTo>
                      <a:pt x="3827" y="3773"/>
                    </a:moveTo>
                    <a:lnTo>
                      <a:pt x="3827" y="3773"/>
                    </a:lnTo>
                    <a:lnTo>
                      <a:pt x="3827" y="3813"/>
                    </a:lnTo>
                    <a:moveTo>
                      <a:pt x="3827" y="3813"/>
                    </a:moveTo>
                    <a:lnTo>
                      <a:pt x="3827" y="3813"/>
                    </a:lnTo>
                    <a:lnTo>
                      <a:pt x="3840" y="3853"/>
                    </a:lnTo>
                    <a:moveTo>
                      <a:pt x="3840" y="3853"/>
                    </a:moveTo>
                    <a:lnTo>
                      <a:pt x="3840" y="3853"/>
                    </a:lnTo>
                    <a:lnTo>
                      <a:pt x="3853" y="3893"/>
                    </a:lnTo>
                    <a:moveTo>
                      <a:pt x="3853" y="3893"/>
                    </a:moveTo>
                    <a:lnTo>
                      <a:pt x="3853" y="3893"/>
                    </a:lnTo>
                    <a:lnTo>
                      <a:pt x="3867" y="3893"/>
                    </a:lnTo>
                    <a:moveTo>
                      <a:pt x="3867" y="3893"/>
                    </a:moveTo>
                    <a:lnTo>
                      <a:pt x="3867" y="3893"/>
                    </a:lnTo>
                    <a:lnTo>
                      <a:pt x="3880" y="3893"/>
                    </a:lnTo>
                    <a:moveTo>
                      <a:pt x="3880" y="3893"/>
                    </a:moveTo>
                    <a:lnTo>
                      <a:pt x="3880" y="3893"/>
                    </a:lnTo>
                    <a:lnTo>
                      <a:pt x="3893" y="3893"/>
                    </a:lnTo>
                    <a:moveTo>
                      <a:pt x="3893" y="3893"/>
                    </a:moveTo>
                    <a:lnTo>
                      <a:pt x="3893" y="3893"/>
                    </a:lnTo>
                    <a:lnTo>
                      <a:pt x="3907" y="3920"/>
                    </a:lnTo>
                    <a:moveTo>
                      <a:pt x="3907" y="3920"/>
                    </a:moveTo>
                    <a:lnTo>
                      <a:pt x="3907" y="3920"/>
                    </a:lnTo>
                    <a:lnTo>
                      <a:pt x="3920" y="3920"/>
                    </a:lnTo>
                    <a:moveTo>
                      <a:pt x="3920" y="3920"/>
                    </a:moveTo>
                    <a:lnTo>
                      <a:pt x="3920" y="3920"/>
                    </a:lnTo>
                    <a:lnTo>
                      <a:pt x="3920" y="3960"/>
                    </a:lnTo>
                    <a:moveTo>
                      <a:pt x="3920" y="3960"/>
                    </a:moveTo>
                    <a:lnTo>
                      <a:pt x="3920" y="3960"/>
                    </a:lnTo>
                    <a:lnTo>
                      <a:pt x="3933" y="3960"/>
                    </a:lnTo>
                    <a:moveTo>
                      <a:pt x="3933" y="3960"/>
                    </a:moveTo>
                    <a:lnTo>
                      <a:pt x="3933" y="3960"/>
                    </a:lnTo>
                    <a:lnTo>
                      <a:pt x="3947" y="3960"/>
                    </a:lnTo>
                    <a:moveTo>
                      <a:pt x="3947" y="3960"/>
                    </a:moveTo>
                    <a:lnTo>
                      <a:pt x="3947" y="3960"/>
                    </a:lnTo>
                    <a:lnTo>
                      <a:pt x="3960" y="4000"/>
                    </a:lnTo>
                    <a:moveTo>
                      <a:pt x="3960" y="4000"/>
                    </a:moveTo>
                    <a:lnTo>
                      <a:pt x="3960" y="4000"/>
                    </a:lnTo>
                    <a:lnTo>
                      <a:pt x="3973" y="4000"/>
                    </a:lnTo>
                    <a:moveTo>
                      <a:pt x="3973" y="4000"/>
                    </a:moveTo>
                    <a:lnTo>
                      <a:pt x="3973" y="4000"/>
                    </a:lnTo>
                    <a:lnTo>
                      <a:pt x="3987" y="4000"/>
                    </a:lnTo>
                    <a:moveTo>
                      <a:pt x="3987" y="4000"/>
                    </a:moveTo>
                    <a:lnTo>
                      <a:pt x="3987" y="4000"/>
                    </a:lnTo>
                    <a:lnTo>
                      <a:pt x="3987" y="4040"/>
                    </a:lnTo>
                    <a:moveTo>
                      <a:pt x="3987" y="4040"/>
                    </a:moveTo>
                    <a:lnTo>
                      <a:pt x="3987" y="4040"/>
                    </a:lnTo>
                    <a:lnTo>
                      <a:pt x="4013" y="4040"/>
                    </a:lnTo>
                    <a:moveTo>
                      <a:pt x="4013" y="4040"/>
                    </a:moveTo>
                    <a:lnTo>
                      <a:pt x="4013" y="4040"/>
                    </a:lnTo>
                    <a:lnTo>
                      <a:pt x="4027" y="4080"/>
                    </a:lnTo>
                    <a:moveTo>
                      <a:pt x="4027" y="4080"/>
                    </a:moveTo>
                    <a:lnTo>
                      <a:pt x="4027" y="4080"/>
                    </a:lnTo>
                    <a:lnTo>
                      <a:pt x="4040" y="4080"/>
                    </a:lnTo>
                    <a:moveTo>
                      <a:pt x="4040" y="4080"/>
                    </a:moveTo>
                    <a:lnTo>
                      <a:pt x="4040" y="4080"/>
                    </a:lnTo>
                    <a:lnTo>
                      <a:pt x="4053" y="4080"/>
                    </a:lnTo>
                    <a:moveTo>
                      <a:pt x="4053" y="4080"/>
                    </a:moveTo>
                    <a:lnTo>
                      <a:pt x="4053" y="4080"/>
                    </a:lnTo>
                    <a:lnTo>
                      <a:pt x="4053" y="4120"/>
                    </a:lnTo>
                    <a:moveTo>
                      <a:pt x="4053" y="4120"/>
                    </a:moveTo>
                    <a:lnTo>
                      <a:pt x="4053" y="4120"/>
                    </a:lnTo>
                    <a:lnTo>
                      <a:pt x="4053" y="4160"/>
                    </a:lnTo>
                    <a:moveTo>
                      <a:pt x="4053" y="4160"/>
                    </a:moveTo>
                    <a:lnTo>
                      <a:pt x="4053" y="4160"/>
                    </a:lnTo>
                    <a:lnTo>
                      <a:pt x="4067" y="4160"/>
                    </a:lnTo>
                    <a:moveTo>
                      <a:pt x="4067" y="4160"/>
                    </a:moveTo>
                    <a:lnTo>
                      <a:pt x="4067" y="4160"/>
                    </a:lnTo>
                    <a:lnTo>
                      <a:pt x="4080" y="4160"/>
                    </a:lnTo>
                    <a:moveTo>
                      <a:pt x="4080" y="4160"/>
                    </a:moveTo>
                    <a:lnTo>
                      <a:pt x="4080" y="4160"/>
                    </a:lnTo>
                    <a:lnTo>
                      <a:pt x="4093" y="4160"/>
                    </a:lnTo>
                    <a:moveTo>
                      <a:pt x="4093" y="4160"/>
                    </a:moveTo>
                    <a:lnTo>
                      <a:pt x="4093" y="4160"/>
                    </a:lnTo>
                    <a:lnTo>
                      <a:pt x="4107" y="4160"/>
                    </a:lnTo>
                    <a:moveTo>
                      <a:pt x="4107" y="4160"/>
                    </a:moveTo>
                    <a:lnTo>
                      <a:pt x="4107" y="4160"/>
                    </a:lnTo>
                    <a:lnTo>
                      <a:pt x="4120" y="4200"/>
                    </a:lnTo>
                    <a:moveTo>
                      <a:pt x="4120" y="4200"/>
                    </a:moveTo>
                    <a:lnTo>
                      <a:pt x="4120" y="4200"/>
                    </a:lnTo>
                    <a:lnTo>
                      <a:pt x="4120" y="4226"/>
                    </a:lnTo>
                    <a:moveTo>
                      <a:pt x="4120" y="4226"/>
                    </a:moveTo>
                    <a:lnTo>
                      <a:pt x="4120" y="4226"/>
                    </a:lnTo>
                    <a:lnTo>
                      <a:pt x="4133" y="4226"/>
                    </a:lnTo>
                    <a:moveTo>
                      <a:pt x="4133" y="4226"/>
                    </a:moveTo>
                    <a:lnTo>
                      <a:pt x="4133" y="4226"/>
                    </a:lnTo>
                    <a:lnTo>
                      <a:pt x="4160" y="4226"/>
                    </a:lnTo>
                    <a:moveTo>
                      <a:pt x="4160" y="4226"/>
                    </a:moveTo>
                    <a:lnTo>
                      <a:pt x="4160" y="4226"/>
                    </a:lnTo>
                    <a:lnTo>
                      <a:pt x="4173" y="4226"/>
                    </a:lnTo>
                    <a:moveTo>
                      <a:pt x="4173" y="4226"/>
                    </a:moveTo>
                    <a:lnTo>
                      <a:pt x="4173" y="4226"/>
                    </a:lnTo>
                    <a:lnTo>
                      <a:pt x="4187" y="4266"/>
                    </a:lnTo>
                    <a:moveTo>
                      <a:pt x="4187" y="4266"/>
                    </a:moveTo>
                    <a:lnTo>
                      <a:pt x="4187" y="4266"/>
                    </a:lnTo>
                    <a:lnTo>
                      <a:pt x="4200" y="4266"/>
                    </a:lnTo>
                    <a:moveTo>
                      <a:pt x="4200" y="4266"/>
                    </a:moveTo>
                    <a:lnTo>
                      <a:pt x="4200" y="4266"/>
                    </a:lnTo>
                    <a:lnTo>
                      <a:pt x="4213" y="4266"/>
                    </a:lnTo>
                    <a:moveTo>
                      <a:pt x="4213" y="4266"/>
                    </a:moveTo>
                    <a:lnTo>
                      <a:pt x="4213" y="4266"/>
                    </a:lnTo>
                    <a:lnTo>
                      <a:pt x="4227" y="4266"/>
                    </a:lnTo>
                    <a:moveTo>
                      <a:pt x="4227" y="4266"/>
                    </a:moveTo>
                    <a:lnTo>
                      <a:pt x="4227" y="4266"/>
                    </a:lnTo>
                    <a:lnTo>
                      <a:pt x="4227" y="4306"/>
                    </a:lnTo>
                    <a:moveTo>
                      <a:pt x="4227" y="4306"/>
                    </a:moveTo>
                    <a:lnTo>
                      <a:pt x="4227" y="4306"/>
                    </a:lnTo>
                    <a:lnTo>
                      <a:pt x="4240" y="4306"/>
                    </a:lnTo>
                    <a:moveTo>
                      <a:pt x="4240" y="4306"/>
                    </a:moveTo>
                    <a:lnTo>
                      <a:pt x="4240" y="4306"/>
                    </a:lnTo>
                    <a:lnTo>
                      <a:pt x="4253" y="4306"/>
                    </a:lnTo>
                    <a:moveTo>
                      <a:pt x="4253" y="4306"/>
                    </a:moveTo>
                    <a:lnTo>
                      <a:pt x="4253" y="4306"/>
                    </a:lnTo>
                    <a:lnTo>
                      <a:pt x="4267" y="4306"/>
                    </a:lnTo>
                    <a:moveTo>
                      <a:pt x="4267" y="4306"/>
                    </a:moveTo>
                    <a:lnTo>
                      <a:pt x="4267" y="4306"/>
                    </a:lnTo>
                    <a:lnTo>
                      <a:pt x="4280" y="4306"/>
                    </a:lnTo>
                    <a:moveTo>
                      <a:pt x="4280" y="4306"/>
                    </a:moveTo>
                    <a:lnTo>
                      <a:pt x="4280" y="4306"/>
                    </a:lnTo>
                    <a:lnTo>
                      <a:pt x="4293" y="4346"/>
                    </a:lnTo>
                    <a:moveTo>
                      <a:pt x="4293" y="4346"/>
                    </a:moveTo>
                    <a:lnTo>
                      <a:pt x="4293" y="4346"/>
                    </a:lnTo>
                    <a:lnTo>
                      <a:pt x="4293" y="4386"/>
                    </a:lnTo>
                    <a:moveTo>
                      <a:pt x="4293" y="4386"/>
                    </a:moveTo>
                    <a:lnTo>
                      <a:pt x="4293" y="4386"/>
                    </a:lnTo>
                    <a:lnTo>
                      <a:pt x="4307" y="4386"/>
                    </a:lnTo>
                    <a:moveTo>
                      <a:pt x="4307" y="4386"/>
                    </a:moveTo>
                    <a:lnTo>
                      <a:pt x="4307" y="4386"/>
                    </a:lnTo>
                    <a:lnTo>
                      <a:pt x="4320" y="4386"/>
                    </a:lnTo>
                    <a:moveTo>
                      <a:pt x="4320" y="4386"/>
                    </a:moveTo>
                    <a:lnTo>
                      <a:pt x="4320" y="4386"/>
                    </a:lnTo>
                    <a:lnTo>
                      <a:pt x="4333" y="4386"/>
                    </a:lnTo>
                    <a:moveTo>
                      <a:pt x="4333" y="4386"/>
                    </a:moveTo>
                    <a:lnTo>
                      <a:pt x="4333" y="4386"/>
                    </a:lnTo>
                    <a:lnTo>
                      <a:pt x="4347" y="4386"/>
                    </a:lnTo>
                    <a:moveTo>
                      <a:pt x="4347" y="4386"/>
                    </a:moveTo>
                    <a:lnTo>
                      <a:pt x="4347" y="4386"/>
                    </a:lnTo>
                    <a:lnTo>
                      <a:pt x="4360" y="4386"/>
                    </a:lnTo>
                    <a:moveTo>
                      <a:pt x="4360" y="4386"/>
                    </a:moveTo>
                    <a:lnTo>
                      <a:pt x="4360" y="4386"/>
                    </a:lnTo>
                    <a:lnTo>
                      <a:pt x="4373" y="4386"/>
                    </a:lnTo>
                    <a:moveTo>
                      <a:pt x="4373" y="4386"/>
                    </a:moveTo>
                    <a:lnTo>
                      <a:pt x="4373" y="4386"/>
                    </a:lnTo>
                    <a:lnTo>
                      <a:pt x="4387" y="4466"/>
                    </a:lnTo>
                    <a:moveTo>
                      <a:pt x="4387" y="4466"/>
                    </a:moveTo>
                    <a:lnTo>
                      <a:pt x="4387" y="4466"/>
                    </a:lnTo>
                    <a:lnTo>
                      <a:pt x="4400" y="4466"/>
                    </a:lnTo>
                    <a:moveTo>
                      <a:pt x="4400" y="4466"/>
                    </a:moveTo>
                    <a:lnTo>
                      <a:pt x="4400" y="4466"/>
                    </a:lnTo>
                    <a:lnTo>
                      <a:pt x="4413" y="4466"/>
                    </a:lnTo>
                    <a:moveTo>
                      <a:pt x="4413" y="4466"/>
                    </a:moveTo>
                    <a:lnTo>
                      <a:pt x="4413" y="4466"/>
                    </a:lnTo>
                    <a:lnTo>
                      <a:pt x="4427" y="4466"/>
                    </a:lnTo>
                    <a:moveTo>
                      <a:pt x="4427" y="4466"/>
                    </a:moveTo>
                    <a:lnTo>
                      <a:pt x="4427" y="4466"/>
                    </a:lnTo>
                    <a:lnTo>
                      <a:pt x="4453" y="4466"/>
                    </a:lnTo>
                    <a:moveTo>
                      <a:pt x="4453" y="4466"/>
                    </a:moveTo>
                    <a:lnTo>
                      <a:pt x="4453" y="4466"/>
                    </a:lnTo>
                    <a:lnTo>
                      <a:pt x="4453" y="4506"/>
                    </a:lnTo>
                    <a:moveTo>
                      <a:pt x="4453" y="4506"/>
                    </a:moveTo>
                    <a:lnTo>
                      <a:pt x="4453" y="4506"/>
                    </a:lnTo>
                    <a:lnTo>
                      <a:pt x="4467" y="4506"/>
                    </a:lnTo>
                    <a:moveTo>
                      <a:pt x="4467" y="4506"/>
                    </a:moveTo>
                    <a:lnTo>
                      <a:pt x="4467" y="4506"/>
                    </a:lnTo>
                    <a:lnTo>
                      <a:pt x="4480" y="4506"/>
                    </a:lnTo>
                    <a:moveTo>
                      <a:pt x="4480" y="4506"/>
                    </a:moveTo>
                    <a:lnTo>
                      <a:pt x="4480" y="4506"/>
                    </a:lnTo>
                    <a:lnTo>
                      <a:pt x="4493" y="4506"/>
                    </a:lnTo>
                    <a:moveTo>
                      <a:pt x="4493" y="4506"/>
                    </a:moveTo>
                    <a:lnTo>
                      <a:pt x="4493" y="4506"/>
                    </a:lnTo>
                    <a:lnTo>
                      <a:pt x="4507" y="4506"/>
                    </a:lnTo>
                    <a:moveTo>
                      <a:pt x="4507" y="4506"/>
                    </a:moveTo>
                    <a:lnTo>
                      <a:pt x="4507" y="4506"/>
                    </a:lnTo>
                    <a:lnTo>
                      <a:pt x="4520" y="4560"/>
                    </a:lnTo>
                    <a:moveTo>
                      <a:pt x="4520" y="4560"/>
                    </a:moveTo>
                    <a:lnTo>
                      <a:pt x="4520" y="4560"/>
                    </a:lnTo>
                    <a:lnTo>
                      <a:pt x="4533" y="4560"/>
                    </a:lnTo>
                    <a:moveTo>
                      <a:pt x="4533" y="4560"/>
                    </a:moveTo>
                    <a:lnTo>
                      <a:pt x="4533" y="4560"/>
                    </a:lnTo>
                    <a:lnTo>
                      <a:pt x="4547" y="4560"/>
                    </a:lnTo>
                    <a:moveTo>
                      <a:pt x="4547" y="4560"/>
                    </a:moveTo>
                    <a:lnTo>
                      <a:pt x="4547" y="4560"/>
                    </a:lnTo>
                    <a:lnTo>
                      <a:pt x="4560" y="4560"/>
                    </a:lnTo>
                    <a:moveTo>
                      <a:pt x="4560" y="4560"/>
                    </a:moveTo>
                    <a:lnTo>
                      <a:pt x="4560" y="4560"/>
                    </a:lnTo>
                    <a:lnTo>
                      <a:pt x="4573" y="4560"/>
                    </a:lnTo>
                    <a:moveTo>
                      <a:pt x="4573" y="4560"/>
                    </a:moveTo>
                    <a:lnTo>
                      <a:pt x="4573" y="4560"/>
                    </a:lnTo>
                    <a:lnTo>
                      <a:pt x="4587" y="4560"/>
                    </a:lnTo>
                    <a:moveTo>
                      <a:pt x="4587" y="4560"/>
                    </a:moveTo>
                    <a:lnTo>
                      <a:pt x="4587" y="4560"/>
                    </a:lnTo>
                    <a:lnTo>
                      <a:pt x="4600" y="4600"/>
                    </a:lnTo>
                    <a:moveTo>
                      <a:pt x="4600" y="4600"/>
                    </a:moveTo>
                    <a:lnTo>
                      <a:pt x="4600" y="4600"/>
                    </a:lnTo>
                    <a:lnTo>
                      <a:pt x="4613" y="4600"/>
                    </a:lnTo>
                    <a:moveTo>
                      <a:pt x="4613" y="4600"/>
                    </a:moveTo>
                    <a:lnTo>
                      <a:pt x="4613" y="4600"/>
                    </a:lnTo>
                    <a:lnTo>
                      <a:pt x="4627" y="4600"/>
                    </a:lnTo>
                    <a:moveTo>
                      <a:pt x="4627" y="4600"/>
                    </a:moveTo>
                    <a:lnTo>
                      <a:pt x="4627" y="4600"/>
                    </a:lnTo>
                    <a:lnTo>
                      <a:pt x="4627" y="4640"/>
                    </a:lnTo>
                    <a:moveTo>
                      <a:pt x="4627" y="4640"/>
                    </a:moveTo>
                    <a:lnTo>
                      <a:pt x="4627" y="4640"/>
                    </a:lnTo>
                    <a:lnTo>
                      <a:pt x="4640" y="4640"/>
                    </a:lnTo>
                    <a:moveTo>
                      <a:pt x="4640" y="4640"/>
                    </a:moveTo>
                    <a:lnTo>
                      <a:pt x="4640" y="4640"/>
                    </a:lnTo>
                    <a:lnTo>
                      <a:pt x="4653" y="4680"/>
                    </a:lnTo>
                    <a:moveTo>
                      <a:pt x="4653" y="4680"/>
                    </a:moveTo>
                    <a:lnTo>
                      <a:pt x="4653" y="4680"/>
                    </a:lnTo>
                    <a:lnTo>
                      <a:pt x="4667" y="4680"/>
                    </a:lnTo>
                    <a:moveTo>
                      <a:pt x="4667" y="4680"/>
                    </a:moveTo>
                    <a:lnTo>
                      <a:pt x="4667" y="4680"/>
                    </a:lnTo>
                    <a:lnTo>
                      <a:pt x="4680" y="4680"/>
                    </a:lnTo>
                    <a:moveTo>
                      <a:pt x="4680" y="4680"/>
                    </a:moveTo>
                    <a:lnTo>
                      <a:pt x="4680" y="4680"/>
                    </a:lnTo>
                    <a:lnTo>
                      <a:pt x="4693" y="4680"/>
                    </a:lnTo>
                    <a:moveTo>
                      <a:pt x="4693" y="4680"/>
                    </a:moveTo>
                    <a:lnTo>
                      <a:pt x="4693" y="4680"/>
                    </a:lnTo>
                    <a:lnTo>
                      <a:pt x="4707" y="4680"/>
                    </a:lnTo>
                    <a:moveTo>
                      <a:pt x="4707" y="4680"/>
                    </a:moveTo>
                    <a:lnTo>
                      <a:pt x="4707" y="4680"/>
                    </a:lnTo>
                    <a:lnTo>
                      <a:pt x="4720" y="4680"/>
                    </a:lnTo>
                    <a:moveTo>
                      <a:pt x="4720" y="4680"/>
                    </a:moveTo>
                    <a:lnTo>
                      <a:pt x="4720" y="4680"/>
                    </a:lnTo>
                    <a:lnTo>
                      <a:pt x="4733" y="4680"/>
                    </a:lnTo>
                    <a:moveTo>
                      <a:pt x="4733" y="4680"/>
                    </a:moveTo>
                    <a:lnTo>
                      <a:pt x="4733" y="4680"/>
                    </a:lnTo>
                    <a:lnTo>
                      <a:pt x="4747" y="4680"/>
                    </a:lnTo>
                    <a:moveTo>
                      <a:pt x="4747" y="4680"/>
                    </a:moveTo>
                    <a:lnTo>
                      <a:pt x="4747" y="4680"/>
                    </a:lnTo>
                    <a:lnTo>
                      <a:pt x="4760" y="4680"/>
                    </a:lnTo>
                    <a:moveTo>
                      <a:pt x="4760" y="4680"/>
                    </a:moveTo>
                    <a:lnTo>
                      <a:pt x="4760" y="4680"/>
                    </a:lnTo>
                    <a:lnTo>
                      <a:pt x="4773" y="4680"/>
                    </a:lnTo>
                    <a:moveTo>
                      <a:pt x="4773" y="4680"/>
                    </a:moveTo>
                    <a:lnTo>
                      <a:pt x="4773" y="4680"/>
                    </a:lnTo>
                    <a:lnTo>
                      <a:pt x="4787" y="4680"/>
                    </a:lnTo>
                    <a:moveTo>
                      <a:pt x="4787" y="4680"/>
                    </a:moveTo>
                    <a:lnTo>
                      <a:pt x="4787" y="4680"/>
                    </a:lnTo>
                    <a:lnTo>
                      <a:pt x="4800" y="4680"/>
                    </a:lnTo>
                    <a:moveTo>
                      <a:pt x="4800" y="4680"/>
                    </a:moveTo>
                    <a:lnTo>
                      <a:pt x="4800" y="4680"/>
                    </a:lnTo>
                    <a:lnTo>
                      <a:pt x="4813" y="4680"/>
                    </a:lnTo>
                    <a:moveTo>
                      <a:pt x="4813" y="4680"/>
                    </a:moveTo>
                    <a:lnTo>
                      <a:pt x="4813" y="4680"/>
                    </a:lnTo>
                    <a:lnTo>
                      <a:pt x="4827" y="4680"/>
                    </a:lnTo>
                    <a:moveTo>
                      <a:pt x="4827" y="4680"/>
                    </a:moveTo>
                    <a:lnTo>
                      <a:pt x="4827" y="4680"/>
                    </a:lnTo>
                    <a:lnTo>
                      <a:pt x="4827" y="4720"/>
                    </a:lnTo>
                    <a:moveTo>
                      <a:pt x="4827" y="4720"/>
                    </a:moveTo>
                    <a:lnTo>
                      <a:pt x="4827" y="4720"/>
                    </a:lnTo>
                    <a:lnTo>
                      <a:pt x="4840" y="4720"/>
                    </a:lnTo>
                    <a:moveTo>
                      <a:pt x="4840" y="4720"/>
                    </a:moveTo>
                    <a:lnTo>
                      <a:pt x="4840" y="4720"/>
                    </a:lnTo>
                    <a:lnTo>
                      <a:pt x="4853" y="4720"/>
                    </a:lnTo>
                    <a:moveTo>
                      <a:pt x="4853" y="4720"/>
                    </a:moveTo>
                    <a:lnTo>
                      <a:pt x="4853" y="4720"/>
                    </a:lnTo>
                    <a:lnTo>
                      <a:pt x="4867" y="4720"/>
                    </a:lnTo>
                    <a:moveTo>
                      <a:pt x="4867" y="4720"/>
                    </a:moveTo>
                    <a:lnTo>
                      <a:pt x="4867" y="4720"/>
                    </a:lnTo>
                    <a:lnTo>
                      <a:pt x="4880" y="4760"/>
                    </a:lnTo>
                    <a:moveTo>
                      <a:pt x="4880" y="4760"/>
                    </a:moveTo>
                    <a:lnTo>
                      <a:pt x="4880" y="4760"/>
                    </a:lnTo>
                    <a:lnTo>
                      <a:pt x="4893" y="4760"/>
                    </a:lnTo>
                    <a:moveTo>
                      <a:pt x="4893" y="4760"/>
                    </a:moveTo>
                    <a:lnTo>
                      <a:pt x="4893" y="4760"/>
                    </a:lnTo>
                    <a:lnTo>
                      <a:pt x="4907" y="4760"/>
                    </a:lnTo>
                    <a:moveTo>
                      <a:pt x="4907" y="4760"/>
                    </a:moveTo>
                    <a:lnTo>
                      <a:pt x="4907" y="4760"/>
                    </a:lnTo>
                    <a:lnTo>
                      <a:pt x="4920" y="4760"/>
                    </a:lnTo>
                    <a:moveTo>
                      <a:pt x="4920" y="4760"/>
                    </a:moveTo>
                    <a:lnTo>
                      <a:pt x="4920" y="4760"/>
                    </a:lnTo>
                    <a:lnTo>
                      <a:pt x="4933" y="4760"/>
                    </a:lnTo>
                    <a:moveTo>
                      <a:pt x="4933" y="4760"/>
                    </a:moveTo>
                    <a:lnTo>
                      <a:pt x="4933" y="4760"/>
                    </a:lnTo>
                    <a:lnTo>
                      <a:pt x="4947" y="4760"/>
                    </a:lnTo>
                    <a:moveTo>
                      <a:pt x="4947" y="4760"/>
                    </a:moveTo>
                    <a:lnTo>
                      <a:pt x="4947" y="4760"/>
                    </a:lnTo>
                    <a:lnTo>
                      <a:pt x="4960" y="4760"/>
                    </a:lnTo>
                    <a:moveTo>
                      <a:pt x="4960" y="4760"/>
                    </a:moveTo>
                    <a:lnTo>
                      <a:pt x="4960" y="4760"/>
                    </a:lnTo>
                    <a:lnTo>
                      <a:pt x="4973" y="4760"/>
                    </a:lnTo>
                    <a:moveTo>
                      <a:pt x="4973" y="4760"/>
                    </a:moveTo>
                    <a:lnTo>
                      <a:pt x="4973" y="4760"/>
                    </a:lnTo>
                    <a:lnTo>
                      <a:pt x="4987" y="4760"/>
                    </a:lnTo>
                    <a:moveTo>
                      <a:pt x="4987" y="4760"/>
                    </a:moveTo>
                    <a:lnTo>
                      <a:pt x="4987" y="4760"/>
                    </a:lnTo>
                    <a:lnTo>
                      <a:pt x="5000" y="4760"/>
                    </a:lnTo>
                    <a:moveTo>
                      <a:pt x="5000" y="4760"/>
                    </a:moveTo>
                    <a:lnTo>
                      <a:pt x="5000" y="4760"/>
                    </a:lnTo>
                    <a:lnTo>
                      <a:pt x="5027" y="4760"/>
                    </a:lnTo>
                    <a:moveTo>
                      <a:pt x="5027" y="4760"/>
                    </a:moveTo>
                    <a:lnTo>
                      <a:pt x="5027" y="4760"/>
                    </a:lnTo>
                    <a:lnTo>
                      <a:pt x="5027" y="4853"/>
                    </a:lnTo>
                    <a:moveTo>
                      <a:pt x="5027" y="4853"/>
                    </a:moveTo>
                    <a:lnTo>
                      <a:pt x="5027" y="4853"/>
                    </a:lnTo>
                    <a:lnTo>
                      <a:pt x="5040" y="4853"/>
                    </a:lnTo>
                    <a:moveTo>
                      <a:pt x="5040" y="4853"/>
                    </a:moveTo>
                    <a:lnTo>
                      <a:pt x="5040" y="4853"/>
                    </a:lnTo>
                    <a:lnTo>
                      <a:pt x="5053" y="4853"/>
                    </a:lnTo>
                    <a:moveTo>
                      <a:pt x="5053" y="4853"/>
                    </a:moveTo>
                    <a:lnTo>
                      <a:pt x="5053" y="4853"/>
                    </a:lnTo>
                    <a:lnTo>
                      <a:pt x="5067" y="4853"/>
                    </a:lnTo>
                    <a:moveTo>
                      <a:pt x="5067" y="4853"/>
                    </a:moveTo>
                    <a:lnTo>
                      <a:pt x="5067" y="4853"/>
                    </a:lnTo>
                    <a:lnTo>
                      <a:pt x="5080" y="4853"/>
                    </a:lnTo>
                    <a:moveTo>
                      <a:pt x="5080" y="4853"/>
                    </a:moveTo>
                    <a:lnTo>
                      <a:pt x="5080" y="4853"/>
                    </a:lnTo>
                    <a:lnTo>
                      <a:pt x="5093" y="4853"/>
                    </a:lnTo>
                    <a:moveTo>
                      <a:pt x="5093" y="4853"/>
                    </a:moveTo>
                    <a:lnTo>
                      <a:pt x="5093" y="4853"/>
                    </a:lnTo>
                    <a:lnTo>
                      <a:pt x="5107" y="4853"/>
                    </a:lnTo>
                    <a:moveTo>
                      <a:pt x="5107" y="4853"/>
                    </a:moveTo>
                    <a:lnTo>
                      <a:pt x="5107" y="4853"/>
                    </a:lnTo>
                    <a:lnTo>
                      <a:pt x="5120" y="4853"/>
                    </a:lnTo>
                    <a:moveTo>
                      <a:pt x="5120" y="4853"/>
                    </a:moveTo>
                    <a:lnTo>
                      <a:pt x="5120" y="4853"/>
                    </a:lnTo>
                    <a:lnTo>
                      <a:pt x="5133" y="4853"/>
                    </a:lnTo>
                    <a:moveTo>
                      <a:pt x="5133" y="4853"/>
                    </a:moveTo>
                    <a:lnTo>
                      <a:pt x="5133" y="4853"/>
                    </a:lnTo>
                    <a:lnTo>
                      <a:pt x="5147" y="4853"/>
                    </a:lnTo>
                    <a:moveTo>
                      <a:pt x="5147" y="4853"/>
                    </a:moveTo>
                    <a:lnTo>
                      <a:pt x="5147" y="4853"/>
                    </a:lnTo>
                    <a:lnTo>
                      <a:pt x="5160" y="4853"/>
                    </a:lnTo>
                    <a:moveTo>
                      <a:pt x="5160" y="4853"/>
                    </a:moveTo>
                    <a:lnTo>
                      <a:pt x="5160" y="4853"/>
                    </a:lnTo>
                    <a:lnTo>
                      <a:pt x="5173" y="4853"/>
                    </a:lnTo>
                    <a:moveTo>
                      <a:pt x="5173" y="4853"/>
                    </a:moveTo>
                    <a:lnTo>
                      <a:pt x="5173" y="4853"/>
                    </a:lnTo>
                    <a:lnTo>
                      <a:pt x="5187" y="4853"/>
                    </a:lnTo>
                    <a:moveTo>
                      <a:pt x="5187" y="4853"/>
                    </a:moveTo>
                    <a:lnTo>
                      <a:pt x="5187" y="4853"/>
                    </a:lnTo>
                    <a:lnTo>
                      <a:pt x="5200" y="4853"/>
                    </a:lnTo>
                    <a:moveTo>
                      <a:pt x="5200" y="4853"/>
                    </a:moveTo>
                    <a:lnTo>
                      <a:pt x="5200" y="4853"/>
                    </a:lnTo>
                    <a:lnTo>
                      <a:pt x="5213" y="4853"/>
                    </a:lnTo>
                    <a:moveTo>
                      <a:pt x="5213" y="4853"/>
                    </a:moveTo>
                    <a:lnTo>
                      <a:pt x="5213" y="4853"/>
                    </a:lnTo>
                    <a:lnTo>
                      <a:pt x="5227" y="4853"/>
                    </a:lnTo>
                    <a:moveTo>
                      <a:pt x="5227" y="4853"/>
                    </a:moveTo>
                    <a:lnTo>
                      <a:pt x="5227" y="4853"/>
                    </a:lnTo>
                    <a:lnTo>
                      <a:pt x="5240" y="4853"/>
                    </a:lnTo>
                    <a:moveTo>
                      <a:pt x="5240" y="4853"/>
                    </a:moveTo>
                    <a:lnTo>
                      <a:pt x="5240" y="4853"/>
                    </a:lnTo>
                    <a:lnTo>
                      <a:pt x="5253" y="4853"/>
                    </a:lnTo>
                    <a:moveTo>
                      <a:pt x="5253" y="4853"/>
                    </a:moveTo>
                    <a:lnTo>
                      <a:pt x="5253" y="4853"/>
                    </a:lnTo>
                    <a:lnTo>
                      <a:pt x="5267" y="4853"/>
                    </a:lnTo>
                    <a:moveTo>
                      <a:pt x="5267" y="4853"/>
                    </a:moveTo>
                    <a:lnTo>
                      <a:pt x="5267" y="4853"/>
                    </a:lnTo>
                    <a:lnTo>
                      <a:pt x="5280" y="4853"/>
                    </a:lnTo>
                    <a:moveTo>
                      <a:pt x="5280" y="4853"/>
                    </a:moveTo>
                    <a:lnTo>
                      <a:pt x="5280" y="4853"/>
                    </a:lnTo>
                    <a:lnTo>
                      <a:pt x="5293" y="4853"/>
                    </a:lnTo>
                    <a:moveTo>
                      <a:pt x="5293" y="4853"/>
                    </a:moveTo>
                    <a:lnTo>
                      <a:pt x="5293" y="4853"/>
                    </a:lnTo>
                    <a:lnTo>
                      <a:pt x="5320" y="4893"/>
                    </a:lnTo>
                    <a:moveTo>
                      <a:pt x="5320" y="4893"/>
                    </a:moveTo>
                    <a:lnTo>
                      <a:pt x="5320" y="4893"/>
                    </a:lnTo>
                    <a:lnTo>
                      <a:pt x="5333" y="4893"/>
                    </a:lnTo>
                    <a:moveTo>
                      <a:pt x="5333" y="4893"/>
                    </a:moveTo>
                    <a:lnTo>
                      <a:pt x="5333" y="4893"/>
                    </a:lnTo>
                    <a:lnTo>
                      <a:pt x="5347" y="4893"/>
                    </a:lnTo>
                    <a:moveTo>
                      <a:pt x="5347" y="4893"/>
                    </a:moveTo>
                    <a:lnTo>
                      <a:pt x="5347" y="4893"/>
                    </a:lnTo>
                    <a:lnTo>
                      <a:pt x="5360" y="4893"/>
                    </a:lnTo>
                    <a:moveTo>
                      <a:pt x="5360" y="4893"/>
                    </a:moveTo>
                    <a:lnTo>
                      <a:pt x="5360" y="4893"/>
                    </a:lnTo>
                    <a:lnTo>
                      <a:pt x="5373" y="4893"/>
                    </a:lnTo>
                    <a:moveTo>
                      <a:pt x="5373" y="4893"/>
                    </a:moveTo>
                    <a:lnTo>
                      <a:pt x="5373" y="4893"/>
                    </a:lnTo>
                    <a:lnTo>
                      <a:pt x="5387" y="4946"/>
                    </a:lnTo>
                    <a:moveTo>
                      <a:pt x="5387" y="4946"/>
                    </a:moveTo>
                    <a:lnTo>
                      <a:pt x="5387" y="4946"/>
                    </a:lnTo>
                    <a:lnTo>
                      <a:pt x="5400" y="4946"/>
                    </a:lnTo>
                    <a:moveTo>
                      <a:pt x="5400" y="4946"/>
                    </a:moveTo>
                    <a:lnTo>
                      <a:pt x="5400" y="4946"/>
                    </a:lnTo>
                    <a:lnTo>
                      <a:pt x="5413" y="4946"/>
                    </a:lnTo>
                    <a:moveTo>
                      <a:pt x="5413" y="4946"/>
                    </a:moveTo>
                    <a:lnTo>
                      <a:pt x="5413" y="4946"/>
                    </a:lnTo>
                    <a:lnTo>
                      <a:pt x="5427" y="4946"/>
                    </a:lnTo>
                    <a:moveTo>
                      <a:pt x="5427" y="4946"/>
                    </a:moveTo>
                    <a:lnTo>
                      <a:pt x="5427" y="4946"/>
                    </a:lnTo>
                    <a:lnTo>
                      <a:pt x="5440" y="4946"/>
                    </a:lnTo>
                    <a:moveTo>
                      <a:pt x="5440" y="4946"/>
                    </a:moveTo>
                    <a:lnTo>
                      <a:pt x="5440" y="4946"/>
                    </a:lnTo>
                    <a:lnTo>
                      <a:pt x="5453" y="4946"/>
                    </a:lnTo>
                    <a:moveTo>
                      <a:pt x="5453" y="4946"/>
                    </a:moveTo>
                    <a:lnTo>
                      <a:pt x="5453" y="4946"/>
                    </a:lnTo>
                    <a:lnTo>
                      <a:pt x="5467" y="4946"/>
                    </a:lnTo>
                    <a:moveTo>
                      <a:pt x="5467" y="4946"/>
                    </a:moveTo>
                    <a:lnTo>
                      <a:pt x="5467" y="4946"/>
                    </a:lnTo>
                    <a:lnTo>
                      <a:pt x="5480" y="4946"/>
                    </a:lnTo>
                    <a:moveTo>
                      <a:pt x="5480" y="4946"/>
                    </a:moveTo>
                    <a:lnTo>
                      <a:pt x="5480" y="4946"/>
                    </a:lnTo>
                    <a:lnTo>
                      <a:pt x="5493" y="4946"/>
                    </a:lnTo>
                    <a:moveTo>
                      <a:pt x="5493" y="4946"/>
                    </a:moveTo>
                    <a:lnTo>
                      <a:pt x="5493" y="4946"/>
                    </a:lnTo>
                    <a:lnTo>
                      <a:pt x="5507" y="4986"/>
                    </a:lnTo>
                    <a:moveTo>
                      <a:pt x="5507" y="4986"/>
                    </a:moveTo>
                    <a:lnTo>
                      <a:pt x="5507" y="4986"/>
                    </a:lnTo>
                    <a:lnTo>
                      <a:pt x="5520" y="4986"/>
                    </a:lnTo>
                    <a:moveTo>
                      <a:pt x="5520" y="4986"/>
                    </a:moveTo>
                    <a:lnTo>
                      <a:pt x="5520" y="4986"/>
                    </a:lnTo>
                    <a:lnTo>
                      <a:pt x="5533" y="4986"/>
                    </a:lnTo>
                    <a:moveTo>
                      <a:pt x="5533" y="4986"/>
                    </a:moveTo>
                    <a:lnTo>
                      <a:pt x="5533" y="4986"/>
                    </a:lnTo>
                    <a:lnTo>
                      <a:pt x="5547" y="4986"/>
                    </a:lnTo>
                    <a:moveTo>
                      <a:pt x="5547" y="4986"/>
                    </a:moveTo>
                    <a:lnTo>
                      <a:pt x="5547" y="4986"/>
                    </a:lnTo>
                    <a:lnTo>
                      <a:pt x="5560" y="5040"/>
                    </a:lnTo>
                    <a:moveTo>
                      <a:pt x="5560" y="5040"/>
                    </a:moveTo>
                    <a:lnTo>
                      <a:pt x="5560" y="5040"/>
                    </a:lnTo>
                    <a:lnTo>
                      <a:pt x="5573" y="5040"/>
                    </a:lnTo>
                    <a:moveTo>
                      <a:pt x="5573" y="5040"/>
                    </a:moveTo>
                    <a:lnTo>
                      <a:pt x="5573" y="5040"/>
                    </a:lnTo>
                    <a:lnTo>
                      <a:pt x="5587" y="5093"/>
                    </a:lnTo>
                    <a:moveTo>
                      <a:pt x="5587" y="5093"/>
                    </a:moveTo>
                    <a:lnTo>
                      <a:pt x="5587" y="5093"/>
                    </a:lnTo>
                    <a:lnTo>
                      <a:pt x="5600" y="5093"/>
                    </a:lnTo>
                    <a:moveTo>
                      <a:pt x="5600" y="5093"/>
                    </a:moveTo>
                    <a:lnTo>
                      <a:pt x="5600" y="5093"/>
                    </a:lnTo>
                    <a:lnTo>
                      <a:pt x="5613" y="5093"/>
                    </a:lnTo>
                    <a:moveTo>
                      <a:pt x="5613" y="5093"/>
                    </a:moveTo>
                    <a:lnTo>
                      <a:pt x="5613" y="5093"/>
                    </a:lnTo>
                    <a:lnTo>
                      <a:pt x="5627" y="5093"/>
                    </a:lnTo>
                    <a:moveTo>
                      <a:pt x="5627" y="5093"/>
                    </a:moveTo>
                    <a:lnTo>
                      <a:pt x="5627" y="5093"/>
                    </a:lnTo>
                    <a:lnTo>
                      <a:pt x="5640" y="5093"/>
                    </a:lnTo>
                    <a:moveTo>
                      <a:pt x="5640" y="5093"/>
                    </a:moveTo>
                    <a:lnTo>
                      <a:pt x="5640" y="5093"/>
                    </a:lnTo>
                    <a:lnTo>
                      <a:pt x="5653" y="5093"/>
                    </a:lnTo>
                    <a:moveTo>
                      <a:pt x="5653" y="5093"/>
                    </a:moveTo>
                    <a:lnTo>
                      <a:pt x="5653" y="5093"/>
                    </a:lnTo>
                    <a:lnTo>
                      <a:pt x="5667" y="5093"/>
                    </a:lnTo>
                    <a:moveTo>
                      <a:pt x="5667" y="5093"/>
                    </a:moveTo>
                    <a:lnTo>
                      <a:pt x="5667" y="5093"/>
                    </a:lnTo>
                    <a:lnTo>
                      <a:pt x="5680" y="5093"/>
                    </a:lnTo>
                    <a:moveTo>
                      <a:pt x="5680" y="5093"/>
                    </a:moveTo>
                    <a:lnTo>
                      <a:pt x="5680" y="5093"/>
                    </a:lnTo>
                    <a:lnTo>
                      <a:pt x="5693" y="5093"/>
                    </a:lnTo>
                    <a:moveTo>
                      <a:pt x="5693" y="5093"/>
                    </a:moveTo>
                    <a:lnTo>
                      <a:pt x="5693" y="5093"/>
                    </a:lnTo>
                    <a:lnTo>
                      <a:pt x="5707" y="5093"/>
                    </a:lnTo>
                    <a:moveTo>
                      <a:pt x="5707" y="5093"/>
                    </a:moveTo>
                    <a:lnTo>
                      <a:pt x="5707" y="5093"/>
                    </a:lnTo>
                    <a:lnTo>
                      <a:pt x="5720" y="5093"/>
                    </a:lnTo>
                    <a:moveTo>
                      <a:pt x="5720" y="5093"/>
                    </a:moveTo>
                    <a:lnTo>
                      <a:pt x="5720" y="5093"/>
                    </a:lnTo>
                    <a:lnTo>
                      <a:pt x="5733" y="5093"/>
                    </a:lnTo>
                    <a:moveTo>
                      <a:pt x="5733" y="5093"/>
                    </a:moveTo>
                    <a:lnTo>
                      <a:pt x="5733" y="5093"/>
                    </a:lnTo>
                    <a:lnTo>
                      <a:pt x="5747" y="5093"/>
                    </a:lnTo>
                    <a:moveTo>
                      <a:pt x="5747" y="5093"/>
                    </a:moveTo>
                    <a:lnTo>
                      <a:pt x="5747" y="5093"/>
                    </a:lnTo>
                    <a:lnTo>
                      <a:pt x="5760" y="5093"/>
                    </a:lnTo>
                    <a:moveTo>
                      <a:pt x="5760" y="5093"/>
                    </a:moveTo>
                    <a:lnTo>
                      <a:pt x="5760" y="5093"/>
                    </a:lnTo>
                    <a:lnTo>
                      <a:pt x="5773" y="5093"/>
                    </a:lnTo>
                    <a:moveTo>
                      <a:pt x="5773" y="5093"/>
                    </a:moveTo>
                    <a:lnTo>
                      <a:pt x="5773" y="5093"/>
                    </a:lnTo>
                    <a:lnTo>
                      <a:pt x="5787" y="5093"/>
                    </a:lnTo>
                    <a:moveTo>
                      <a:pt x="5787" y="5093"/>
                    </a:moveTo>
                    <a:lnTo>
                      <a:pt x="5787" y="5093"/>
                    </a:lnTo>
                    <a:lnTo>
                      <a:pt x="5800" y="5093"/>
                    </a:lnTo>
                    <a:moveTo>
                      <a:pt x="5800" y="5093"/>
                    </a:moveTo>
                    <a:lnTo>
                      <a:pt x="5800" y="5093"/>
                    </a:lnTo>
                    <a:lnTo>
                      <a:pt x="5813" y="5093"/>
                    </a:lnTo>
                    <a:moveTo>
                      <a:pt x="5813" y="5093"/>
                    </a:moveTo>
                    <a:lnTo>
                      <a:pt x="5813" y="5093"/>
                    </a:lnTo>
                    <a:lnTo>
                      <a:pt x="5827" y="5093"/>
                    </a:lnTo>
                    <a:moveTo>
                      <a:pt x="5827" y="5093"/>
                    </a:moveTo>
                    <a:lnTo>
                      <a:pt x="5827" y="5093"/>
                    </a:lnTo>
                    <a:lnTo>
                      <a:pt x="5840" y="5093"/>
                    </a:lnTo>
                    <a:moveTo>
                      <a:pt x="5840" y="5093"/>
                    </a:moveTo>
                    <a:lnTo>
                      <a:pt x="5840" y="5093"/>
                    </a:lnTo>
                    <a:lnTo>
                      <a:pt x="5853" y="5093"/>
                    </a:lnTo>
                    <a:moveTo>
                      <a:pt x="5853" y="5093"/>
                    </a:moveTo>
                    <a:lnTo>
                      <a:pt x="5853" y="5093"/>
                    </a:lnTo>
                    <a:lnTo>
                      <a:pt x="5867" y="5093"/>
                    </a:lnTo>
                    <a:moveTo>
                      <a:pt x="5867" y="5093"/>
                    </a:moveTo>
                    <a:lnTo>
                      <a:pt x="5867" y="5093"/>
                    </a:lnTo>
                    <a:lnTo>
                      <a:pt x="5880" y="5093"/>
                    </a:lnTo>
                    <a:moveTo>
                      <a:pt x="5880" y="5093"/>
                    </a:moveTo>
                    <a:lnTo>
                      <a:pt x="5880" y="5093"/>
                    </a:lnTo>
                    <a:lnTo>
                      <a:pt x="5907" y="5093"/>
                    </a:lnTo>
                    <a:moveTo>
                      <a:pt x="5907" y="5093"/>
                    </a:moveTo>
                    <a:lnTo>
                      <a:pt x="5907" y="5093"/>
                    </a:lnTo>
                    <a:lnTo>
                      <a:pt x="5920" y="5093"/>
                    </a:lnTo>
                    <a:moveTo>
                      <a:pt x="5920" y="5093"/>
                    </a:moveTo>
                    <a:lnTo>
                      <a:pt x="5920" y="5093"/>
                    </a:lnTo>
                    <a:lnTo>
                      <a:pt x="5933" y="5093"/>
                    </a:lnTo>
                    <a:moveTo>
                      <a:pt x="5933" y="5093"/>
                    </a:moveTo>
                    <a:lnTo>
                      <a:pt x="5933" y="5093"/>
                    </a:lnTo>
                    <a:lnTo>
                      <a:pt x="5933" y="5146"/>
                    </a:lnTo>
                    <a:moveTo>
                      <a:pt x="5933" y="5146"/>
                    </a:moveTo>
                    <a:lnTo>
                      <a:pt x="5933" y="5146"/>
                    </a:lnTo>
                    <a:lnTo>
                      <a:pt x="5947" y="5146"/>
                    </a:lnTo>
                    <a:moveTo>
                      <a:pt x="5947" y="5146"/>
                    </a:moveTo>
                    <a:lnTo>
                      <a:pt x="5947" y="5146"/>
                    </a:lnTo>
                    <a:lnTo>
                      <a:pt x="5960" y="5146"/>
                    </a:lnTo>
                    <a:moveTo>
                      <a:pt x="5960" y="5146"/>
                    </a:moveTo>
                    <a:lnTo>
                      <a:pt x="5960" y="5146"/>
                    </a:lnTo>
                    <a:lnTo>
                      <a:pt x="5973" y="5146"/>
                    </a:lnTo>
                    <a:moveTo>
                      <a:pt x="5973" y="5146"/>
                    </a:moveTo>
                    <a:lnTo>
                      <a:pt x="5973" y="5146"/>
                    </a:lnTo>
                    <a:lnTo>
                      <a:pt x="5987" y="5200"/>
                    </a:lnTo>
                    <a:moveTo>
                      <a:pt x="5987" y="5200"/>
                    </a:moveTo>
                    <a:lnTo>
                      <a:pt x="5987" y="5200"/>
                    </a:lnTo>
                    <a:lnTo>
                      <a:pt x="6000" y="5200"/>
                    </a:lnTo>
                    <a:moveTo>
                      <a:pt x="6000" y="5200"/>
                    </a:moveTo>
                    <a:lnTo>
                      <a:pt x="6000" y="5200"/>
                    </a:lnTo>
                    <a:lnTo>
                      <a:pt x="6013" y="5200"/>
                    </a:lnTo>
                    <a:moveTo>
                      <a:pt x="6013" y="5200"/>
                    </a:moveTo>
                    <a:lnTo>
                      <a:pt x="6013" y="5200"/>
                    </a:lnTo>
                    <a:lnTo>
                      <a:pt x="6027" y="5200"/>
                    </a:lnTo>
                    <a:moveTo>
                      <a:pt x="6027" y="5200"/>
                    </a:moveTo>
                    <a:lnTo>
                      <a:pt x="6027" y="5200"/>
                    </a:lnTo>
                    <a:lnTo>
                      <a:pt x="6040" y="5200"/>
                    </a:lnTo>
                    <a:moveTo>
                      <a:pt x="6040" y="5200"/>
                    </a:moveTo>
                    <a:lnTo>
                      <a:pt x="6040" y="5200"/>
                    </a:lnTo>
                    <a:lnTo>
                      <a:pt x="6053" y="5200"/>
                    </a:lnTo>
                    <a:moveTo>
                      <a:pt x="6053" y="5200"/>
                    </a:moveTo>
                    <a:lnTo>
                      <a:pt x="6053" y="5200"/>
                    </a:lnTo>
                    <a:lnTo>
                      <a:pt x="6067" y="5200"/>
                    </a:lnTo>
                    <a:moveTo>
                      <a:pt x="6067" y="5200"/>
                    </a:moveTo>
                    <a:lnTo>
                      <a:pt x="6067" y="5200"/>
                    </a:lnTo>
                    <a:lnTo>
                      <a:pt x="6080" y="5200"/>
                    </a:lnTo>
                    <a:moveTo>
                      <a:pt x="6080" y="5200"/>
                    </a:moveTo>
                    <a:lnTo>
                      <a:pt x="6080" y="5200"/>
                    </a:lnTo>
                    <a:lnTo>
                      <a:pt x="6093" y="5266"/>
                    </a:lnTo>
                    <a:moveTo>
                      <a:pt x="6093" y="5266"/>
                    </a:moveTo>
                    <a:lnTo>
                      <a:pt x="6093" y="5266"/>
                    </a:lnTo>
                    <a:lnTo>
                      <a:pt x="6093" y="5333"/>
                    </a:lnTo>
                    <a:moveTo>
                      <a:pt x="6093" y="5333"/>
                    </a:moveTo>
                    <a:lnTo>
                      <a:pt x="6093" y="5333"/>
                    </a:lnTo>
                    <a:lnTo>
                      <a:pt x="6107" y="5333"/>
                    </a:lnTo>
                    <a:moveTo>
                      <a:pt x="6107" y="5333"/>
                    </a:moveTo>
                    <a:lnTo>
                      <a:pt x="6107" y="5333"/>
                    </a:lnTo>
                    <a:lnTo>
                      <a:pt x="6120" y="5333"/>
                    </a:lnTo>
                    <a:moveTo>
                      <a:pt x="6120" y="5333"/>
                    </a:moveTo>
                    <a:lnTo>
                      <a:pt x="6120" y="5333"/>
                    </a:lnTo>
                    <a:lnTo>
                      <a:pt x="6133" y="5333"/>
                    </a:lnTo>
                    <a:moveTo>
                      <a:pt x="6133" y="5333"/>
                    </a:moveTo>
                    <a:lnTo>
                      <a:pt x="6133" y="5333"/>
                    </a:lnTo>
                    <a:lnTo>
                      <a:pt x="6147" y="5333"/>
                    </a:lnTo>
                    <a:moveTo>
                      <a:pt x="6147" y="5333"/>
                    </a:moveTo>
                    <a:lnTo>
                      <a:pt x="6147" y="5333"/>
                    </a:lnTo>
                    <a:lnTo>
                      <a:pt x="6160" y="5333"/>
                    </a:lnTo>
                    <a:moveTo>
                      <a:pt x="6160" y="5333"/>
                    </a:moveTo>
                    <a:lnTo>
                      <a:pt x="6160" y="5333"/>
                    </a:lnTo>
                    <a:lnTo>
                      <a:pt x="6173" y="5386"/>
                    </a:lnTo>
                    <a:moveTo>
                      <a:pt x="6173" y="5386"/>
                    </a:moveTo>
                    <a:lnTo>
                      <a:pt x="6173" y="5386"/>
                    </a:lnTo>
                    <a:lnTo>
                      <a:pt x="6200" y="5386"/>
                    </a:lnTo>
                    <a:moveTo>
                      <a:pt x="6200" y="5386"/>
                    </a:moveTo>
                    <a:lnTo>
                      <a:pt x="6200" y="5386"/>
                    </a:lnTo>
                    <a:lnTo>
                      <a:pt x="6213" y="5386"/>
                    </a:lnTo>
                    <a:moveTo>
                      <a:pt x="6213" y="5386"/>
                    </a:moveTo>
                    <a:lnTo>
                      <a:pt x="6213" y="5386"/>
                    </a:lnTo>
                    <a:lnTo>
                      <a:pt x="6227" y="5386"/>
                    </a:lnTo>
                    <a:moveTo>
                      <a:pt x="6227" y="5386"/>
                    </a:moveTo>
                    <a:lnTo>
                      <a:pt x="6227" y="5386"/>
                    </a:lnTo>
                    <a:lnTo>
                      <a:pt x="6240" y="5386"/>
                    </a:lnTo>
                    <a:moveTo>
                      <a:pt x="6240" y="5386"/>
                    </a:moveTo>
                    <a:lnTo>
                      <a:pt x="6240" y="5386"/>
                    </a:lnTo>
                    <a:lnTo>
                      <a:pt x="6253" y="5386"/>
                    </a:lnTo>
                    <a:moveTo>
                      <a:pt x="6253" y="5386"/>
                    </a:moveTo>
                    <a:lnTo>
                      <a:pt x="6253" y="5386"/>
                    </a:lnTo>
                    <a:lnTo>
                      <a:pt x="6267" y="5386"/>
                    </a:lnTo>
                    <a:moveTo>
                      <a:pt x="6267" y="5386"/>
                    </a:moveTo>
                    <a:lnTo>
                      <a:pt x="6267" y="5386"/>
                    </a:lnTo>
                    <a:lnTo>
                      <a:pt x="6280" y="5386"/>
                    </a:lnTo>
                    <a:moveTo>
                      <a:pt x="6280" y="5386"/>
                    </a:moveTo>
                    <a:lnTo>
                      <a:pt x="6280" y="5386"/>
                    </a:lnTo>
                    <a:lnTo>
                      <a:pt x="6293" y="5386"/>
                    </a:lnTo>
                    <a:moveTo>
                      <a:pt x="6293" y="5386"/>
                    </a:moveTo>
                    <a:lnTo>
                      <a:pt x="6293" y="5386"/>
                    </a:lnTo>
                    <a:lnTo>
                      <a:pt x="6307" y="5386"/>
                    </a:lnTo>
                    <a:moveTo>
                      <a:pt x="6307" y="5386"/>
                    </a:moveTo>
                    <a:lnTo>
                      <a:pt x="6307" y="5386"/>
                    </a:lnTo>
                    <a:lnTo>
                      <a:pt x="6320" y="5386"/>
                    </a:lnTo>
                    <a:moveTo>
                      <a:pt x="6320" y="5386"/>
                    </a:moveTo>
                    <a:lnTo>
                      <a:pt x="6320" y="5386"/>
                    </a:lnTo>
                    <a:lnTo>
                      <a:pt x="6320" y="5453"/>
                    </a:lnTo>
                    <a:moveTo>
                      <a:pt x="6320" y="5453"/>
                    </a:moveTo>
                    <a:lnTo>
                      <a:pt x="6320" y="5453"/>
                    </a:lnTo>
                    <a:lnTo>
                      <a:pt x="6347" y="5453"/>
                    </a:lnTo>
                    <a:moveTo>
                      <a:pt x="6347" y="5453"/>
                    </a:moveTo>
                    <a:lnTo>
                      <a:pt x="6347" y="5453"/>
                    </a:lnTo>
                    <a:lnTo>
                      <a:pt x="6360" y="5453"/>
                    </a:lnTo>
                    <a:moveTo>
                      <a:pt x="6360" y="5453"/>
                    </a:moveTo>
                    <a:lnTo>
                      <a:pt x="6360" y="5453"/>
                    </a:lnTo>
                    <a:lnTo>
                      <a:pt x="6373" y="5520"/>
                    </a:lnTo>
                    <a:moveTo>
                      <a:pt x="6373" y="5520"/>
                    </a:moveTo>
                    <a:lnTo>
                      <a:pt x="6373" y="5520"/>
                    </a:lnTo>
                    <a:lnTo>
                      <a:pt x="6387" y="5520"/>
                    </a:lnTo>
                    <a:moveTo>
                      <a:pt x="6387" y="5520"/>
                    </a:moveTo>
                    <a:lnTo>
                      <a:pt x="6387" y="5520"/>
                    </a:lnTo>
                    <a:lnTo>
                      <a:pt x="6400" y="5520"/>
                    </a:lnTo>
                    <a:moveTo>
                      <a:pt x="6400" y="5520"/>
                    </a:moveTo>
                    <a:lnTo>
                      <a:pt x="6400" y="5520"/>
                    </a:lnTo>
                    <a:lnTo>
                      <a:pt x="6413" y="5520"/>
                    </a:lnTo>
                    <a:moveTo>
                      <a:pt x="6413" y="5520"/>
                    </a:moveTo>
                    <a:lnTo>
                      <a:pt x="6413" y="5520"/>
                    </a:lnTo>
                    <a:lnTo>
                      <a:pt x="6427" y="5520"/>
                    </a:lnTo>
                    <a:moveTo>
                      <a:pt x="6427" y="5520"/>
                    </a:moveTo>
                    <a:lnTo>
                      <a:pt x="6427" y="5520"/>
                    </a:lnTo>
                    <a:lnTo>
                      <a:pt x="6440" y="5520"/>
                    </a:lnTo>
                    <a:moveTo>
                      <a:pt x="6440" y="5520"/>
                    </a:moveTo>
                    <a:lnTo>
                      <a:pt x="6440" y="5520"/>
                    </a:lnTo>
                    <a:lnTo>
                      <a:pt x="6440" y="5586"/>
                    </a:lnTo>
                    <a:moveTo>
                      <a:pt x="6440" y="5586"/>
                    </a:moveTo>
                    <a:lnTo>
                      <a:pt x="6440" y="5586"/>
                    </a:lnTo>
                    <a:lnTo>
                      <a:pt x="6453" y="5586"/>
                    </a:lnTo>
                    <a:moveTo>
                      <a:pt x="6453" y="5586"/>
                    </a:moveTo>
                    <a:lnTo>
                      <a:pt x="6453" y="5586"/>
                    </a:lnTo>
                    <a:lnTo>
                      <a:pt x="6467" y="5586"/>
                    </a:lnTo>
                    <a:moveTo>
                      <a:pt x="6467" y="5586"/>
                    </a:moveTo>
                    <a:lnTo>
                      <a:pt x="6467" y="5586"/>
                    </a:lnTo>
                    <a:lnTo>
                      <a:pt x="6493" y="5586"/>
                    </a:lnTo>
                    <a:moveTo>
                      <a:pt x="6493" y="5586"/>
                    </a:moveTo>
                    <a:lnTo>
                      <a:pt x="6493" y="5586"/>
                    </a:lnTo>
                    <a:lnTo>
                      <a:pt x="6507" y="5586"/>
                    </a:lnTo>
                    <a:moveTo>
                      <a:pt x="6507" y="5586"/>
                    </a:moveTo>
                    <a:lnTo>
                      <a:pt x="6507" y="5586"/>
                    </a:lnTo>
                    <a:lnTo>
                      <a:pt x="6520" y="5586"/>
                    </a:lnTo>
                    <a:moveTo>
                      <a:pt x="6520" y="5586"/>
                    </a:moveTo>
                    <a:lnTo>
                      <a:pt x="6520" y="5586"/>
                    </a:lnTo>
                    <a:lnTo>
                      <a:pt x="6533" y="5586"/>
                    </a:lnTo>
                    <a:moveTo>
                      <a:pt x="6533" y="5586"/>
                    </a:moveTo>
                    <a:lnTo>
                      <a:pt x="6533" y="5586"/>
                    </a:lnTo>
                    <a:lnTo>
                      <a:pt x="6533" y="5653"/>
                    </a:lnTo>
                    <a:moveTo>
                      <a:pt x="6533" y="5653"/>
                    </a:moveTo>
                    <a:lnTo>
                      <a:pt x="6533" y="5653"/>
                    </a:lnTo>
                    <a:lnTo>
                      <a:pt x="6547" y="5653"/>
                    </a:lnTo>
                    <a:moveTo>
                      <a:pt x="6547" y="5653"/>
                    </a:moveTo>
                    <a:lnTo>
                      <a:pt x="6547" y="5653"/>
                    </a:lnTo>
                    <a:lnTo>
                      <a:pt x="6560" y="5653"/>
                    </a:lnTo>
                    <a:moveTo>
                      <a:pt x="6560" y="5653"/>
                    </a:moveTo>
                    <a:lnTo>
                      <a:pt x="6560" y="5653"/>
                    </a:lnTo>
                    <a:lnTo>
                      <a:pt x="6573" y="5653"/>
                    </a:lnTo>
                    <a:moveTo>
                      <a:pt x="6573" y="5653"/>
                    </a:moveTo>
                    <a:lnTo>
                      <a:pt x="6573" y="5653"/>
                    </a:lnTo>
                    <a:lnTo>
                      <a:pt x="6587" y="5653"/>
                    </a:lnTo>
                    <a:moveTo>
                      <a:pt x="6587" y="5653"/>
                    </a:moveTo>
                    <a:lnTo>
                      <a:pt x="6587" y="5653"/>
                    </a:lnTo>
                    <a:lnTo>
                      <a:pt x="6600" y="5653"/>
                    </a:lnTo>
                    <a:moveTo>
                      <a:pt x="6600" y="5653"/>
                    </a:moveTo>
                    <a:lnTo>
                      <a:pt x="6600" y="5653"/>
                    </a:lnTo>
                    <a:lnTo>
                      <a:pt x="6613" y="5653"/>
                    </a:lnTo>
                    <a:moveTo>
                      <a:pt x="6613" y="5653"/>
                    </a:moveTo>
                    <a:lnTo>
                      <a:pt x="6613" y="5653"/>
                    </a:lnTo>
                    <a:lnTo>
                      <a:pt x="6627" y="5653"/>
                    </a:lnTo>
                    <a:moveTo>
                      <a:pt x="6627" y="5653"/>
                    </a:moveTo>
                    <a:lnTo>
                      <a:pt x="6627" y="5653"/>
                    </a:lnTo>
                    <a:lnTo>
                      <a:pt x="6640" y="5653"/>
                    </a:lnTo>
                    <a:moveTo>
                      <a:pt x="6640" y="5653"/>
                    </a:moveTo>
                    <a:lnTo>
                      <a:pt x="6640" y="5653"/>
                    </a:lnTo>
                    <a:lnTo>
                      <a:pt x="6653" y="5653"/>
                    </a:lnTo>
                    <a:moveTo>
                      <a:pt x="6653" y="5653"/>
                    </a:moveTo>
                    <a:lnTo>
                      <a:pt x="6653" y="5653"/>
                    </a:lnTo>
                    <a:lnTo>
                      <a:pt x="6667" y="5653"/>
                    </a:lnTo>
                    <a:moveTo>
                      <a:pt x="6667" y="5653"/>
                    </a:moveTo>
                    <a:lnTo>
                      <a:pt x="6667" y="5653"/>
                    </a:lnTo>
                    <a:lnTo>
                      <a:pt x="6680" y="5653"/>
                    </a:lnTo>
                    <a:moveTo>
                      <a:pt x="6680" y="5653"/>
                    </a:moveTo>
                    <a:lnTo>
                      <a:pt x="6680" y="5653"/>
                    </a:lnTo>
                    <a:lnTo>
                      <a:pt x="6693" y="5653"/>
                    </a:lnTo>
                    <a:moveTo>
                      <a:pt x="6693" y="5653"/>
                    </a:moveTo>
                    <a:lnTo>
                      <a:pt x="6693" y="5653"/>
                    </a:lnTo>
                    <a:lnTo>
                      <a:pt x="6707" y="5653"/>
                    </a:lnTo>
                    <a:moveTo>
                      <a:pt x="6707" y="5653"/>
                    </a:moveTo>
                    <a:lnTo>
                      <a:pt x="6707" y="5653"/>
                    </a:lnTo>
                    <a:lnTo>
                      <a:pt x="6720" y="5653"/>
                    </a:lnTo>
                    <a:moveTo>
                      <a:pt x="6720" y="5653"/>
                    </a:moveTo>
                    <a:lnTo>
                      <a:pt x="6720" y="5653"/>
                    </a:lnTo>
                    <a:lnTo>
                      <a:pt x="6733" y="5653"/>
                    </a:lnTo>
                    <a:moveTo>
                      <a:pt x="6733" y="5653"/>
                    </a:moveTo>
                    <a:lnTo>
                      <a:pt x="6733" y="5653"/>
                    </a:lnTo>
                    <a:lnTo>
                      <a:pt x="6747" y="5653"/>
                    </a:lnTo>
                    <a:moveTo>
                      <a:pt x="6747" y="5653"/>
                    </a:moveTo>
                    <a:lnTo>
                      <a:pt x="6747" y="5653"/>
                    </a:lnTo>
                    <a:lnTo>
                      <a:pt x="6773" y="5653"/>
                    </a:lnTo>
                    <a:moveTo>
                      <a:pt x="6773" y="5653"/>
                    </a:moveTo>
                    <a:lnTo>
                      <a:pt x="6773" y="5653"/>
                    </a:lnTo>
                    <a:lnTo>
                      <a:pt x="6787" y="5653"/>
                    </a:lnTo>
                    <a:moveTo>
                      <a:pt x="6787" y="5653"/>
                    </a:moveTo>
                    <a:lnTo>
                      <a:pt x="6787" y="5653"/>
                    </a:lnTo>
                    <a:lnTo>
                      <a:pt x="6800" y="5653"/>
                    </a:lnTo>
                    <a:moveTo>
                      <a:pt x="6800" y="5653"/>
                    </a:moveTo>
                    <a:lnTo>
                      <a:pt x="6800" y="5653"/>
                    </a:lnTo>
                    <a:lnTo>
                      <a:pt x="6813" y="5653"/>
                    </a:lnTo>
                    <a:moveTo>
                      <a:pt x="6813" y="5653"/>
                    </a:moveTo>
                    <a:lnTo>
                      <a:pt x="6813" y="5653"/>
                    </a:lnTo>
                    <a:lnTo>
                      <a:pt x="6827" y="5653"/>
                    </a:lnTo>
                    <a:moveTo>
                      <a:pt x="6827" y="5653"/>
                    </a:moveTo>
                    <a:lnTo>
                      <a:pt x="6827" y="5653"/>
                    </a:lnTo>
                    <a:lnTo>
                      <a:pt x="6840" y="5653"/>
                    </a:lnTo>
                    <a:moveTo>
                      <a:pt x="6840" y="5653"/>
                    </a:moveTo>
                    <a:lnTo>
                      <a:pt x="6840" y="5653"/>
                    </a:lnTo>
                    <a:lnTo>
                      <a:pt x="6853" y="5653"/>
                    </a:lnTo>
                    <a:moveTo>
                      <a:pt x="6853" y="5653"/>
                    </a:moveTo>
                    <a:lnTo>
                      <a:pt x="6853" y="5653"/>
                    </a:lnTo>
                    <a:lnTo>
                      <a:pt x="6867" y="5653"/>
                    </a:lnTo>
                    <a:moveTo>
                      <a:pt x="6867" y="5653"/>
                    </a:moveTo>
                    <a:lnTo>
                      <a:pt x="6867" y="5653"/>
                    </a:lnTo>
                    <a:lnTo>
                      <a:pt x="6880" y="5720"/>
                    </a:lnTo>
                    <a:moveTo>
                      <a:pt x="6880" y="5720"/>
                    </a:moveTo>
                    <a:lnTo>
                      <a:pt x="6880" y="5720"/>
                    </a:lnTo>
                    <a:lnTo>
                      <a:pt x="6893" y="5720"/>
                    </a:lnTo>
                    <a:moveTo>
                      <a:pt x="6893" y="5720"/>
                    </a:moveTo>
                    <a:lnTo>
                      <a:pt x="6893" y="5720"/>
                    </a:lnTo>
                    <a:lnTo>
                      <a:pt x="6907" y="5720"/>
                    </a:lnTo>
                    <a:moveTo>
                      <a:pt x="6907" y="5720"/>
                    </a:moveTo>
                    <a:lnTo>
                      <a:pt x="6907" y="5720"/>
                    </a:lnTo>
                    <a:lnTo>
                      <a:pt x="6920" y="5720"/>
                    </a:lnTo>
                    <a:moveTo>
                      <a:pt x="6920" y="5720"/>
                    </a:moveTo>
                    <a:lnTo>
                      <a:pt x="6920" y="5720"/>
                    </a:lnTo>
                    <a:lnTo>
                      <a:pt x="6933" y="5720"/>
                    </a:lnTo>
                    <a:moveTo>
                      <a:pt x="6933" y="5720"/>
                    </a:moveTo>
                    <a:lnTo>
                      <a:pt x="6933" y="5720"/>
                    </a:lnTo>
                    <a:lnTo>
                      <a:pt x="6947" y="5720"/>
                    </a:lnTo>
                    <a:moveTo>
                      <a:pt x="6947" y="5720"/>
                    </a:moveTo>
                    <a:lnTo>
                      <a:pt x="6947" y="5720"/>
                    </a:lnTo>
                    <a:lnTo>
                      <a:pt x="6960" y="5720"/>
                    </a:lnTo>
                    <a:moveTo>
                      <a:pt x="6960" y="5720"/>
                    </a:moveTo>
                    <a:lnTo>
                      <a:pt x="6960" y="5720"/>
                    </a:lnTo>
                    <a:lnTo>
                      <a:pt x="6973" y="5800"/>
                    </a:lnTo>
                    <a:moveTo>
                      <a:pt x="6973" y="5800"/>
                    </a:moveTo>
                    <a:lnTo>
                      <a:pt x="6973" y="5800"/>
                    </a:lnTo>
                    <a:lnTo>
                      <a:pt x="6987" y="5800"/>
                    </a:lnTo>
                    <a:moveTo>
                      <a:pt x="6987" y="5800"/>
                    </a:moveTo>
                    <a:lnTo>
                      <a:pt x="6987" y="5800"/>
                    </a:lnTo>
                    <a:lnTo>
                      <a:pt x="7000" y="5800"/>
                    </a:lnTo>
                    <a:moveTo>
                      <a:pt x="7000" y="5800"/>
                    </a:moveTo>
                    <a:lnTo>
                      <a:pt x="7000" y="5800"/>
                    </a:lnTo>
                    <a:lnTo>
                      <a:pt x="7013" y="5800"/>
                    </a:lnTo>
                    <a:moveTo>
                      <a:pt x="7013" y="5800"/>
                    </a:moveTo>
                    <a:lnTo>
                      <a:pt x="7013" y="5800"/>
                    </a:lnTo>
                    <a:lnTo>
                      <a:pt x="7027" y="5800"/>
                    </a:lnTo>
                    <a:moveTo>
                      <a:pt x="7027" y="5800"/>
                    </a:moveTo>
                    <a:lnTo>
                      <a:pt x="7027" y="5800"/>
                    </a:lnTo>
                    <a:lnTo>
                      <a:pt x="7040" y="5800"/>
                    </a:lnTo>
                    <a:moveTo>
                      <a:pt x="7040" y="5800"/>
                    </a:moveTo>
                    <a:lnTo>
                      <a:pt x="7040" y="5800"/>
                    </a:lnTo>
                    <a:lnTo>
                      <a:pt x="7053" y="5800"/>
                    </a:lnTo>
                    <a:moveTo>
                      <a:pt x="7053" y="5800"/>
                    </a:moveTo>
                    <a:lnTo>
                      <a:pt x="7053" y="5800"/>
                    </a:lnTo>
                    <a:lnTo>
                      <a:pt x="7067" y="5800"/>
                    </a:lnTo>
                    <a:moveTo>
                      <a:pt x="7067" y="5800"/>
                    </a:moveTo>
                    <a:lnTo>
                      <a:pt x="7067" y="5800"/>
                    </a:lnTo>
                    <a:lnTo>
                      <a:pt x="7080" y="5800"/>
                    </a:lnTo>
                    <a:moveTo>
                      <a:pt x="7080" y="5800"/>
                    </a:moveTo>
                    <a:lnTo>
                      <a:pt x="7080" y="5800"/>
                    </a:lnTo>
                    <a:lnTo>
                      <a:pt x="7093" y="5800"/>
                    </a:lnTo>
                    <a:moveTo>
                      <a:pt x="7093" y="5800"/>
                    </a:moveTo>
                    <a:lnTo>
                      <a:pt x="7093" y="5800"/>
                    </a:lnTo>
                    <a:lnTo>
                      <a:pt x="7107" y="5800"/>
                    </a:lnTo>
                    <a:moveTo>
                      <a:pt x="7107" y="5800"/>
                    </a:moveTo>
                    <a:lnTo>
                      <a:pt x="7107" y="5800"/>
                    </a:lnTo>
                    <a:lnTo>
                      <a:pt x="7120" y="5880"/>
                    </a:lnTo>
                    <a:moveTo>
                      <a:pt x="7120" y="5880"/>
                    </a:moveTo>
                    <a:lnTo>
                      <a:pt x="7120" y="5880"/>
                    </a:lnTo>
                    <a:lnTo>
                      <a:pt x="7120" y="5960"/>
                    </a:lnTo>
                    <a:moveTo>
                      <a:pt x="7120" y="5960"/>
                    </a:moveTo>
                    <a:lnTo>
                      <a:pt x="7120" y="5960"/>
                    </a:lnTo>
                    <a:lnTo>
                      <a:pt x="7133" y="6026"/>
                    </a:lnTo>
                    <a:moveTo>
                      <a:pt x="7133" y="6026"/>
                    </a:moveTo>
                    <a:lnTo>
                      <a:pt x="7133" y="6026"/>
                    </a:lnTo>
                    <a:lnTo>
                      <a:pt x="7147" y="6026"/>
                    </a:lnTo>
                    <a:moveTo>
                      <a:pt x="7147" y="6026"/>
                    </a:moveTo>
                    <a:lnTo>
                      <a:pt x="7147" y="6026"/>
                    </a:lnTo>
                    <a:lnTo>
                      <a:pt x="7160" y="6106"/>
                    </a:lnTo>
                    <a:moveTo>
                      <a:pt x="7160" y="6106"/>
                    </a:moveTo>
                    <a:lnTo>
                      <a:pt x="7160" y="6106"/>
                    </a:lnTo>
                    <a:lnTo>
                      <a:pt x="7173" y="6106"/>
                    </a:lnTo>
                    <a:moveTo>
                      <a:pt x="7173" y="6106"/>
                    </a:moveTo>
                    <a:lnTo>
                      <a:pt x="7173" y="6106"/>
                    </a:lnTo>
                    <a:lnTo>
                      <a:pt x="7187" y="6106"/>
                    </a:lnTo>
                    <a:moveTo>
                      <a:pt x="7187" y="6106"/>
                    </a:moveTo>
                    <a:lnTo>
                      <a:pt x="7187" y="6106"/>
                    </a:lnTo>
                    <a:lnTo>
                      <a:pt x="7200" y="6106"/>
                    </a:lnTo>
                    <a:moveTo>
                      <a:pt x="7200" y="6106"/>
                    </a:moveTo>
                    <a:lnTo>
                      <a:pt x="7200" y="6106"/>
                    </a:lnTo>
                    <a:lnTo>
                      <a:pt x="7213" y="6106"/>
                    </a:lnTo>
                    <a:moveTo>
                      <a:pt x="7213" y="6106"/>
                    </a:moveTo>
                    <a:lnTo>
                      <a:pt x="7213" y="6106"/>
                    </a:lnTo>
                    <a:lnTo>
                      <a:pt x="7227" y="6106"/>
                    </a:lnTo>
                    <a:moveTo>
                      <a:pt x="7227" y="6106"/>
                    </a:moveTo>
                    <a:lnTo>
                      <a:pt x="7227" y="6106"/>
                    </a:lnTo>
                    <a:lnTo>
                      <a:pt x="7240" y="6106"/>
                    </a:lnTo>
                    <a:moveTo>
                      <a:pt x="7240" y="6106"/>
                    </a:moveTo>
                    <a:lnTo>
                      <a:pt x="7240" y="6106"/>
                    </a:lnTo>
                    <a:lnTo>
                      <a:pt x="7253" y="6106"/>
                    </a:lnTo>
                    <a:moveTo>
                      <a:pt x="7253" y="6106"/>
                    </a:moveTo>
                    <a:lnTo>
                      <a:pt x="7253" y="6106"/>
                    </a:lnTo>
                    <a:lnTo>
                      <a:pt x="7267" y="6106"/>
                    </a:lnTo>
                    <a:moveTo>
                      <a:pt x="7267" y="6106"/>
                    </a:moveTo>
                    <a:lnTo>
                      <a:pt x="7267" y="6106"/>
                    </a:lnTo>
                    <a:lnTo>
                      <a:pt x="7280" y="6106"/>
                    </a:lnTo>
                    <a:moveTo>
                      <a:pt x="7280" y="6106"/>
                    </a:moveTo>
                    <a:lnTo>
                      <a:pt x="7280" y="6106"/>
                    </a:lnTo>
                    <a:lnTo>
                      <a:pt x="7293" y="6106"/>
                    </a:lnTo>
                    <a:moveTo>
                      <a:pt x="7293" y="6106"/>
                    </a:moveTo>
                    <a:lnTo>
                      <a:pt x="7293" y="6106"/>
                    </a:lnTo>
                    <a:lnTo>
                      <a:pt x="7307" y="6106"/>
                    </a:lnTo>
                    <a:moveTo>
                      <a:pt x="7307" y="6106"/>
                    </a:moveTo>
                    <a:lnTo>
                      <a:pt x="7307" y="6106"/>
                    </a:lnTo>
                    <a:lnTo>
                      <a:pt x="7320" y="6106"/>
                    </a:lnTo>
                    <a:moveTo>
                      <a:pt x="7320" y="6106"/>
                    </a:moveTo>
                    <a:lnTo>
                      <a:pt x="7320" y="6106"/>
                    </a:lnTo>
                    <a:lnTo>
                      <a:pt x="7333" y="6106"/>
                    </a:lnTo>
                    <a:moveTo>
                      <a:pt x="7333" y="6106"/>
                    </a:moveTo>
                    <a:lnTo>
                      <a:pt x="7333" y="6106"/>
                    </a:lnTo>
                    <a:lnTo>
                      <a:pt x="7347" y="6106"/>
                    </a:lnTo>
                    <a:moveTo>
                      <a:pt x="7347" y="6106"/>
                    </a:moveTo>
                    <a:lnTo>
                      <a:pt x="7347" y="6106"/>
                    </a:lnTo>
                    <a:lnTo>
                      <a:pt x="7360" y="6106"/>
                    </a:lnTo>
                    <a:moveTo>
                      <a:pt x="7360" y="6106"/>
                    </a:moveTo>
                    <a:lnTo>
                      <a:pt x="7360" y="6106"/>
                    </a:lnTo>
                    <a:lnTo>
                      <a:pt x="7373" y="6106"/>
                    </a:lnTo>
                    <a:moveTo>
                      <a:pt x="7373" y="6106"/>
                    </a:moveTo>
                    <a:lnTo>
                      <a:pt x="7373" y="6106"/>
                    </a:lnTo>
                    <a:lnTo>
                      <a:pt x="7387" y="6106"/>
                    </a:lnTo>
                    <a:moveTo>
                      <a:pt x="7387" y="6106"/>
                    </a:moveTo>
                    <a:lnTo>
                      <a:pt x="7387" y="6106"/>
                    </a:lnTo>
                    <a:lnTo>
                      <a:pt x="7400" y="6106"/>
                    </a:lnTo>
                    <a:moveTo>
                      <a:pt x="7400" y="6106"/>
                    </a:moveTo>
                    <a:lnTo>
                      <a:pt x="7400" y="6106"/>
                    </a:lnTo>
                    <a:lnTo>
                      <a:pt x="7413" y="6106"/>
                    </a:lnTo>
                    <a:moveTo>
                      <a:pt x="7413" y="6106"/>
                    </a:moveTo>
                    <a:lnTo>
                      <a:pt x="7413" y="6106"/>
                    </a:lnTo>
                    <a:lnTo>
                      <a:pt x="7427" y="6106"/>
                    </a:lnTo>
                    <a:moveTo>
                      <a:pt x="7427" y="6106"/>
                    </a:moveTo>
                    <a:lnTo>
                      <a:pt x="7427" y="6106"/>
                    </a:lnTo>
                    <a:lnTo>
                      <a:pt x="7440" y="6106"/>
                    </a:lnTo>
                    <a:moveTo>
                      <a:pt x="7440" y="6106"/>
                    </a:moveTo>
                    <a:lnTo>
                      <a:pt x="7440" y="6106"/>
                    </a:lnTo>
                    <a:lnTo>
                      <a:pt x="7453" y="6106"/>
                    </a:lnTo>
                    <a:moveTo>
                      <a:pt x="7453" y="6106"/>
                    </a:moveTo>
                    <a:lnTo>
                      <a:pt x="7453" y="6106"/>
                    </a:lnTo>
                    <a:lnTo>
                      <a:pt x="7467" y="6106"/>
                    </a:lnTo>
                    <a:moveTo>
                      <a:pt x="7467" y="6106"/>
                    </a:moveTo>
                    <a:lnTo>
                      <a:pt x="7467" y="6106"/>
                    </a:lnTo>
                    <a:lnTo>
                      <a:pt x="7480" y="6106"/>
                    </a:lnTo>
                    <a:moveTo>
                      <a:pt x="7480" y="6106"/>
                    </a:moveTo>
                    <a:lnTo>
                      <a:pt x="7480" y="6106"/>
                    </a:lnTo>
                    <a:lnTo>
                      <a:pt x="7507" y="6106"/>
                    </a:lnTo>
                    <a:moveTo>
                      <a:pt x="7507" y="6106"/>
                    </a:moveTo>
                    <a:lnTo>
                      <a:pt x="7507" y="6106"/>
                    </a:lnTo>
                    <a:lnTo>
                      <a:pt x="7520" y="6106"/>
                    </a:lnTo>
                    <a:moveTo>
                      <a:pt x="7520" y="6106"/>
                    </a:moveTo>
                    <a:lnTo>
                      <a:pt x="7520" y="6106"/>
                    </a:lnTo>
                    <a:lnTo>
                      <a:pt x="7533" y="6106"/>
                    </a:lnTo>
                    <a:moveTo>
                      <a:pt x="7533" y="6106"/>
                    </a:moveTo>
                    <a:lnTo>
                      <a:pt x="7533" y="6106"/>
                    </a:lnTo>
                    <a:lnTo>
                      <a:pt x="7547" y="6106"/>
                    </a:lnTo>
                    <a:moveTo>
                      <a:pt x="7547" y="6106"/>
                    </a:moveTo>
                    <a:lnTo>
                      <a:pt x="7547" y="6106"/>
                    </a:lnTo>
                    <a:lnTo>
                      <a:pt x="7560" y="6106"/>
                    </a:lnTo>
                    <a:moveTo>
                      <a:pt x="7560" y="6106"/>
                    </a:moveTo>
                    <a:lnTo>
                      <a:pt x="7560" y="6106"/>
                    </a:lnTo>
                    <a:lnTo>
                      <a:pt x="7573" y="6106"/>
                    </a:lnTo>
                    <a:moveTo>
                      <a:pt x="7573" y="6106"/>
                    </a:moveTo>
                    <a:lnTo>
                      <a:pt x="7573" y="6106"/>
                    </a:lnTo>
                    <a:lnTo>
                      <a:pt x="7587" y="6106"/>
                    </a:lnTo>
                    <a:moveTo>
                      <a:pt x="7587" y="6106"/>
                    </a:moveTo>
                    <a:lnTo>
                      <a:pt x="7587" y="6106"/>
                    </a:lnTo>
                    <a:lnTo>
                      <a:pt x="7600" y="6106"/>
                    </a:lnTo>
                    <a:moveTo>
                      <a:pt x="7600" y="6106"/>
                    </a:moveTo>
                    <a:lnTo>
                      <a:pt x="7600" y="6106"/>
                    </a:lnTo>
                    <a:lnTo>
                      <a:pt x="7613" y="6106"/>
                    </a:lnTo>
                    <a:moveTo>
                      <a:pt x="7613" y="6106"/>
                    </a:moveTo>
                    <a:lnTo>
                      <a:pt x="7613" y="6106"/>
                    </a:lnTo>
                    <a:lnTo>
                      <a:pt x="7627" y="6106"/>
                    </a:lnTo>
                    <a:moveTo>
                      <a:pt x="7627" y="6106"/>
                    </a:moveTo>
                    <a:lnTo>
                      <a:pt x="7627" y="6106"/>
                    </a:lnTo>
                    <a:lnTo>
                      <a:pt x="7640" y="6106"/>
                    </a:lnTo>
                    <a:moveTo>
                      <a:pt x="7640" y="6106"/>
                    </a:moveTo>
                    <a:lnTo>
                      <a:pt x="7640" y="6106"/>
                    </a:lnTo>
                    <a:lnTo>
                      <a:pt x="7653" y="6106"/>
                    </a:lnTo>
                    <a:moveTo>
                      <a:pt x="7653" y="6106"/>
                    </a:moveTo>
                    <a:lnTo>
                      <a:pt x="7653" y="6106"/>
                    </a:lnTo>
                    <a:lnTo>
                      <a:pt x="7667" y="6106"/>
                    </a:lnTo>
                    <a:moveTo>
                      <a:pt x="7667" y="6106"/>
                    </a:moveTo>
                    <a:lnTo>
                      <a:pt x="7667" y="6106"/>
                    </a:lnTo>
                    <a:lnTo>
                      <a:pt x="7680" y="6106"/>
                    </a:lnTo>
                    <a:moveTo>
                      <a:pt x="7680" y="6106"/>
                    </a:moveTo>
                    <a:lnTo>
                      <a:pt x="7680" y="6106"/>
                    </a:lnTo>
                    <a:lnTo>
                      <a:pt x="7693" y="6106"/>
                    </a:lnTo>
                    <a:moveTo>
                      <a:pt x="7693" y="6106"/>
                    </a:moveTo>
                    <a:lnTo>
                      <a:pt x="7693" y="6106"/>
                    </a:lnTo>
                    <a:lnTo>
                      <a:pt x="7707" y="6106"/>
                    </a:lnTo>
                    <a:moveTo>
                      <a:pt x="7707" y="6106"/>
                    </a:moveTo>
                    <a:lnTo>
                      <a:pt x="7707" y="6106"/>
                    </a:lnTo>
                    <a:lnTo>
                      <a:pt x="7720" y="6106"/>
                    </a:lnTo>
                    <a:moveTo>
                      <a:pt x="7720" y="6106"/>
                    </a:moveTo>
                    <a:lnTo>
                      <a:pt x="7720" y="6106"/>
                    </a:lnTo>
                    <a:lnTo>
                      <a:pt x="7733" y="6106"/>
                    </a:lnTo>
                    <a:moveTo>
                      <a:pt x="7733" y="6106"/>
                    </a:moveTo>
                    <a:lnTo>
                      <a:pt x="7733" y="6106"/>
                    </a:lnTo>
                    <a:lnTo>
                      <a:pt x="7747" y="6186"/>
                    </a:lnTo>
                    <a:moveTo>
                      <a:pt x="7747" y="6186"/>
                    </a:moveTo>
                    <a:lnTo>
                      <a:pt x="7747" y="6186"/>
                    </a:lnTo>
                    <a:lnTo>
                      <a:pt x="7760" y="6186"/>
                    </a:lnTo>
                    <a:moveTo>
                      <a:pt x="7760" y="6186"/>
                    </a:moveTo>
                    <a:lnTo>
                      <a:pt x="7760" y="6186"/>
                    </a:lnTo>
                    <a:lnTo>
                      <a:pt x="7773" y="6186"/>
                    </a:lnTo>
                    <a:moveTo>
                      <a:pt x="7773" y="6186"/>
                    </a:moveTo>
                    <a:lnTo>
                      <a:pt x="7773" y="6186"/>
                    </a:lnTo>
                    <a:lnTo>
                      <a:pt x="7787" y="6186"/>
                    </a:lnTo>
                    <a:moveTo>
                      <a:pt x="7787" y="6186"/>
                    </a:moveTo>
                    <a:lnTo>
                      <a:pt x="7787" y="6186"/>
                    </a:lnTo>
                    <a:lnTo>
                      <a:pt x="7800" y="6186"/>
                    </a:lnTo>
                    <a:moveTo>
                      <a:pt x="7800" y="6186"/>
                    </a:moveTo>
                    <a:lnTo>
                      <a:pt x="7800" y="6186"/>
                    </a:lnTo>
                    <a:lnTo>
                      <a:pt x="7813" y="6186"/>
                    </a:lnTo>
                    <a:moveTo>
                      <a:pt x="7813" y="6186"/>
                    </a:moveTo>
                    <a:lnTo>
                      <a:pt x="7813" y="6186"/>
                    </a:lnTo>
                    <a:lnTo>
                      <a:pt x="7827" y="6186"/>
                    </a:lnTo>
                    <a:moveTo>
                      <a:pt x="7827" y="6186"/>
                    </a:moveTo>
                    <a:lnTo>
                      <a:pt x="7827" y="6186"/>
                    </a:lnTo>
                    <a:lnTo>
                      <a:pt x="7840" y="6186"/>
                    </a:lnTo>
                    <a:moveTo>
                      <a:pt x="7840" y="6186"/>
                    </a:moveTo>
                    <a:lnTo>
                      <a:pt x="7840" y="6186"/>
                    </a:lnTo>
                    <a:lnTo>
                      <a:pt x="7853" y="6186"/>
                    </a:lnTo>
                    <a:moveTo>
                      <a:pt x="7853" y="6186"/>
                    </a:moveTo>
                    <a:lnTo>
                      <a:pt x="7853" y="6186"/>
                    </a:lnTo>
                    <a:lnTo>
                      <a:pt x="7867" y="6186"/>
                    </a:lnTo>
                    <a:moveTo>
                      <a:pt x="7867" y="6186"/>
                    </a:moveTo>
                    <a:lnTo>
                      <a:pt x="7867" y="6186"/>
                    </a:lnTo>
                    <a:lnTo>
                      <a:pt x="7880" y="6186"/>
                    </a:lnTo>
                    <a:moveTo>
                      <a:pt x="7880" y="6186"/>
                    </a:moveTo>
                    <a:lnTo>
                      <a:pt x="7880" y="6186"/>
                    </a:lnTo>
                    <a:lnTo>
                      <a:pt x="7893" y="6186"/>
                    </a:lnTo>
                    <a:moveTo>
                      <a:pt x="7893" y="6186"/>
                    </a:moveTo>
                    <a:lnTo>
                      <a:pt x="7893" y="6186"/>
                    </a:lnTo>
                    <a:lnTo>
                      <a:pt x="7907" y="6186"/>
                    </a:lnTo>
                    <a:moveTo>
                      <a:pt x="7907" y="6186"/>
                    </a:moveTo>
                    <a:lnTo>
                      <a:pt x="7907" y="6186"/>
                    </a:lnTo>
                    <a:lnTo>
                      <a:pt x="7920" y="6186"/>
                    </a:lnTo>
                    <a:moveTo>
                      <a:pt x="7920" y="6186"/>
                    </a:moveTo>
                    <a:lnTo>
                      <a:pt x="7920" y="6186"/>
                    </a:lnTo>
                    <a:lnTo>
                      <a:pt x="7933" y="6186"/>
                    </a:lnTo>
                    <a:moveTo>
                      <a:pt x="7933" y="6186"/>
                    </a:moveTo>
                    <a:lnTo>
                      <a:pt x="7933" y="6186"/>
                    </a:lnTo>
                    <a:lnTo>
                      <a:pt x="7947" y="6186"/>
                    </a:lnTo>
                    <a:moveTo>
                      <a:pt x="7947" y="6186"/>
                    </a:moveTo>
                    <a:lnTo>
                      <a:pt x="7947" y="6186"/>
                    </a:lnTo>
                    <a:lnTo>
                      <a:pt x="7960" y="6186"/>
                    </a:lnTo>
                    <a:moveTo>
                      <a:pt x="7960" y="6186"/>
                    </a:moveTo>
                    <a:lnTo>
                      <a:pt x="7960" y="6186"/>
                    </a:lnTo>
                    <a:lnTo>
                      <a:pt x="7973" y="6186"/>
                    </a:lnTo>
                    <a:moveTo>
                      <a:pt x="7973" y="6186"/>
                    </a:moveTo>
                    <a:lnTo>
                      <a:pt x="7973" y="6186"/>
                    </a:lnTo>
                    <a:lnTo>
                      <a:pt x="7987" y="6186"/>
                    </a:lnTo>
                    <a:moveTo>
                      <a:pt x="7987" y="6186"/>
                    </a:moveTo>
                    <a:lnTo>
                      <a:pt x="7987" y="6186"/>
                    </a:lnTo>
                    <a:lnTo>
                      <a:pt x="8000" y="6186"/>
                    </a:lnTo>
                    <a:moveTo>
                      <a:pt x="8000" y="6186"/>
                    </a:moveTo>
                    <a:lnTo>
                      <a:pt x="8000" y="6186"/>
                    </a:lnTo>
                    <a:lnTo>
                      <a:pt x="8013" y="6186"/>
                    </a:lnTo>
                    <a:moveTo>
                      <a:pt x="8013" y="6186"/>
                    </a:moveTo>
                    <a:lnTo>
                      <a:pt x="8013" y="6186"/>
                    </a:lnTo>
                    <a:lnTo>
                      <a:pt x="8027" y="6186"/>
                    </a:lnTo>
                    <a:moveTo>
                      <a:pt x="8027" y="6186"/>
                    </a:moveTo>
                    <a:lnTo>
                      <a:pt x="8027" y="6186"/>
                    </a:lnTo>
                    <a:lnTo>
                      <a:pt x="8040" y="6186"/>
                    </a:lnTo>
                    <a:moveTo>
                      <a:pt x="8040" y="6186"/>
                    </a:moveTo>
                    <a:lnTo>
                      <a:pt x="8040" y="6186"/>
                    </a:lnTo>
                    <a:lnTo>
                      <a:pt x="8053" y="6186"/>
                    </a:lnTo>
                    <a:moveTo>
                      <a:pt x="8053" y="6186"/>
                    </a:moveTo>
                    <a:lnTo>
                      <a:pt x="8053" y="6186"/>
                    </a:lnTo>
                    <a:lnTo>
                      <a:pt x="8067" y="6186"/>
                    </a:lnTo>
                    <a:moveTo>
                      <a:pt x="8067" y="6186"/>
                    </a:moveTo>
                    <a:lnTo>
                      <a:pt x="8067" y="6186"/>
                    </a:lnTo>
                    <a:lnTo>
                      <a:pt x="8093" y="6186"/>
                    </a:lnTo>
                    <a:moveTo>
                      <a:pt x="8093" y="6186"/>
                    </a:moveTo>
                    <a:lnTo>
                      <a:pt x="8093" y="6186"/>
                    </a:lnTo>
                    <a:lnTo>
                      <a:pt x="8107" y="6186"/>
                    </a:lnTo>
                    <a:moveTo>
                      <a:pt x="8107" y="6186"/>
                    </a:moveTo>
                    <a:lnTo>
                      <a:pt x="8107" y="6186"/>
                    </a:lnTo>
                    <a:lnTo>
                      <a:pt x="8120" y="6186"/>
                    </a:lnTo>
                    <a:moveTo>
                      <a:pt x="8120" y="6186"/>
                    </a:moveTo>
                    <a:lnTo>
                      <a:pt x="8120" y="6186"/>
                    </a:lnTo>
                    <a:lnTo>
                      <a:pt x="8133" y="6186"/>
                    </a:lnTo>
                    <a:moveTo>
                      <a:pt x="8133" y="6186"/>
                    </a:moveTo>
                    <a:lnTo>
                      <a:pt x="8133" y="6186"/>
                    </a:lnTo>
                    <a:lnTo>
                      <a:pt x="8147" y="6186"/>
                    </a:lnTo>
                    <a:moveTo>
                      <a:pt x="8147" y="6186"/>
                    </a:moveTo>
                    <a:lnTo>
                      <a:pt x="8147" y="6186"/>
                    </a:lnTo>
                    <a:lnTo>
                      <a:pt x="8160" y="6186"/>
                    </a:lnTo>
                    <a:moveTo>
                      <a:pt x="8160" y="6186"/>
                    </a:moveTo>
                    <a:lnTo>
                      <a:pt x="8160" y="6186"/>
                    </a:lnTo>
                    <a:lnTo>
                      <a:pt x="8173" y="6186"/>
                    </a:lnTo>
                    <a:moveTo>
                      <a:pt x="8173" y="6186"/>
                    </a:moveTo>
                    <a:lnTo>
                      <a:pt x="8173" y="6186"/>
                    </a:lnTo>
                    <a:lnTo>
                      <a:pt x="8187" y="6186"/>
                    </a:lnTo>
                    <a:moveTo>
                      <a:pt x="8187" y="6186"/>
                    </a:moveTo>
                    <a:lnTo>
                      <a:pt x="8187" y="6186"/>
                    </a:lnTo>
                    <a:lnTo>
                      <a:pt x="8200" y="6360"/>
                    </a:lnTo>
                    <a:moveTo>
                      <a:pt x="8200" y="6360"/>
                    </a:moveTo>
                    <a:lnTo>
                      <a:pt x="8200" y="6360"/>
                    </a:lnTo>
                    <a:lnTo>
                      <a:pt x="8213" y="6360"/>
                    </a:lnTo>
                    <a:moveTo>
                      <a:pt x="8213" y="6360"/>
                    </a:moveTo>
                    <a:lnTo>
                      <a:pt x="8213" y="6360"/>
                    </a:lnTo>
                    <a:lnTo>
                      <a:pt x="8227" y="6360"/>
                    </a:lnTo>
                    <a:moveTo>
                      <a:pt x="8227" y="6360"/>
                    </a:moveTo>
                    <a:lnTo>
                      <a:pt x="8227" y="6360"/>
                    </a:lnTo>
                    <a:lnTo>
                      <a:pt x="8240" y="6360"/>
                    </a:lnTo>
                    <a:moveTo>
                      <a:pt x="8240" y="6360"/>
                    </a:moveTo>
                    <a:lnTo>
                      <a:pt x="8240" y="6360"/>
                    </a:lnTo>
                    <a:lnTo>
                      <a:pt x="8253" y="6360"/>
                    </a:lnTo>
                    <a:moveTo>
                      <a:pt x="8253" y="6360"/>
                    </a:moveTo>
                    <a:lnTo>
                      <a:pt x="8253" y="6360"/>
                    </a:lnTo>
                    <a:lnTo>
                      <a:pt x="8267" y="6360"/>
                    </a:lnTo>
                    <a:moveTo>
                      <a:pt x="8267" y="6360"/>
                    </a:moveTo>
                    <a:lnTo>
                      <a:pt x="8267" y="6360"/>
                    </a:lnTo>
                    <a:lnTo>
                      <a:pt x="8280" y="6360"/>
                    </a:lnTo>
                    <a:moveTo>
                      <a:pt x="8280" y="6360"/>
                    </a:moveTo>
                    <a:lnTo>
                      <a:pt x="8280" y="6360"/>
                    </a:lnTo>
                    <a:lnTo>
                      <a:pt x="8293" y="6360"/>
                    </a:lnTo>
                    <a:moveTo>
                      <a:pt x="8293" y="6360"/>
                    </a:moveTo>
                    <a:lnTo>
                      <a:pt x="8293" y="6360"/>
                    </a:lnTo>
                    <a:lnTo>
                      <a:pt x="8307" y="6360"/>
                    </a:lnTo>
                    <a:moveTo>
                      <a:pt x="8307" y="6360"/>
                    </a:moveTo>
                    <a:lnTo>
                      <a:pt x="8307" y="6360"/>
                    </a:lnTo>
                    <a:lnTo>
                      <a:pt x="8320" y="6360"/>
                    </a:lnTo>
                    <a:moveTo>
                      <a:pt x="8320" y="6360"/>
                    </a:moveTo>
                    <a:lnTo>
                      <a:pt x="8320" y="6360"/>
                    </a:lnTo>
                    <a:lnTo>
                      <a:pt x="8333" y="6360"/>
                    </a:lnTo>
                    <a:moveTo>
                      <a:pt x="8333" y="6360"/>
                    </a:moveTo>
                    <a:lnTo>
                      <a:pt x="8333" y="6360"/>
                    </a:lnTo>
                    <a:lnTo>
                      <a:pt x="8347" y="6360"/>
                    </a:lnTo>
                    <a:moveTo>
                      <a:pt x="8347" y="6360"/>
                    </a:moveTo>
                    <a:lnTo>
                      <a:pt x="8347" y="6360"/>
                    </a:lnTo>
                    <a:lnTo>
                      <a:pt x="8360" y="6360"/>
                    </a:lnTo>
                    <a:moveTo>
                      <a:pt x="8360" y="6360"/>
                    </a:moveTo>
                    <a:lnTo>
                      <a:pt x="8360" y="6360"/>
                    </a:lnTo>
                    <a:lnTo>
                      <a:pt x="8373" y="6360"/>
                    </a:lnTo>
                    <a:moveTo>
                      <a:pt x="8373" y="6360"/>
                    </a:moveTo>
                    <a:lnTo>
                      <a:pt x="8373" y="6360"/>
                    </a:lnTo>
                    <a:lnTo>
                      <a:pt x="8387" y="6360"/>
                    </a:lnTo>
                    <a:moveTo>
                      <a:pt x="8387" y="6360"/>
                    </a:moveTo>
                    <a:lnTo>
                      <a:pt x="8387" y="6360"/>
                    </a:lnTo>
                    <a:lnTo>
                      <a:pt x="8400" y="6360"/>
                    </a:lnTo>
                    <a:moveTo>
                      <a:pt x="8400" y="6360"/>
                    </a:moveTo>
                    <a:lnTo>
                      <a:pt x="8400" y="6360"/>
                    </a:lnTo>
                    <a:lnTo>
                      <a:pt x="8413" y="6360"/>
                    </a:lnTo>
                    <a:moveTo>
                      <a:pt x="8413" y="6360"/>
                    </a:moveTo>
                    <a:lnTo>
                      <a:pt x="8413" y="6360"/>
                    </a:lnTo>
                    <a:lnTo>
                      <a:pt x="8427" y="6360"/>
                    </a:lnTo>
                    <a:moveTo>
                      <a:pt x="8427" y="6360"/>
                    </a:moveTo>
                    <a:lnTo>
                      <a:pt x="8427" y="6360"/>
                    </a:lnTo>
                    <a:lnTo>
                      <a:pt x="8440" y="6360"/>
                    </a:lnTo>
                    <a:moveTo>
                      <a:pt x="8440" y="6360"/>
                    </a:moveTo>
                    <a:lnTo>
                      <a:pt x="8440" y="6360"/>
                    </a:lnTo>
                    <a:lnTo>
                      <a:pt x="8453" y="6360"/>
                    </a:lnTo>
                    <a:moveTo>
                      <a:pt x="8453" y="6360"/>
                    </a:moveTo>
                    <a:lnTo>
                      <a:pt x="8453" y="6360"/>
                    </a:lnTo>
                    <a:lnTo>
                      <a:pt x="8467" y="6360"/>
                    </a:lnTo>
                    <a:moveTo>
                      <a:pt x="8467" y="6360"/>
                    </a:moveTo>
                    <a:lnTo>
                      <a:pt x="8467" y="6360"/>
                    </a:lnTo>
                    <a:lnTo>
                      <a:pt x="8480" y="6360"/>
                    </a:lnTo>
                    <a:moveTo>
                      <a:pt x="8480" y="6360"/>
                    </a:moveTo>
                    <a:lnTo>
                      <a:pt x="8480" y="6360"/>
                    </a:lnTo>
                    <a:lnTo>
                      <a:pt x="8493" y="6360"/>
                    </a:lnTo>
                    <a:moveTo>
                      <a:pt x="8493" y="6360"/>
                    </a:moveTo>
                    <a:lnTo>
                      <a:pt x="8493" y="6360"/>
                    </a:lnTo>
                    <a:lnTo>
                      <a:pt x="8520" y="6360"/>
                    </a:lnTo>
                    <a:moveTo>
                      <a:pt x="8520" y="6360"/>
                    </a:moveTo>
                    <a:lnTo>
                      <a:pt x="8520" y="6360"/>
                    </a:lnTo>
                    <a:lnTo>
                      <a:pt x="8533" y="6360"/>
                    </a:lnTo>
                    <a:moveTo>
                      <a:pt x="8533" y="6360"/>
                    </a:moveTo>
                    <a:lnTo>
                      <a:pt x="8533" y="6360"/>
                    </a:lnTo>
                    <a:lnTo>
                      <a:pt x="8547" y="6360"/>
                    </a:lnTo>
                    <a:moveTo>
                      <a:pt x="8547" y="6360"/>
                    </a:moveTo>
                    <a:lnTo>
                      <a:pt x="8547" y="6360"/>
                    </a:lnTo>
                    <a:lnTo>
                      <a:pt x="8560" y="6360"/>
                    </a:lnTo>
                    <a:moveTo>
                      <a:pt x="8560" y="6360"/>
                    </a:moveTo>
                    <a:lnTo>
                      <a:pt x="8560" y="6360"/>
                    </a:lnTo>
                    <a:lnTo>
                      <a:pt x="8573" y="6360"/>
                    </a:lnTo>
                    <a:moveTo>
                      <a:pt x="8573" y="6360"/>
                    </a:moveTo>
                    <a:lnTo>
                      <a:pt x="8573" y="6360"/>
                    </a:lnTo>
                    <a:lnTo>
                      <a:pt x="8587" y="6360"/>
                    </a:lnTo>
                    <a:moveTo>
                      <a:pt x="8587" y="6360"/>
                    </a:moveTo>
                    <a:lnTo>
                      <a:pt x="8587" y="6360"/>
                    </a:lnTo>
                    <a:lnTo>
                      <a:pt x="8600" y="6360"/>
                    </a:lnTo>
                    <a:moveTo>
                      <a:pt x="8600" y="6360"/>
                    </a:moveTo>
                    <a:lnTo>
                      <a:pt x="8600" y="6360"/>
                    </a:lnTo>
                    <a:lnTo>
                      <a:pt x="8613" y="6360"/>
                    </a:lnTo>
                    <a:moveTo>
                      <a:pt x="8613" y="6360"/>
                    </a:moveTo>
                    <a:lnTo>
                      <a:pt x="8613" y="6360"/>
                    </a:lnTo>
                    <a:lnTo>
                      <a:pt x="8627" y="6360"/>
                    </a:lnTo>
                    <a:moveTo>
                      <a:pt x="8627" y="6360"/>
                    </a:moveTo>
                    <a:lnTo>
                      <a:pt x="8627" y="6360"/>
                    </a:lnTo>
                    <a:lnTo>
                      <a:pt x="8640" y="6360"/>
                    </a:lnTo>
                    <a:moveTo>
                      <a:pt x="8640" y="6360"/>
                    </a:moveTo>
                    <a:lnTo>
                      <a:pt x="8640" y="6360"/>
                    </a:lnTo>
                    <a:lnTo>
                      <a:pt x="8653" y="6360"/>
                    </a:lnTo>
                    <a:moveTo>
                      <a:pt x="8653" y="6360"/>
                    </a:moveTo>
                    <a:lnTo>
                      <a:pt x="8653" y="6360"/>
                    </a:lnTo>
                    <a:lnTo>
                      <a:pt x="8667" y="6360"/>
                    </a:lnTo>
                    <a:moveTo>
                      <a:pt x="8667" y="6360"/>
                    </a:moveTo>
                    <a:lnTo>
                      <a:pt x="8667" y="6360"/>
                    </a:lnTo>
                    <a:lnTo>
                      <a:pt x="8680" y="6360"/>
                    </a:lnTo>
                    <a:moveTo>
                      <a:pt x="8680" y="6360"/>
                    </a:moveTo>
                    <a:lnTo>
                      <a:pt x="8680" y="6360"/>
                    </a:lnTo>
                    <a:lnTo>
                      <a:pt x="8693" y="6360"/>
                    </a:lnTo>
                    <a:moveTo>
                      <a:pt x="8693" y="6360"/>
                    </a:moveTo>
                    <a:lnTo>
                      <a:pt x="8693" y="6360"/>
                    </a:lnTo>
                    <a:lnTo>
                      <a:pt x="8707" y="6360"/>
                    </a:lnTo>
                    <a:moveTo>
                      <a:pt x="8707" y="6360"/>
                    </a:moveTo>
                    <a:lnTo>
                      <a:pt x="8707" y="6360"/>
                    </a:lnTo>
                    <a:lnTo>
                      <a:pt x="8720" y="6360"/>
                    </a:lnTo>
                    <a:moveTo>
                      <a:pt x="8720" y="6360"/>
                    </a:moveTo>
                    <a:lnTo>
                      <a:pt x="8720" y="6360"/>
                    </a:lnTo>
                    <a:lnTo>
                      <a:pt x="8733" y="6360"/>
                    </a:lnTo>
                    <a:moveTo>
                      <a:pt x="8733" y="6360"/>
                    </a:moveTo>
                    <a:lnTo>
                      <a:pt x="8733" y="6360"/>
                    </a:lnTo>
                    <a:lnTo>
                      <a:pt x="8747" y="6360"/>
                    </a:lnTo>
                    <a:moveTo>
                      <a:pt x="8747" y="6360"/>
                    </a:moveTo>
                    <a:lnTo>
                      <a:pt x="8747" y="6360"/>
                    </a:lnTo>
                    <a:lnTo>
                      <a:pt x="8760" y="6360"/>
                    </a:lnTo>
                    <a:moveTo>
                      <a:pt x="8760" y="6360"/>
                    </a:moveTo>
                    <a:lnTo>
                      <a:pt x="8760" y="6360"/>
                    </a:lnTo>
                    <a:lnTo>
                      <a:pt x="8773" y="6360"/>
                    </a:lnTo>
                    <a:moveTo>
                      <a:pt x="8773" y="6360"/>
                    </a:moveTo>
                    <a:lnTo>
                      <a:pt x="8773" y="6360"/>
                    </a:lnTo>
                    <a:lnTo>
                      <a:pt x="8787" y="6360"/>
                    </a:lnTo>
                    <a:moveTo>
                      <a:pt x="8787" y="6360"/>
                    </a:moveTo>
                    <a:lnTo>
                      <a:pt x="8787" y="6360"/>
                    </a:lnTo>
                    <a:lnTo>
                      <a:pt x="8800" y="6360"/>
                    </a:lnTo>
                    <a:moveTo>
                      <a:pt x="8800" y="6360"/>
                    </a:moveTo>
                    <a:lnTo>
                      <a:pt x="8800" y="6360"/>
                    </a:lnTo>
                    <a:lnTo>
                      <a:pt x="8813" y="6360"/>
                    </a:lnTo>
                    <a:moveTo>
                      <a:pt x="8813" y="6360"/>
                    </a:moveTo>
                    <a:lnTo>
                      <a:pt x="8813" y="6360"/>
                    </a:lnTo>
                    <a:lnTo>
                      <a:pt x="8827" y="6360"/>
                    </a:lnTo>
                    <a:moveTo>
                      <a:pt x="8827" y="6360"/>
                    </a:moveTo>
                    <a:lnTo>
                      <a:pt x="8827" y="6360"/>
                    </a:lnTo>
                    <a:lnTo>
                      <a:pt x="8840" y="6360"/>
                    </a:lnTo>
                    <a:moveTo>
                      <a:pt x="8840" y="6360"/>
                    </a:moveTo>
                    <a:lnTo>
                      <a:pt x="8840" y="6360"/>
                    </a:lnTo>
                    <a:lnTo>
                      <a:pt x="8853" y="6360"/>
                    </a:lnTo>
                    <a:moveTo>
                      <a:pt x="8853" y="6360"/>
                    </a:moveTo>
                    <a:lnTo>
                      <a:pt x="8853" y="6360"/>
                    </a:lnTo>
                    <a:lnTo>
                      <a:pt x="8867" y="6360"/>
                    </a:lnTo>
                    <a:moveTo>
                      <a:pt x="8867" y="6360"/>
                    </a:moveTo>
                    <a:lnTo>
                      <a:pt x="8867" y="6360"/>
                    </a:lnTo>
                    <a:lnTo>
                      <a:pt x="8880" y="6360"/>
                    </a:lnTo>
                    <a:moveTo>
                      <a:pt x="8880" y="6360"/>
                    </a:moveTo>
                    <a:lnTo>
                      <a:pt x="8880" y="6360"/>
                    </a:lnTo>
                    <a:lnTo>
                      <a:pt x="8893" y="6360"/>
                    </a:lnTo>
                    <a:moveTo>
                      <a:pt x="8893" y="6360"/>
                    </a:moveTo>
                    <a:lnTo>
                      <a:pt x="8893" y="6360"/>
                    </a:lnTo>
                    <a:lnTo>
                      <a:pt x="8907" y="6360"/>
                    </a:lnTo>
                    <a:moveTo>
                      <a:pt x="8907" y="6360"/>
                    </a:moveTo>
                    <a:lnTo>
                      <a:pt x="8907" y="6360"/>
                    </a:lnTo>
                    <a:lnTo>
                      <a:pt x="8920" y="6360"/>
                    </a:lnTo>
                    <a:moveTo>
                      <a:pt x="8920" y="6360"/>
                    </a:moveTo>
                    <a:lnTo>
                      <a:pt x="8920" y="6360"/>
                    </a:lnTo>
                    <a:lnTo>
                      <a:pt x="8933" y="6612"/>
                    </a:lnTo>
                    <a:moveTo>
                      <a:pt x="8933" y="6612"/>
                    </a:moveTo>
                    <a:lnTo>
                      <a:pt x="8933" y="6612"/>
                    </a:lnTo>
                    <a:lnTo>
                      <a:pt x="8960" y="6612"/>
                    </a:lnTo>
                    <a:moveTo>
                      <a:pt x="8960" y="6612"/>
                    </a:moveTo>
                    <a:lnTo>
                      <a:pt x="8960" y="6612"/>
                    </a:lnTo>
                    <a:lnTo>
                      <a:pt x="8973" y="6612"/>
                    </a:lnTo>
                    <a:moveTo>
                      <a:pt x="8973" y="6612"/>
                    </a:moveTo>
                    <a:lnTo>
                      <a:pt x="8973" y="6612"/>
                    </a:lnTo>
                    <a:lnTo>
                      <a:pt x="8987" y="6612"/>
                    </a:lnTo>
                    <a:moveTo>
                      <a:pt x="8987" y="6612"/>
                    </a:moveTo>
                    <a:lnTo>
                      <a:pt x="8987" y="6612"/>
                    </a:lnTo>
                    <a:lnTo>
                      <a:pt x="9000" y="6612"/>
                    </a:lnTo>
                    <a:moveTo>
                      <a:pt x="9000" y="6612"/>
                    </a:moveTo>
                    <a:lnTo>
                      <a:pt x="9000" y="6612"/>
                    </a:lnTo>
                    <a:lnTo>
                      <a:pt x="9013" y="6612"/>
                    </a:lnTo>
                    <a:moveTo>
                      <a:pt x="9013" y="6612"/>
                    </a:moveTo>
                    <a:lnTo>
                      <a:pt x="9013" y="6612"/>
                    </a:lnTo>
                    <a:lnTo>
                      <a:pt x="9027" y="6612"/>
                    </a:lnTo>
                    <a:moveTo>
                      <a:pt x="9027" y="6612"/>
                    </a:moveTo>
                    <a:lnTo>
                      <a:pt x="9027" y="6612"/>
                    </a:lnTo>
                    <a:lnTo>
                      <a:pt x="9040" y="6612"/>
                    </a:lnTo>
                    <a:moveTo>
                      <a:pt x="9040" y="6612"/>
                    </a:moveTo>
                    <a:lnTo>
                      <a:pt x="9040" y="6612"/>
                    </a:lnTo>
                    <a:lnTo>
                      <a:pt x="9053" y="6612"/>
                    </a:lnTo>
                    <a:moveTo>
                      <a:pt x="9053" y="6612"/>
                    </a:moveTo>
                    <a:lnTo>
                      <a:pt x="9053" y="6612"/>
                    </a:lnTo>
                    <a:lnTo>
                      <a:pt x="9067" y="6612"/>
                    </a:lnTo>
                    <a:moveTo>
                      <a:pt x="9067" y="6612"/>
                    </a:moveTo>
                    <a:lnTo>
                      <a:pt x="9067" y="6612"/>
                    </a:lnTo>
                    <a:lnTo>
                      <a:pt x="9080" y="6612"/>
                    </a:lnTo>
                    <a:moveTo>
                      <a:pt x="9080" y="6612"/>
                    </a:moveTo>
                    <a:lnTo>
                      <a:pt x="9080" y="6612"/>
                    </a:lnTo>
                    <a:lnTo>
                      <a:pt x="9093" y="6612"/>
                    </a:lnTo>
                    <a:moveTo>
                      <a:pt x="9093" y="6612"/>
                    </a:moveTo>
                    <a:lnTo>
                      <a:pt x="9093" y="6612"/>
                    </a:lnTo>
                    <a:lnTo>
                      <a:pt x="9107" y="6612"/>
                    </a:lnTo>
                    <a:moveTo>
                      <a:pt x="9107" y="6612"/>
                    </a:moveTo>
                    <a:lnTo>
                      <a:pt x="9107" y="6612"/>
                    </a:lnTo>
                    <a:lnTo>
                      <a:pt x="9120" y="6612"/>
                    </a:lnTo>
                    <a:moveTo>
                      <a:pt x="9120" y="6612"/>
                    </a:moveTo>
                    <a:lnTo>
                      <a:pt x="9120" y="6612"/>
                    </a:lnTo>
                    <a:lnTo>
                      <a:pt x="9133" y="6612"/>
                    </a:lnTo>
                    <a:moveTo>
                      <a:pt x="9133" y="6612"/>
                    </a:moveTo>
                    <a:lnTo>
                      <a:pt x="9133" y="6612"/>
                    </a:lnTo>
                    <a:lnTo>
                      <a:pt x="9147" y="6612"/>
                    </a:lnTo>
                    <a:moveTo>
                      <a:pt x="9147" y="6612"/>
                    </a:moveTo>
                    <a:lnTo>
                      <a:pt x="9147" y="6612"/>
                    </a:lnTo>
                    <a:lnTo>
                      <a:pt x="9160" y="6612"/>
                    </a:lnTo>
                    <a:moveTo>
                      <a:pt x="9160" y="6612"/>
                    </a:moveTo>
                    <a:lnTo>
                      <a:pt x="9160" y="6612"/>
                    </a:lnTo>
                    <a:lnTo>
                      <a:pt x="9173" y="6612"/>
                    </a:lnTo>
                    <a:moveTo>
                      <a:pt x="9173" y="6612"/>
                    </a:moveTo>
                    <a:lnTo>
                      <a:pt x="9173" y="6612"/>
                    </a:lnTo>
                    <a:lnTo>
                      <a:pt x="9187" y="6612"/>
                    </a:lnTo>
                    <a:moveTo>
                      <a:pt x="9187" y="6612"/>
                    </a:moveTo>
                    <a:lnTo>
                      <a:pt x="9187" y="6612"/>
                    </a:lnTo>
                    <a:lnTo>
                      <a:pt x="9200" y="6612"/>
                    </a:lnTo>
                    <a:moveTo>
                      <a:pt x="9200" y="6612"/>
                    </a:moveTo>
                    <a:lnTo>
                      <a:pt x="9200" y="6612"/>
                    </a:lnTo>
                    <a:lnTo>
                      <a:pt x="9213" y="6612"/>
                    </a:lnTo>
                    <a:moveTo>
                      <a:pt x="9213" y="6612"/>
                    </a:moveTo>
                    <a:lnTo>
                      <a:pt x="9213" y="6612"/>
                    </a:lnTo>
                    <a:lnTo>
                      <a:pt x="9227" y="6612"/>
                    </a:lnTo>
                    <a:moveTo>
                      <a:pt x="9227" y="6612"/>
                    </a:moveTo>
                    <a:lnTo>
                      <a:pt x="9227" y="6612"/>
                    </a:lnTo>
                    <a:lnTo>
                      <a:pt x="9240" y="6612"/>
                    </a:lnTo>
                    <a:moveTo>
                      <a:pt x="9240" y="6612"/>
                    </a:moveTo>
                    <a:lnTo>
                      <a:pt x="9240" y="6612"/>
                    </a:lnTo>
                    <a:lnTo>
                      <a:pt x="9253" y="6612"/>
                    </a:lnTo>
                    <a:moveTo>
                      <a:pt x="9253" y="6612"/>
                    </a:moveTo>
                    <a:lnTo>
                      <a:pt x="9253" y="6612"/>
                    </a:lnTo>
                    <a:lnTo>
                      <a:pt x="9267" y="6612"/>
                    </a:lnTo>
                    <a:moveTo>
                      <a:pt x="9267" y="6612"/>
                    </a:moveTo>
                    <a:lnTo>
                      <a:pt x="9267" y="6612"/>
                    </a:lnTo>
                    <a:lnTo>
                      <a:pt x="9280" y="6612"/>
                    </a:lnTo>
                    <a:moveTo>
                      <a:pt x="9280" y="6612"/>
                    </a:moveTo>
                    <a:lnTo>
                      <a:pt x="9280" y="6612"/>
                    </a:lnTo>
                    <a:lnTo>
                      <a:pt x="9293" y="6612"/>
                    </a:lnTo>
                    <a:moveTo>
                      <a:pt x="9293" y="6612"/>
                    </a:moveTo>
                    <a:lnTo>
                      <a:pt x="9293" y="6612"/>
                    </a:lnTo>
                    <a:lnTo>
                      <a:pt x="9307" y="6612"/>
                    </a:lnTo>
                    <a:moveTo>
                      <a:pt x="9307" y="6612"/>
                    </a:moveTo>
                    <a:lnTo>
                      <a:pt x="9307" y="6612"/>
                    </a:lnTo>
                    <a:lnTo>
                      <a:pt x="9320" y="6612"/>
                    </a:lnTo>
                    <a:moveTo>
                      <a:pt x="9320" y="6612"/>
                    </a:moveTo>
                    <a:lnTo>
                      <a:pt x="9320" y="6612"/>
                    </a:lnTo>
                    <a:lnTo>
                      <a:pt x="9333" y="6612"/>
                    </a:lnTo>
                    <a:moveTo>
                      <a:pt x="9333" y="6612"/>
                    </a:moveTo>
                    <a:lnTo>
                      <a:pt x="9333" y="6612"/>
                    </a:lnTo>
                    <a:lnTo>
                      <a:pt x="9347" y="6612"/>
                    </a:lnTo>
                    <a:moveTo>
                      <a:pt x="9347" y="6612"/>
                    </a:moveTo>
                    <a:lnTo>
                      <a:pt x="9347" y="6612"/>
                    </a:lnTo>
                    <a:lnTo>
                      <a:pt x="9360" y="6612"/>
                    </a:lnTo>
                    <a:moveTo>
                      <a:pt x="9360" y="6612"/>
                    </a:moveTo>
                    <a:lnTo>
                      <a:pt x="9360" y="6612"/>
                    </a:lnTo>
                    <a:lnTo>
                      <a:pt x="9373" y="6612"/>
                    </a:lnTo>
                    <a:moveTo>
                      <a:pt x="9373" y="6612"/>
                    </a:moveTo>
                    <a:lnTo>
                      <a:pt x="9373" y="6612"/>
                    </a:lnTo>
                    <a:lnTo>
                      <a:pt x="9400" y="6612"/>
                    </a:lnTo>
                    <a:moveTo>
                      <a:pt x="9400" y="6612"/>
                    </a:moveTo>
                    <a:lnTo>
                      <a:pt x="9400" y="6612"/>
                    </a:lnTo>
                    <a:lnTo>
                      <a:pt x="9413" y="6612"/>
                    </a:lnTo>
                    <a:moveTo>
                      <a:pt x="9413" y="6612"/>
                    </a:moveTo>
                    <a:lnTo>
                      <a:pt x="9413" y="6612"/>
                    </a:lnTo>
                    <a:lnTo>
                      <a:pt x="9427" y="6612"/>
                    </a:lnTo>
                    <a:moveTo>
                      <a:pt x="9427" y="6612"/>
                    </a:moveTo>
                    <a:lnTo>
                      <a:pt x="9427" y="6612"/>
                    </a:lnTo>
                    <a:lnTo>
                      <a:pt x="9440" y="6612"/>
                    </a:lnTo>
                    <a:moveTo>
                      <a:pt x="9440" y="6612"/>
                    </a:moveTo>
                    <a:lnTo>
                      <a:pt x="9440" y="6612"/>
                    </a:lnTo>
                    <a:lnTo>
                      <a:pt x="9453" y="6612"/>
                    </a:lnTo>
                    <a:moveTo>
                      <a:pt x="9453" y="6612"/>
                    </a:moveTo>
                    <a:lnTo>
                      <a:pt x="9453" y="6612"/>
                    </a:lnTo>
                    <a:lnTo>
                      <a:pt x="9467" y="6612"/>
                    </a:lnTo>
                    <a:moveTo>
                      <a:pt x="9467" y="6612"/>
                    </a:moveTo>
                    <a:lnTo>
                      <a:pt x="9467" y="6612"/>
                    </a:lnTo>
                    <a:lnTo>
                      <a:pt x="9480" y="6612"/>
                    </a:lnTo>
                    <a:moveTo>
                      <a:pt x="9480" y="6612"/>
                    </a:moveTo>
                    <a:lnTo>
                      <a:pt x="9480" y="6612"/>
                    </a:lnTo>
                    <a:lnTo>
                      <a:pt x="9493" y="6612"/>
                    </a:lnTo>
                    <a:moveTo>
                      <a:pt x="9493" y="6612"/>
                    </a:moveTo>
                    <a:lnTo>
                      <a:pt x="9493" y="6612"/>
                    </a:lnTo>
                    <a:lnTo>
                      <a:pt x="9507" y="6612"/>
                    </a:lnTo>
                    <a:moveTo>
                      <a:pt x="9507" y="6612"/>
                    </a:moveTo>
                    <a:lnTo>
                      <a:pt x="9507" y="6612"/>
                    </a:lnTo>
                    <a:lnTo>
                      <a:pt x="9520" y="6612"/>
                    </a:lnTo>
                    <a:moveTo>
                      <a:pt x="9520" y="6612"/>
                    </a:moveTo>
                    <a:lnTo>
                      <a:pt x="9520" y="6612"/>
                    </a:lnTo>
                    <a:lnTo>
                      <a:pt x="9533" y="6612"/>
                    </a:lnTo>
                    <a:moveTo>
                      <a:pt x="9533" y="6612"/>
                    </a:moveTo>
                    <a:lnTo>
                      <a:pt x="9533" y="6612"/>
                    </a:lnTo>
                    <a:lnTo>
                      <a:pt x="9547" y="6612"/>
                    </a:lnTo>
                    <a:moveTo>
                      <a:pt x="9547" y="6612"/>
                    </a:moveTo>
                    <a:lnTo>
                      <a:pt x="9547" y="6612"/>
                    </a:lnTo>
                    <a:lnTo>
                      <a:pt x="9560" y="6612"/>
                    </a:lnTo>
                    <a:moveTo>
                      <a:pt x="9560" y="6612"/>
                    </a:moveTo>
                    <a:lnTo>
                      <a:pt x="9560" y="6612"/>
                    </a:lnTo>
                    <a:lnTo>
                      <a:pt x="9573" y="6612"/>
                    </a:lnTo>
                    <a:moveTo>
                      <a:pt x="9573" y="6612"/>
                    </a:moveTo>
                    <a:lnTo>
                      <a:pt x="9573" y="6612"/>
                    </a:lnTo>
                    <a:lnTo>
                      <a:pt x="9587" y="6612"/>
                    </a:lnTo>
                    <a:moveTo>
                      <a:pt x="9587" y="6612"/>
                    </a:moveTo>
                    <a:lnTo>
                      <a:pt x="9587" y="6612"/>
                    </a:lnTo>
                    <a:lnTo>
                      <a:pt x="9600" y="6612"/>
                    </a:lnTo>
                    <a:moveTo>
                      <a:pt x="9600" y="6612"/>
                    </a:moveTo>
                    <a:lnTo>
                      <a:pt x="9600" y="6612"/>
                    </a:lnTo>
                    <a:lnTo>
                      <a:pt x="9613" y="6612"/>
                    </a:lnTo>
                    <a:moveTo>
                      <a:pt x="9613" y="6612"/>
                    </a:moveTo>
                    <a:lnTo>
                      <a:pt x="9613" y="6612"/>
                    </a:lnTo>
                    <a:lnTo>
                      <a:pt x="9627" y="6612"/>
                    </a:lnTo>
                    <a:moveTo>
                      <a:pt x="9627" y="6612"/>
                    </a:moveTo>
                    <a:lnTo>
                      <a:pt x="9627" y="6612"/>
                    </a:lnTo>
                    <a:lnTo>
                      <a:pt x="9640" y="6612"/>
                    </a:lnTo>
                    <a:moveTo>
                      <a:pt x="9640" y="6612"/>
                    </a:moveTo>
                    <a:lnTo>
                      <a:pt x="9640" y="6612"/>
                    </a:lnTo>
                    <a:lnTo>
                      <a:pt x="9653" y="6612"/>
                    </a:lnTo>
                    <a:moveTo>
                      <a:pt x="9653" y="6612"/>
                    </a:moveTo>
                    <a:lnTo>
                      <a:pt x="9653" y="6612"/>
                    </a:lnTo>
                    <a:lnTo>
                      <a:pt x="9667" y="6612"/>
                    </a:lnTo>
                    <a:moveTo>
                      <a:pt x="9667" y="6612"/>
                    </a:moveTo>
                    <a:lnTo>
                      <a:pt x="9667" y="6612"/>
                    </a:lnTo>
                    <a:lnTo>
                      <a:pt x="9680" y="6612"/>
                    </a:lnTo>
                    <a:moveTo>
                      <a:pt x="9680" y="6612"/>
                    </a:moveTo>
                    <a:lnTo>
                      <a:pt x="9680" y="6612"/>
                    </a:lnTo>
                    <a:lnTo>
                      <a:pt x="9693" y="6612"/>
                    </a:lnTo>
                    <a:moveTo>
                      <a:pt x="9693" y="6612"/>
                    </a:moveTo>
                    <a:lnTo>
                      <a:pt x="9693" y="6612"/>
                    </a:lnTo>
                    <a:lnTo>
                      <a:pt x="9707" y="6612"/>
                    </a:lnTo>
                    <a:moveTo>
                      <a:pt x="9707" y="6612"/>
                    </a:moveTo>
                    <a:lnTo>
                      <a:pt x="9707" y="6612"/>
                    </a:lnTo>
                    <a:lnTo>
                      <a:pt x="9720" y="6612"/>
                    </a:lnTo>
                  </a:path>
                </a:pathLst>
              </a:custGeom>
              <a:noFill/>
              <a:ln w="28575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</p:grp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 rot="16200000">
              <a:off x="89494" y="3069642"/>
              <a:ext cx="1812994" cy="11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</a:rPr>
                <a:t>OS estimate</a:t>
              </a:r>
              <a:endParaRPr lang="en-US" sz="1050" b="1" dirty="0">
                <a:solidFill>
                  <a:srgbClr val="145A96"/>
                </a:solidFill>
                <a:latin typeface="Lucida Sans" pitchFamily="127" charset="0"/>
              </a:endParaRPr>
            </a:p>
          </p:txBody>
        </p:sp>
        <p:sp>
          <p:nvSpPr>
            <p:cNvPr id="51" name="Text Box 1556"/>
            <p:cNvSpPr txBox="1">
              <a:spLocks noChangeArrowheads="1"/>
            </p:cNvSpPr>
            <p:nvPr/>
          </p:nvSpPr>
          <p:spPr bwMode="auto">
            <a:xfrm>
              <a:off x="2170926" y="1760803"/>
              <a:ext cx="500084" cy="31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28.7</a:t>
              </a:r>
              <a:br>
                <a:rPr lang="en-US" sz="1050" kern="0" dirty="0" smtClean="0">
                  <a:solidFill>
                    <a:prstClr val="white"/>
                  </a:solidFill>
                  <a:latin typeface="Arial"/>
                </a:rPr>
              </a:b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months</a:t>
              </a:r>
            </a:p>
          </p:txBody>
        </p:sp>
        <p:sp>
          <p:nvSpPr>
            <p:cNvPr id="55" name="Line 1553"/>
            <p:cNvSpPr>
              <a:spLocks noChangeShapeType="1"/>
            </p:cNvSpPr>
            <p:nvPr/>
          </p:nvSpPr>
          <p:spPr bwMode="auto">
            <a:xfrm flipH="1">
              <a:off x="2397873" y="2209974"/>
              <a:ext cx="1985" cy="8132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000" b="1" kern="0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" name="Line 1554"/>
            <p:cNvSpPr>
              <a:spLocks noChangeShapeType="1"/>
            </p:cNvSpPr>
            <p:nvPr/>
          </p:nvSpPr>
          <p:spPr bwMode="auto">
            <a:xfrm>
              <a:off x="2245212" y="2580572"/>
              <a:ext cx="0" cy="42400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000" b="1" kern="0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6" name="Text Box 1555"/>
            <p:cNvSpPr txBox="1">
              <a:spLocks noChangeArrowheads="1"/>
            </p:cNvSpPr>
            <p:nvPr/>
          </p:nvSpPr>
          <p:spPr bwMode="auto">
            <a:xfrm>
              <a:off x="1915060" y="2133152"/>
              <a:ext cx="500084" cy="31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25.0 </a:t>
              </a:r>
              <a:br>
                <a:rPr lang="en-US" sz="1050" kern="0" dirty="0" smtClean="0">
                  <a:solidFill>
                    <a:prstClr val="white"/>
                  </a:solidFill>
                  <a:latin typeface="Arial"/>
                </a:rPr>
              </a:b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months</a:t>
              </a:r>
            </a:p>
          </p:txBody>
        </p:sp>
        <p:cxnSp>
          <p:nvCxnSpPr>
            <p:cNvPr id="69" name="Gerade Verbindung 35"/>
            <p:cNvCxnSpPr/>
            <p:nvPr/>
          </p:nvCxnSpPr>
          <p:spPr bwMode="auto">
            <a:xfrm flipH="1">
              <a:off x="1371093" y="3049197"/>
              <a:ext cx="1077974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hteck 54"/>
            <p:cNvSpPr/>
            <p:nvPr/>
          </p:nvSpPr>
          <p:spPr bwMode="auto">
            <a:xfrm>
              <a:off x="1029775" y="2369748"/>
              <a:ext cx="317196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0.75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hteck 55"/>
            <p:cNvSpPr/>
            <p:nvPr/>
          </p:nvSpPr>
          <p:spPr bwMode="auto">
            <a:xfrm>
              <a:off x="1134834" y="1771794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1.0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2" name="Rechteck 56"/>
            <p:cNvSpPr/>
            <p:nvPr/>
          </p:nvSpPr>
          <p:spPr bwMode="auto">
            <a:xfrm>
              <a:off x="1043254" y="2950029"/>
              <a:ext cx="299460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0.50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hteck 57"/>
            <p:cNvSpPr/>
            <p:nvPr/>
          </p:nvSpPr>
          <p:spPr bwMode="auto">
            <a:xfrm>
              <a:off x="1029775" y="3531291"/>
              <a:ext cx="308681" cy="18548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0.25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hteck 58"/>
            <p:cNvSpPr/>
            <p:nvPr/>
          </p:nvSpPr>
          <p:spPr bwMode="auto">
            <a:xfrm>
              <a:off x="1134834" y="4072298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cxnSp>
          <p:nvCxnSpPr>
            <p:cNvPr id="75" name="Gerade Verbindung 35"/>
            <p:cNvCxnSpPr/>
            <p:nvPr/>
          </p:nvCxnSpPr>
          <p:spPr bwMode="auto">
            <a:xfrm>
              <a:off x="2261579" y="3049197"/>
              <a:ext cx="0" cy="115855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35"/>
            <p:cNvCxnSpPr/>
            <p:nvPr/>
          </p:nvCxnSpPr>
          <p:spPr bwMode="auto">
            <a:xfrm>
              <a:off x="2411384" y="3063928"/>
              <a:ext cx="0" cy="115855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39"/>
            <p:cNvSpPr/>
            <p:nvPr/>
          </p:nvSpPr>
          <p:spPr bwMode="auto">
            <a:xfrm>
              <a:off x="1687525" y="4182266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12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8" name="Rechteck 40"/>
            <p:cNvSpPr/>
            <p:nvPr/>
          </p:nvSpPr>
          <p:spPr bwMode="auto">
            <a:xfrm>
              <a:off x="2099738" y="4185211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24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9" name="Rechteck 41"/>
            <p:cNvSpPr/>
            <p:nvPr/>
          </p:nvSpPr>
          <p:spPr bwMode="auto">
            <a:xfrm>
              <a:off x="2511241" y="4184230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36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1" name="Rechteck 42"/>
            <p:cNvSpPr/>
            <p:nvPr/>
          </p:nvSpPr>
          <p:spPr bwMode="auto">
            <a:xfrm>
              <a:off x="2918486" y="4181284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48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2" name="Rechteck 43"/>
            <p:cNvSpPr/>
            <p:nvPr/>
          </p:nvSpPr>
          <p:spPr bwMode="auto">
            <a:xfrm>
              <a:off x="3334956" y="4182266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60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hteck 44"/>
            <p:cNvSpPr/>
            <p:nvPr/>
          </p:nvSpPr>
          <p:spPr bwMode="auto">
            <a:xfrm>
              <a:off x="3738655" y="4185211"/>
              <a:ext cx="204332" cy="1885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72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5" name="Rechteck 45"/>
            <p:cNvSpPr/>
            <p:nvPr/>
          </p:nvSpPr>
          <p:spPr bwMode="auto">
            <a:xfrm>
              <a:off x="3290035" y="4168194"/>
              <a:ext cx="1843349" cy="200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a typeface="MS PGothic" pitchFamily="34" charset="-128"/>
                </a:rPr>
                <a:t>Months</a:t>
              </a:r>
              <a:endParaRPr lang="en-US" sz="10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37401" y="1480776"/>
              <a:ext cx="1024178" cy="199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00"/>
                  </a:solidFill>
                  <a:ea typeface="ＭＳ Ｐゴシック" pitchFamily="127" charset="-128"/>
                </a:rPr>
                <a:t>KRAS exon 2 wt</a:t>
              </a:r>
              <a:r>
                <a:rPr lang="en-US" sz="1200" b="1" baseline="30000" dirty="0" smtClean="0">
                  <a:solidFill>
                    <a:srgbClr val="FFFF00"/>
                  </a:solidFill>
                  <a:ea typeface="ＭＳ Ｐゴシック" pitchFamily="127" charset="-128"/>
                </a:rPr>
                <a:t>1</a:t>
              </a:r>
              <a:endParaRPr lang="en-US" sz="1200" b="1" baseline="30000" dirty="0">
                <a:solidFill>
                  <a:srgbClr val="FFFF00"/>
                </a:solidFill>
                <a:ea typeface="ＭＳ Ｐゴシック" pitchFamily="127" charset="-128"/>
              </a:endParaRPr>
            </a:p>
          </p:txBody>
        </p:sp>
        <p:sp>
          <p:nvSpPr>
            <p:cNvPr id="97" name="Rectangle 53"/>
            <p:cNvSpPr>
              <a:spLocks noChangeArrowheads="1"/>
            </p:cNvSpPr>
            <p:nvPr/>
          </p:nvSpPr>
          <p:spPr bwMode="auto">
            <a:xfrm>
              <a:off x="2999624" y="1538597"/>
              <a:ext cx="2582797" cy="36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000" b="1" dirty="0" err="1" smtClean="0">
                  <a:solidFill>
                    <a:prstClr val="white"/>
                  </a:solidFill>
                </a:rPr>
                <a:t>Cetuximab</a:t>
              </a:r>
              <a:r>
                <a:rPr lang="en-US" sz="1000" b="1" dirty="0" smtClean="0">
                  <a:solidFill>
                    <a:prstClr val="white"/>
                  </a:solidFill>
                </a:rPr>
                <a:t> + FOLFIRI (n=297)</a:t>
              </a:r>
            </a:p>
            <a:p>
              <a:pPr>
                <a:spcAft>
                  <a:spcPts val="400"/>
                </a:spcAft>
              </a:pPr>
              <a:r>
                <a:rPr lang="en-US" sz="1000" b="1" dirty="0" err="1" smtClean="0">
                  <a:solidFill>
                    <a:prstClr val="white"/>
                  </a:solidFill>
                </a:rPr>
                <a:t>Bevacizumab</a:t>
              </a:r>
              <a:r>
                <a:rPr lang="en-US" sz="1000" b="1" dirty="0" smtClean="0">
                  <a:solidFill>
                    <a:prstClr val="white"/>
                  </a:solidFill>
                </a:rPr>
                <a:t> + FOLFIRI (n=295)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00" name="Textfeld 1"/>
            <p:cNvSpPr txBox="1">
              <a:spLocks noChangeArrowheads="1"/>
            </p:cNvSpPr>
            <p:nvPr/>
          </p:nvSpPr>
          <p:spPr bwMode="auto">
            <a:xfrm>
              <a:off x="3282477" y="2156927"/>
              <a:ext cx="1559947" cy="415498"/>
            </a:xfrm>
            <a:prstGeom prst="rect">
              <a:avLst/>
            </a:prstGeom>
            <a:solidFill>
              <a:srgbClr val="F68200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/>
                  </a:solidFill>
                </a:rPr>
                <a:t>Δ = 3.7 months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003180" y="2578706"/>
              <a:ext cx="2088743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49263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HR 0.77 </a:t>
              </a:r>
              <a:b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</a:b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(95% CI 0.62–0.96)</a:t>
              </a:r>
            </a:p>
            <a:p>
              <a:pPr algn="ctr" defTabSz="449263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p=0.017</a:t>
              </a:r>
              <a:endParaRPr lang="en-US" sz="1400" b="1" dirty="0">
                <a:solidFill>
                  <a:srgbClr val="FFFF00"/>
                </a:solidFill>
                <a:ea typeface="ＭＳ Ｐゴシック" pitchFamily="34" charset="-128"/>
              </a:endParaRPr>
            </a:p>
          </p:txBody>
        </p:sp>
        <p:sp>
          <p:nvSpPr>
            <p:cNvPr id="88" name="Rechteck 58"/>
            <p:cNvSpPr/>
            <p:nvPr/>
          </p:nvSpPr>
          <p:spPr bwMode="auto">
            <a:xfrm>
              <a:off x="1094371" y="4164158"/>
              <a:ext cx="329250" cy="219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1000" dirty="0" smtClean="0">
                  <a:solidFill>
                    <a:prstClr val="white"/>
                  </a:solidFill>
                </a:rPr>
                <a:t>0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9147" y="1280462"/>
            <a:ext cx="4550881" cy="2847493"/>
            <a:chOff x="3866077" y="1471478"/>
            <a:chExt cx="4659067" cy="2915185"/>
          </a:xfrm>
        </p:grpSpPr>
        <p:sp>
          <p:nvSpPr>
            <p:cNvPr id="60" name="Text Box 1556"/>
            <p:cNvSpPr txBox="1">
              <a:spLocks noChangeArrowheads="1"/>
            </p:cNvSpPr>
            <p:nvPr/>
          </p:nvSpPr>
          <p:spPr bwMode="auto">
            <a:xfrm>
              <a:off x="5313641" y="1883271"/>
              <a:ext cx="500084" cy="31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33.1</a:t>
              </a:r>
              <a:br>
                <a:rPr lang="en-US" sz="1050" kern="0" dirty="0" smtClean="0">
                  <a:solidFill>
                    <a:prstClr val="white"/>
                  </a:solidFill>
                  <a:latin typeface="Arial"/>
                </a:rPr>
              </a:b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months</a:t>
              </a:r>
            </a:p>
          </p:txBody>
        </p:sp>
        <p:sp>
          <p:nvSpPr>
            <p:cNvPr id="58" name="Line 1554"/>
            <p:cNvSpPr>
              <a:spLocks noChangeShapeType="1"/>
            </p:cNvSpPr>
            <p:nvPr/>
          </p:nvSpPr>
          <p:spPr bwMode="auto">
            <a:xfrm>
              <a:off x="5243633" y="2584925"/>
              <a:ext cx="0" cy="42722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000" b="1" kern="0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9" name="Text Box 1555"/>
            <p:cNvSpPr txBox="1">
              <a:spLocks noChangeArrowheads="1"/>
            </p:cNvSpPr>
            <p:nvPr/>
          </p:nvSpPr>
          <p:spPr bwMode="auto">
            <a:xfrm>
              <a:off x="4914814" y="2094763"/>
              <a:ext cx="500084" cy="31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25.6 </a:t>
              </a:r>
              <a:br>
                <a:rPr lang="en-US" sz="1050" kern="0" dirty="0" smtClean="0">
                  <a:solidFill>
                    <a:prstClr val="white"/>
                  </a:solidFill>
                  <a:latin typeface="Arial"/>
                </a:rPr>
              </a:br>
              <a:r>
                <a:rPr lang="en-US" sz="1050" kern="0" dirty="0" smtClean="0">
                  <a:solidFill>
                    <a:prstClr val="white"/>
                  </a:solidFill>
                  <a:latin typeface="Arial"/>
                </a:rPr>
                <a:t>months</a:t>
              </a: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5942347" y="1495382"/>
              <a:ext cx="2582797" cy="36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000" b="1" dirty="0" err="1" smtClean="0">
                  <a:solidFill>
                    <a:prstClr val="white"/>
                  </a:solidFill>
                </a:rPr>
                <a:t>Cetuximab</a:t>
              </a:r>
              <a:r>
                <a:rPr lang="en-US" sz="1000" b="1" dirty="0" smtClean="0">
                  <a:solidFill>
                    <a:prstClr val="white"/>
                  </a:solidFill>
                </a:rPr>
                <a:t> + FOLFIRI (n=171)</a:t>
              </a:r>
            </a:p>
            <a:p>
              <a:pPr>
                <a:spcAft>
                  <a:spcPts val="400"/>
                </a:spcAft>
              </a:pPr>
              <a:r>
                <a:rPr lang="en-US" sz="1000" b="1" dirty="0" err="1" smtClean="0">
                  <a:solidFill>
                    <a:prstClr val="white"/>
                  </a:solidFill>
                </a:rPr>
                <a:t>Bevacizumab</a:t>
              </a:r>
              <a:r>
                <a:rPr lang="en-US" sz="1000" b="1" dirty="0" smtClean="0">
                  <a:solidFill>
                    <a:prstClr val="white"/>
                  </a:solidFill>
                </a:rPr>
                <a:t> + FOLFIRI (n=171)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Rechteck 38"/>
            <p:cNvSpPr/>
            <p:nvPr/>
          </p:nvSpPr>
          <p:spPr bwMode="auto">
            <a:xfrm>
              <a:off x="4001198" y="4071941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hteck 39"/>
            <p:cNvSpPr/>
            <p:nvPr/>
          </p:nvSpPr>
          <p:spPr bwMode="auto">
            <a:xfrm>
              <a:off x="4610637" y="4182744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12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9" name="Rechteck 40"/>
            <p:cNvSpPr/>
            <p:nvPr/>
          </p:nvSpPr>
          <p:spPr bwMode="auto">
            <a:xfrm>
              <a:off x="5065175" y="4185712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24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0" name="Rechteck 41"/>
            <p:cNvSpPr/>
            <p:nvPr/>
          </p:nvSpPr>
          <p:spPr bwMode="auto">
            <a:xfrm>
              <a:off x="5518929" y="4184723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36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hteck 42"/>
            <p:cNvSpPr/>
            <p:nvPr/>
          </p:nvSpPr>
          <p:spPr bwMode="auto">
            <a:xfrm>
              <a:off x="5967990" y="4181755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48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2" name="Rechteck 43"/>
            <p:cNvSpPr/>
            <p:nvPr/>
          </p:nvSpPr>
          <p:spPr bwMode="auto">
            <a:xfrm>
              <a:off x="6427220" y="4182744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60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hteck 44"/>
            <p:cNvSpPr/>
            <p:nvPr/>
          </p:nvSpPr>
          <p:spPr bwMode="auto">
            <a:xfrm>
              <a:off x="6872369" y="4185712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72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6" name="Rechteck 54"/>
            <p:cNvSpPr/>
            <p:nvPr/>
          </p:nvSpPr>
          <p:spPr bwMode="auto">
            <a:xfrm>
              <a:off x="4009803" y="2356462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0.75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hteck 55"/>
            <p:cNvSpPr/>
            <p:nvPr/>
          </p:nvSpPr>
          <p:spPr bwMode="auto">
            <a:xfrm>
              <a:off x="4001198" y="1753966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1.0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8" name="Rechteck 56"/>
            <p:cNvSpPr/>
            <p:nvPr/>
          </p:nvSpPr>
          <p:spPr bwMode="auto">
            <a:xfrm>
              <a:off x="4005110" y="2941149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0.50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9" name="Rechteck 57"/>
            <p:cNvSpPr/>
            <p:nvPr/>
          </p:nvSpPr>
          <p:spPr bwMode="auto">
            <a:xfrm>
              <a:off x="4000416" y="3526826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0.25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hteck 58"/>
            <p:cNvSpPr/>
            <p:nvPr/>
          </p:nvSpPr>
          <p:spPr bwMode="auto">
            <a:xfrm>
              <a:off x="4001198" y="4071941"/>
              <a:ext cx="225312" cy="1899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0.0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cxnSp>
          <p:nvCxnSpPr>
            <p:cNvPr id="54" name="Gerade Verbindung 35"/>
            <p:cNvCxnSpPr/>
            <p:nvPr/>
          </p:nvCxnSpPr>
          <p:spPr bwMode="auto">
            <a:xfrm flipH="1">
              <a:off x="4261716" y="3041071"/>
              <a:ext cx="1259622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5"/>
            <p:cNvCxnSpPr/>
            <p:nvPr/>
          </p:nvCxnSpPr>
          <p:spPr bwMode="auto">
            <a:xfrm>
              <a:off x="5243633" y="3041071"/>
              <a:ext cx="0" cy="116735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35"/>
            <p:cNvCxnSpPr/>
            <p:nvPr/>
          </p:nvCxnSpPr>
          <p:spPr bwMode="auto">
            <a:xfrm>
              <a:off x="5515712" y="3055914"/>
              <a:ext cx="0" cy="116735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94"/>
            <p:cNvSpPr>
              <a:spLocks noChangeArrowheads="1"/>
            </p:cNvSpPr>
            <p:nvPr/>
          </p:nvSpPr>
          <p:spPr bwMode="auto">
            <a:xfrm rot="16200000">
              <a:off x="3011443" y="3001377"/>
              <a:ext cx="1825632" cy="11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</a:rPr>
                <a:t>OS estimate</a:t>
              </a:r>
              <a:endParaRPr lang="en-US" sz="1050" b="1" dirty="0">
                <a:solidFill>
                  <a:srgbClr val="145A96"/>
                </a:solidFill>
                <a:latin typeface="Lucida Sans" pitchFamily="127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035433" y="1471478"/>
              <a:ext cx="605133" cy="199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00"/>
                  </a:solidFill>
                  <a:ea typeface="ＭＳ Ｐゴシック" pitchFamily="127" charset="-128"/>
                </a:rPr>
                <a:t>RAS </a:t>
              </a:r>
              <a:r>
                <a:rPr lang="en-US" sz="1200" b="1" dirty="0" err="1" smtClean="0">
                  <a:solidFill>
                    <a:srgbClr val="FFFF00"/>
                  </a:solidFill>
                  <a:ea typeface="ＭＳ Ｐゴシック" pitchFamily="127" charset="-128"/>
                </a:rPr>
                <a:t>wt</a:t>
              </a:r>
              <a:r>
                <a:rPr lang="en-US" sz="1200" b="1" dirty="0" smtClean="0">
                  <a:solidFill>
                    <a:srgbClr val="FFFF00"/>
                  </a:solidFill>
                  <a:ea typeface="ＭＳ Ｐゴシック" pitchFamily="127" charset="-128"/>
                </a:rPr>
                <a:t>*</a:t>
              </a:r>
              <a:r>
                <a:rPr lang="en-US" sz="1200" b="1" baseline="30000" dirty="0" smtClean="0">
                  <a:solidFill>
                    <a:srgbClr val="FFFF00"/>
                  </a:solidFill>
                  <a:ea typeface="ＭＳ Ｐゴシック" pitchFamily="127" charset="-128"/>
                </a:rPr>
                <a:t>2</a:t>
              </a:r>
              <a:endParaRPr lang="en-US" sz="1200" b="1" baseline="30000" dirty="0">
                <a:solidFill>
                  <a:srgbClr val="FFFF00"/>
                </a:solidFill>
                <a:ea typeface="ＭＳ Ｐゴシック" pitchFamily="127" charset="-128"/>
              </a:endParaRPr>
            </a:p>
          </p:txBody>
        </p:sp>
        <p:sp>
          <p:nvSpPr>
            <p:cNvPr id="101" name="Textfeld 1"/>
            <p:cNvSpPr txBox="1">
              <a:spLocks noChangeArrowheads="1"/>
            </p:cNvSpPr>
            <p:nvPr/>
          </p:nvSpPr>
          <p:spPr bwMode="auto">
            <a:xfrm>
              <a:off x="6275906" y="2123766"/>
              <a:ext cx="1531119" cy="415498"/>
            </a:xfrm>
            <a:prstGeom prst="rect">
              <a:avLst/>
            </a:prstGeom>
            <a:solidFill>
              <a:srgbClr val="F68200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/>
                  </a:solidFill>
                </a:rPr>
                <a:t>Δ = 7.5 months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7" name="Rechteck 45"/>
            <p:cNvSpPr/>
            <p:nvPr/>
          </p:nvSpPr>
          <p:spPr bwMode="auto">
            <a:xfrm>
              <a:off x="6411515" y="4166915"/>
              <a:ext cx="1843349" cy="200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a typeface="MS PGothic" pitchFamily="34" charset="-128"/>
                </a:rPr>
                <a:t>Months</a:t>
              </a:r>
              <a:endParaRPr lang="en-US" sz="10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 bwMode="auto">
            <a:xfrm>
              <a:off x="4222556" y="1814857"/>
              <a:ext cx="2796340" cy="2469376"/>
              <a:chOff x="2926" y="1143"/>
              <a:chExt cx="2446" cy="2160"/>
            </a:xfrm>
          </p:grpSpPr>
          <p:sp>
            <p:nvSpPr>
              <p:cNvPr id="1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2926" y="1143"/>
                <a:ext cx="2446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979" y="1176"/>
                <a:ext cx="0" cy="2065"/>
              </a:xfrm>
              <a:custGeom>
                <a:avLst/>
                <a:gdLst>
                  <a:gd name="T0" fmla="*/ 7267 h 7267"/>
                  <a:gd name="T1" fmla="*/ 7267 h 7267"/>
                  <a:gd name="T2" fmla="*/ 0 h 72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67">
                    <a:moveTo>
                      <a:pt x="0" y="7267"/>
                    </a:moveTo>
                    <a:lnTo>
                      <a:pt x="0" y="7267"/>
                    </a:lnTo>
                    <a:lnTo>
                      <a:pt x="0" y="0"/>
                    </a:lnTo>
                  </a:path>
                </a:pathLst>
              </a:custGeom>
              <a:noFill/>
              <a:ln w="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2970" y="1176"/>
                <a:ext cx="9" cy="2065"/>
              </a:xfrm>
              <a:custGeom>
                <a:avLst/>
                <a:gdLst>
                  <a:gd name="T0" fmla="*/ 0 w 40"/>
                  <a:gd name="T1" fmla="*/ 7267 h 7267"/>
                  <a:gd name="T2" fmla="*/ 0 w 40"/>
                  <a:gd name="T3" fmla="*/ 7267 h 7267"/>
                  <a:gd name="T4" fmla="*/ 40 w 40"/>
                  <a:gd name="T5" fmla="*/ 7267 h 7267"/>
                  <a:gd name="T6" fmla="*/ 0 w 40"/>
                  <a:gd name="T7" fmla="*/ 5454 h 7267"/>
                  <a:gd name="T8" fmla="*/ 0 w 40"/>
                  <a:gd name="T9" fmla="*/ 5454 h 7267"/>
                  <a:gd name="T10" fmla="*/ 40 w 40"/>
                  <a:gd name="T11" fmla="*/ 5454 h 7267"/>
                  <a:gd name="T12" fmla="*/ 0 w 40"/>
                  <a:gd name="T13" fmla="*/ 3640 h 7267"/>
                  <a:gd name="T14" fmla="*/ 0 w 40"/>
                  <a:gd name="T15" fmla="*/ 3640 h 7267"/>
                  <a:gd name="T16" fmla="*/ 40 w 40"/>
                  <a:gd name="T17" fmla="*/ 3640 h 7267"/>
                  <a:gd name="T18" fmla="*/ 0 w 40"/>
                  <a:gd name="T19" fmla="*/ 1814 h 7267"/>
                  <a:gd name="T20" fmla="*/ 0 w 40"/>
                  <a:gd name="T21" fmla="*/ 1814 h 7267"/>
                  <a:gd name="T22" fmla="*/ 40 w 40"/>
                  <a:gd name="T23" fmla="*/ 1814 h 7267"/>
                  <a:gd name="T24" fmla="*/ 0 w 40"/>
                  <a:gd name="T25" fmla="*/ 0 h 7267"/>
                  <a:gd name="T26" fmla="*/ 0 w 40"/>
                  <a:gd name="T27" fmla="*/ 0 h 7267"/>
                  <a:gd name="T28" fmla="*/ 40 w 40"/>
                  <a:gd name="T29" fmla="*/ 0 h 7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7267">
                    <a:moveTo>
                      <a:pt x="0" y="7267"/>
                    </a:moveTo>
                    <a:lnTo>
                      <a:pt x="0" y="7267"/>
                    </a:lnTo>
                    <a:lnTo>
                      <a:pt x="40" y="7267"/>
                    </a:lnTo>
                    <a:moveTo>
                      <a:pt x="0" y="5454"/>
                    </a:moveTo>
                    <a:lnTo>
                      <a:pt x="0" y="5454"/>
                    </a:lnTo>
                    <a:lnTo>
                      <a:pt x="40" y="5454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40" y="3640"/>
                    </a:lnTo>
                    <a:moveTo>
                      <a:pt x="0" y="1814"/>
                    </a:moveTo>
                    <a:lnTo>
                      <a:pt x="0" y="1814"/>
                    </a:lnTo>
                    <a:lnTo>
                      <a:pt x="40" y="181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979" y="3241"/>
                <a:ext cx="2367" cy="0"/>
              </a:xfrm>
              <a:custGeom>
                <a:avLst/>
                <a:gdLst>
                  <a:gd name="T0" fmla="*/ 0 w 10040"/>
                  <a:gd name="T1" fmla="*/ 0 w 10040"/>
                  <a:gd name="T2" fmla="*/ 10040 w 100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040">
                    <a:moveTo>
                      <a:pt x="0" y="0"/>
                    </a:moveTo>
                    <a:lnTo>
                      <a:pt x="0" y="0"/>
                    </a:lnTo>
                    <a:lnTo>
                      <a:pt x="10040" y="0"/>
                    </a:lnTo>
                  </a:path>
                </a:pathLst>
              </a:custGeom>
              <a:noFill/>
              <a:ln w="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979" y="3241"/>
                <a:ext cx="2367" cy="12"/>
              </a:xfrm>
              <a:custGeom>
                <a:avLst/>
                <a:gdLst>
                  <a:gd name="T0" fmla="*/ 0 w 10040"/>
                  <a:gd name="T1" fmla="*/ 0 h 40"/>
                  <a:gd name="T2" fmla="*/ 0 w 10040"/>
                  <a:gd name="T3" fmla="*/ 0 h 40"/>
                  <a:gd name="T4" fmla="*/ 0 w 10040"/>
                  <a:gd name="T5" fmla="*/ 27 h 40"/>
                  <a:gd name="T6" fmla="*/ 840 w 10040"/>
                  <a:gd name="T7" fmla="*/ 0 h 40"/>
                  <a:gd name="T8" fmla="*/ 840 w 10040"/>
                  <a:gd name="T9" fmla="*/ 0 h 40"/>
                  <a:gd name="T10" fmla="*/ 840 w 10040"/>
                  <a:gd name="T11" fmla="*/ 27 h 40"/>
                  <a:gd name="T12" fmla="*/ 1680 w 10040"/>
                  <a:gd name="T13" fmla="*/ 0 h 40"/>
                  <a:gd name="T14" fmla="*/ 1680 w 10040"/>
                  <a:gd name="T15" fmla="*/ 0 h 40"/>
                  <a:gd name="T16" fmla="*/ 1680 w 10040"/>
                  <a:gd name="T17" fmla="*/ 27 h 40"/>
                  <a:gd name="T18" fmla="*/ 2507 w 10040"/>
                  <a:gd name="T19" fmla="*/ 0 h 40"/>
                  <a:gd name="T20" fmla="*/ 2507 w 10040"/>
                  <a:gd name="T21" fmla="*/ 0 h 40"/>
                  <a:gd name="T22" fmla="*/ 2507 w 10040"/>
                  <a:gd name="T23" fmla="*/ 27 h 40"/>
                  <a:gd name="T24" fmla="*/ 3347 w 10040"/>
                  <a:gd name="T25" fmla="*/ 0 h 40"/>
                  <a:gd name="T26" fmla="*/ 3347 w 10040"/>
                  <a:gd name="T27" fmla="*/ 0 h 40"/>
                  <a:gd name="T28" fmla="*/ 3347 w 10040"/>
                  <a:gd name="T29" fmla="*/ 27 h 40"/>
                  <a:gd name="T30" fmla="*/ 4187 w 10040"/>
                  <a:gd name="T31" fmla="*/ 0 h 40"/>
                  <a:gd name="T32" fmla="*/ 4187 w 10040"/>
                  <a:gd name="T33" fmla="*/ 0 h 40"/>
                  <a:gd name="T34" fmla="*/ 4187 w 10040"/>
                  <a:gd name="T35" fmla="*/ 27 h 40"/>
                  <a:gd name="T36" fmla="*/ 5027 w 10040"/>
                  <a:gd name="T37" fmla="*/ 0 h 40"/>
                  <a:gd name="T38" fmla="*/ 5027 w 10040"/>
                  <a:gd name="T39" fmla="*/ 0 h 40"/>
                  <a:gd name="T40" fmla="*/ 5027 w 10040"/>
                  <a:gd name="T41" fmla="*/ 27 h 40"/>
                  <a:gd name="T42" fmla="*/ 5854 w 10040"/>
                  <a:gd name="T43" fmla="*/ 0 h 40"/>
                  <a:gd name="T44" fmla="*/ 5854 w 10040"/>
                  <a:gd name="T45" fmla="*/ 0 h 40"/>
                  <a:gd name="T46" fmla="*/ 5854 w 10040"/>
                  <a:gd name="T47" fmla="*/ 27 h 40"/>
                  <a:gd name="T48" fmla="*/ 6694 w 10040"/>
                  <a:gd name="T49" fmla="*/ 0 h 40"/>
                  <a:gd name="T50" fmla="*/ 6694 w 10040"/>
                  <a:gd name="T51" fmla="*/ 0 h 40"/>
                  <a:gd name="T52" fmla="*/ 6694 w 10040"/>
                  <a:gd name="T53" fmla="*/ 27 h 40"/>
                  <a:gd name="T54" fmla="*/ 7534 w 10040"/>
                  <a:gd name="T55" fmla="*/ 0 h 40"/>
                  <a:gd name="T56" fmla="*/ 7534 w 10040"/>
                  <a:gd name="T57" fmla="*/ 0 h 40"/>
                  <a:gd name="T58" fmla="*/ 7534 w 10040"/>
                  <a:gd name="T59" fmla="*/ 27 h 40"/>
                  <a:gd name="T60" fmla="*/ 8374 w 10040"/>
                  <a:gd name="T61" fmla="*/ 0 h 40"/>
                  <a:gd name="T62" fmla="*/ 8374 w 10040"/>
                  <a:gd name="T63" fmla="*/ 0 h 40"/>
                  <a:gd name="T64" fmla="*/ 8374 w 10040"/>
                  <a:gd name="T65" fmla="*/ 27 h 40"/>
                  <a:gd name="T66" fmla="*/ 9200 w 10040"/>
                  <a:gd name="T67" fmla="*/ 0 h 40"/>
                  <a:gd name="T68" fmla="*/ 9200 w 10040"/>
                  <a:gd name="T69" fmla="*/ 0 h 40"/>
                  <a:gd name="T70" fmla="*/ 9200 w 10040"/>
                  <a:gd name="T71" fmla="*/ 27 h 40"/>
                  <a:gd name="T72" fmla="*/ 10040 w 10040"/>
                  <a:gd name="T73" fmla="*/ 0 h 40"/>
                  <a:gd name="T74" fmla="*/ 10040 w 10040"/>
                  <a:gd name="T75" fmla="*/ 0 h 40"/>
                  <a:gd name="T76" fmla="*/ 10040 w 10040"/>
                  <a:gd name="T77" fmla="*/ 27 h 40"/>
                  <a:gd name="T78" fmla="*/ 0 w 10040"/>
                  <a:gd name="T79" fmla="*/ 0 h 40"/>
                  <a:gd name="T80" fmla="*/ 0 w 10040"/>
                  <a:gd name="T81" fmla="*/ 0 h 40"/>
                  <a:gd name="T82" fmla="*/ 0 w 10040"/>
                  <a:gd name="T83" fmla="*/ 40 h 40"/>
                  <a:gd name="T84" fmla="*/ 1680 w 10040"/>
                  <a:gd name="T85" fmla="*/ 0 h 40"/>
                  <a:gd name="T86" fmla="*/ 1680 w 10040"/>
                  <a:gd name="T87" fmla="*/ 0 h 40"/>
                  <a:gd name="T88" fmla="*/ 1680 w 10040"/>
                  <a:gd name="T89" fmla="*/ 40 h 40"/>
                  <a:gd name="T90" fmla="*/ 3347 w 10040"/>
                  <a:gd name="T91" fmla="*/ 0 h 40"/>
                  <a:gd name="T92" fmla="*/ 3347 w 10040"/>
                  <a:gd name="T93" fmla="*/ 0 h 40"/>
                  <a:gd name="T94" fmla="*/ 3347 w 10040"/>
                  <a:gd name="T95" fmla="*/ 40 h 40"/>
                  <a:gd name="T96" fmla="*/ 5027 w 10040"/>
                  <a:gd name="T97" fmla="*/ 0 h 40"/>
                  <a:gd name="T98" fmla="*/ 5027 w 10040"/>
                  <a:gd name="T99" fmla="*/ 0 h 40"/>
                  <a:gd name="T100" fmla="*/ 5027 w 10040"/>
                  <a:gd name="T101" fmla="*/ 40 h 40"/>
                  <a:gd name="T102" fmla="*/ 6694 w 10040"/>
                  <a:gd name="T103" fmla="*/ 0 h 40"/>
                  <a:gd name="T104" fmla="*/ 6694 w 10040"/>
                  <a:gd name="T105" fmla="*/ 0 h 40"/>
                  <a:gd name="T106" fmla="*/ 6694 w 10040"/>
                  <a:gd name="T107" fmla="*/ 40 h 40"/>
                  <a:gd name="T108" fmla="*/ 8374 w 10040"/>
                  <a:gd name="T109" fmla="*/ 0 h 40"/>
                  <a:gd name="T110" fmla="*/ 8374 w 10040"/>
                  <a:gd name="T111" fmla="*/ 0 h 40"/>
                  <a:gd name="T112" fmla="*/ 8374 w 10040"/>
                  <a:gd name="T113" fmla="*/ 40 h 40"/>
                  <a:gd name="T114" fmla="*/ 10040 w 10040"/>
                  <a:gd name="T115" fmla="*/ 0 h 40"/>
                  <a:gd name="T116" fmla="*/ 10040 w 10040"/>
                  <a:gd name="T117" fmla="*/ 0 h 40"/>
                  <a:gd name="T118" fmla="*/ 10040 w 10040"/>
                  <a:gd name="T11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40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27"/>
                    </a:lnTo>
                    <a:moveTo>
                      <a:pt x="840" y="0"/>
                    </a:moveTo>
                    <a:lnTo>
                      <a:pt x="840" y="0"/>
                    </a:lnTo>
                    <a:lnTo>
                      <a:pt x="840" y="27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80" y="27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07" y="27"/>
                    </a:lnTo>
                    <a:moveTo>
                      <a:pt x="3347" y="0"/>
                    </a:moveTo>
                    <a:lnTo>
                      <a:pt x="3347" y="0"/>
                    </a:lnTo>
                    <a:lnTo>
                      <a:pt x="3347" y="27"/>
                    </a:lnTo>
                    <a:moveTo>
                      <a:pt x="4187" y="0"/>
                    </a:moveTo>
                    <a:lnTo>
                      <a:pt x="4187" y="0"/>
                    </a:lnTo>
                    <a:lnTo>
                      <a:pt x="4187" y="27"/>
                    </a:lnTo>
                    <a:moveTo>
                      <a:pt x="5027" y="0"/>
                    </a:moveTo>
                    <a:lnTo>
                      <a:pt x="5027" y="0"/>
                    </a:lnTo>
                    <a:lnTo>
                      <a:pt x="5027" y="27"/>
                    </a:lnTo>
                    <a:moveTo>
                      <a:pt x="5854" y="0"/>
                    </a:moveTo>
                    <a:lnTo>
                      <a:pt x="5854" y="0"/>
                    </a:lnTo>
                    <a:lnTo>
                      <a:pt x="5854" y="27"/>
                    </a:lnTo>
                    <a:moveTo>
                      <a:pt x="6694" y="0"/>
                    </a:moveTo>
                    <a:lnTo>
                      <a:pt x="6694" y="0"/>
                    </a:lnTo>
                    <a:lnTo>
                      <a:pt x="6694" y="27"/>
                    </a:lnTo>
                    <a:moveTo>
                      <a:pt x="7534" y="0"/>
                    </a:moveTo>
                    <a:lnTo>
                      <a:pt x="7534" y="0"/>
                    </a:lnTo>
                    <a:lnTo>
                      <a:pt x="7534" y="27"/>
                    </a:lnTo>
                    <a:moveTo>
                      <a:pt x="8374" y="0"/>
                    </a:moveTo>
                    <a:lnTo>
                      <a:pt x="8374" y="0"/>
                    </a:lnTo>
                    <a:lnTo>
                      <a:pt x="8374" y="27"/>
                    </a:lnTo>
                    <a:moveTo>
                      <a:pt x="9200" y="0"/>
                    </a:moveTo>
                    <a:lnTo>
                      <a:pt x="9200" y="0"/>
                    </a:lnTo>
                    <a:lnTo>
                      <a:pt x="9200" y="27"/>
                    </a:lnTo>
                    <a:moveTo>
                      <a:pt x="10040" y="0"/>
                    </a:moveTo>
                    <a:lnTo>
                      <a:pt x="10040" y="0"/>
                    </a:lnTo>
                    <a:lnTo>
                      <a:pt x="10040" y="2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80" y="40"/>
                    </a:lnTo>
                    <a:moveTo>
                      <a:pt x="3347" y="0"/>
                    </a:moveTo>
                    <a:lnTo>
                      <a:pt x="3347" y="0"/>
                    </a:lnTo>
                    <a:lnTo>
                      <a:pt x="3347" y="40"/>
                    </a:lnTo>
                    <a:moveTo>
                      <a:pt x="5027" y="0"/>
                    </a:moveTo>
                    <a:lnTo>
                      <a:pt x="5027" y="0"/>
                    </a:lnTo>
                    <a:lnTo>
                      <a:pt x="5027" y="40"/>
                    </a:lnTo>
                    <a:moveTo>
                      <a:pt x="6694" y="0"/>
                    </a:moveTo>
                    <a:lnTo>
                      <a:pt x="6694" y="0"/>
                    </a:lnTo>
                    <a:lnTo>
                      <a:pt x="6694" y="40"/>
                    </a:lnTo>
                    <a:moveTo>
                      <a:pt x="8374" y="0"/>
                    </a:moveTo>
                    <a:lnTo>
                      <a:pt x="8374" y="0"/>
                    </a:lnTo>
                    <a:lnTo>
                      <a:pt x="8374" y="40"/>
                    </a:lnTo>
                    <a:moveTo>
                      <a:pt x="10040" y="0"/>
                    </a:moveTo>
                    <a:lnTo>
                      <a:pt x="10040" y="0"/>
                    </a:lnTo>
                    <a:lnTo>
                      <a:pt x="10040" y="40"/>
                    </a:lnTo>
                  </a:path>
                </a:pathLst>
              </a:custGeom>
              <a:noFill/>
              <a:ln w="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190" y="1360"/>
                <a:ext cx="1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2979" y="1176"/>
                <a:ext cx="2325" cy="1667"/>
              </a:xfrm>
              <a:custGeom>
                <a:avLst/>
                <a:gdLst>
                  <a:gd name="T0" fmla="*/ 160 w 9861"/>
                  <a:gd name="T1" fmla="*/ 40 h 5867"/>
                  <a:gd name="T2" fmla="*/ 320 w 9861"/>
                  <a:gd name="T3" fmla="*/ 40 h 5867"/>
                  <a:gd name="T4" fmla="*/ 467 w 9861"/>
                  <a:gd name="T5" fmla="*/ 214 h 5867"/>
                  <a:gd name="T6" fmla="*/ 614 w 9861"/>
                  <a:gd name="T7" fmla="*/ 387 h 5867"/>
                  <a:gd name="T8" fmla="*/ 774 w 9861"/>
                  <a:gd name="T9" fmla="*/ 520 h 5867"/>
                  <a:gd name="T10" fmla="*/ 934 w 9861"/>
                  <a:gd name="T11" fmla="*/ 640 h 5867"/>
                  <a:gd name="T12" fmla="*/ 1080 w 9861"/>
                  <a:gd name="T13" fmla="*/ 827 h 5867"/>
                  <a:gd name="T14" fmla="*/ 1254 w 9861"/>
                  <a:gd name="T15" fmla="*/ 867 h 5867"/>
                  <a:gd name="T16" fmla="*/ 1400 w 9861"/>
                  <a:gd name="T17" fmla="*/ 907 h 5867"/>
                  <a:gd name="T18" fmla="*/ 1534 w 9861"/>
                  <a:gd name="T19" fmla="*/ 1094 h 5867"/>
                  <a:gd name="T20" fmla="*/ 1654 w 9861"/>
                  <a:gd name="T21" fmla="*/ 1360 h 5867"/>
                  <a:gd name="T22" fmla="*/ 1814 w 9861"/>
                  <a:gd name="T23" fmla="*/ 1454 h 5867"/>
                  <a:gd name="T24" fmla="*/ 1974 w 9861"/>
                  <a:gd name="T25" fmla="*/ 1507 h 5867"/>
                  <a:gd name="T26" fmla="*/ 2120 w 9861"/>
                  <a:gd name="T27" fmla="*/ 1694 h 5867"/>
                  <a:gd name="T28" fmla="*/ 2280 w 9861"/>
                  <a:gd name="T29" fmla="*/ 1787 h 5867"/>
                  <a:gd name="T30" fmla="*/ 2427 w 9861"/>
                  <a:gd name="T31" fmla="*/ 1934 h 5867"/>
                  <a:gd name="T32" fmla="*/ 2587 w 9861"/>
                  <a:gd name="T33" fmla="*/ 2080 h 5867"/>
                  <a:gd name="T34" fmla="*/ 2734 w 9861"/>
                  <a:gd name="T35" fmla="*/ 2187 h 5867"/>
                  <a:gd name="T36" fmla="*/ 2894 w 9861"/>
                  <a:gd name="T37" fmla="*/ 2400 h 5867"/>
                  <a:gd name="T38" fmla="*/ 3054 w 9861"/>
                  <a:gd name="T39" fmla="*/ 2560 h 5867"/>
                  <a:gd name="T40" fmla="*/ 3200 w 9861"/>
                  <a:gd name="T41" fmla="*/ 2680 h 5867"/>
                  <a:gd name="T42" fmla="*/ 3360 w 9861"/>
                  <a:gd name="T43" fmla="*/ 2854 h 5867"/>
                  <a:gd name="T44" fmla="*/ 3507 w 9861"/>
                  <a:gd name="T45" fmla="*/ 3040 h 5867"/>
                  <a:gd name="T46" fmla="*/ 3667 w 9861"/>
                  <a:gd name="T47" fmla="*/ 3107 h 5867"/>
                  <a:gd name="T48" fmla="*/ 3827 w 9861"/>
                  <a:gd name="T49" fmla="*/ 3174 h 5867"/>
                  <a:gd name="T50" fmla="*/ 3987 w 9861"/>
                  <a:gd name="T51" fmla="*/ 3320 h 5867"/>
                  <a:gd name="T52" fmla="*/ 4160 w 9861"/>
                  <a:gd name="T53" fmla="*/ 3387 h 5867"/>
                  <a:gd name="T54" fmla="*/ 4307 w 9861"/>
                  <a:gd name="T55" fmla="*/ 3534 h 5867"/>
                  <a:gd name="T56" fmla="*/ 4480 w 9861"/>
                  <a:gd name="T57" fmla="*/ 3534 h 5867"/>
                  <a:gd name="T58" fmla="*/ 4627 w 9861"/>
                  <a:gd name="T59" fmla="*/ 3694 h 5867"/>
                  <a:gd name="T60" fmla="*/ 4787 w 9861"/>
                  <a:gd name="T61" fmla="*/ 3854 h 5867"/>
                  <a:gd name="T62" fmla="*/ 4947 w 9861"/>
                  <a:gd name="T63" fmla="*/ 3854 h 5867"/>
                  <a:gd name="T64" fmla="*/ 5107 w 9861"/>
                  <a:gd name="T65" fmla="*/ 3947 h 5867"/>
                  <a:gd name="T66" fmla="*/ 5267 w 9861"/>
                  <a:gd name="T67" fmla="*/ 3947 h 5867"/>
                  <a:gd name="T68" fmla="*/ 5414 w 9861"/>
                  <a:gd name="T69" fmla="*/ 4227 h 5867"/>
                  <a:gd name="T70" fmla="*/ 5574 w 9861"/>
                  <a:gd name="T71" fmla="*/ 4320 h 5867"/>
                  <a:gd name="T72" fmla="*/ 5734 w 9861"/>
                  <a:gd name="T73" fmla="*/ 4520 h 5867"/>
                  <a:gd name="T74" fmla="*/ 5907 w 9861"/>
                  <a:gd name="T75" fmla="*/ 4627 h 5867"/>
                  <a:gd name="T76" fmla="*/ 6067 w 9861"/>
                  <a:gd name="T77" fmla="*/ 4734 h 5867"/>
                  <a:gd name="T78" fmla="*/ 6227 w 9861"/>
                  <a:gd name="T79" fmla="*/ 4840 h 5867"/>
                  <a:gd name="T80" fmla="*/ 6387 w 9861"/>
                  <a:gd name="T81" fmla="*/ 4960 h 5867"/>
                  <a:gd name="T82" fmla="*/ 6547 w 9861"/>
                  <a:gd name="T83" fmla="*/ 4960 h 5867"/>
                  <a:gd name="T84" fmla="*/ 6720 w 9861"/>
                  <a:gd name="T85" fmla="*/ 4960 h 5867"/>
                  <a:gd name="T86" fmla="*/ 6880 w 9861"/>
                  <a:gd name="T87" fmla="*/ 4960 h 5867"/>
                  <a:gd name="T88" fmla="*/ 7040 w 9861"/>
                  <a:gd name="T89" fmla="*/ 5067 h 5867"/>
                  <a:gd name="T90" fmla="*/ 7200 w 9861"/>
                  <a:gd name="T91" fmla="*/ 5067 h 5867"/>
                  <a:gd name="T92" fmla="*/ 7374 w 9861"/>
                  <a:gd name="T93" fmla="*/ 5200 h 5867"/>
                  <a:gd name="T94" fmla="*/ 7534 w 9861"/>
                  <a:gd name="T95" fmla="*/ 5200 h 5867"/>
                  <a:gd name="T96" fmla="*/ 7694 w 9861"/>
                  <a:gd name="T97" fmla="*/ 5200 h 5867"/>
                  <a:gd name="T98" fmla="*/ 7854 w 9861"/>
                  <a:gd name="T99" fmla="*/ 5507 h 5867"/>
                  <a:gd name="T100" fmla="*/ 8014 w 9861"/>
                  <a:gd name="T101" fmla="*/ 5507 h 5867"/>
                  <a:gd name="T102" fmla="*/ 8174 w 9861"/>
                  <a:gd name="T103" fmla="*/ 5667 h 5867"/>
                  <a:gd name="T104" fmla="*/ 8334 w 9861"/>
                  <a:gd name="T105" fmla="*/ 5867 h 5867"/>
                  <a:gd name="T106" fmla="*/ 8494 w 9861"/>
                  <a:gd name="T107" fmla="*/ 5867 h 5867"/>
                  <a:gd name="T108" fmla="*/ 8667 w 9861"/>
                  <a:gd name="T109" fmla="*/ 5867 h 5867"/>
                  <a:gd name="T110" fmla="*/ 8827 w 9861"/>
                  <a:gd name="T111" fmla="*/ 5867 h 5867"/>
                  <a:gd name="T112" fmla="*/ 9000 w 9861"/>
                  <a:gd name="T113" fmla="*/ 5867 h 5867"/>
                  <a:gd name="T114" fmla="*/ 9160 w 9861"/>
                  <a:gd name="T115" fmla="*/ 5867 h 5867"/>
                  <a:gd name="T116" fmla="*/ 9320 w 9861"/>
                  <a:gd name="T117" fmla="*/ 5867 h 5867"/>
                  <a:gd name="T118" fmla="*/ 9494 w 9861"/>
                  <a:gd name="T119" fmla="*/ 5867 h 5867"/>
                  <a:gd name="T120" fmla="*/ 9654 w 9861"/>
                  <a:gd name="T121" fmla="*/ 5867 h 5867"/>
                  <a:gd name="T122" fmla="*/ 9814 w 9861"/>
                  <a:gd name="T123" fmla="*/ 5867 h 5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1" h="586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27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54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80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94" y="0"/>
                    </a:moveTo>
                    <a:lnTo>
                      <a:pt x="94" y="0"/>
                    </a:lnTo>
                    <a:lnTo>
                      <a:pt x="107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20" y="0"/>
                    </a:moveTo>
                    <a:lnTo>
                      <a:pt x="120" y="0"/>
                    </a:lnTo>
                    <a:lnTo>
                      <a:pt x="134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47" y="0"/>
                    </a:moveTo>
                    <a:lnTo>
                      <a:pt x="147" y="0"/>
                    </a:lnTo>
                    <a:lnTo>
                      <a:pt x="160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60" y="40"/>
                    </a:lnTo>
                    <a:moveTo>
                      <a:pt x="160" y="40"/>
                    </a:moveTo>
                    <a:lnTo>
                      <a:pt x="160" y="40"/>
                    </a:lnTo>
                    <a:lnTo>
                      <a:pt x="174" y="40"/>
                    </a:lnTo>
                    <a:moveTo>
                      <a:pt x="174" y="40"/>
                    </a:moveTo>
                    <a:lnTo>
                      <a:pt x="174" y="40"/>
                    </a:lnTo>
                    <a:lnTo>
                      <a:pt x="187" y="40"/>
                    </a:lnTo>
                    <a:moveTo>
                      <a:pt x="187" y="40"/>
                    </a:moveTo>
                    <a:lnTo>
                      <a:pt x="187" y="40"/>
                    </a:lnTo>
                    <a:lnTo>
                      <a:pt x="200" y="40"/>
                    </a:lnTo>
                    <a:moveTo>
                      <a:pt x="200" y="40"/>
                    </a:moveTo>
                    <a:lnTo>
                      <a:pt x="200" y="40"/>
                    </a:lnTo>
                    <a:lnTo>
                      <a:pt x="214" y="40"/>
                    </a:lnTo>
                    <a:moveTo>
                      <a:pt x="214" y="40"/>
                    </a:moveTo>
                    <a:lnTo>
                      <a:pt x="214" y="40"/>
                    </a:lnTo>
                    <a:lnTo>
                      <a:pt x="227" y="40"/>
                    </a:lnTo>
                    <a:moveTo>
                      <a:pt x="227" y="40"/>
                    </a:moveTo>
                    <a:lnTo>
                      <a:pt x="227" y="40"/>
                    </a:lnTo>
                    <a:lnTo>
                      <a:pt x="240" y="40"/>
                    </a:lnTo>
                    <a:moveTo>
                      <a:pt x="240" y="40"/>
                    </a:moveTo>
                    <a:lnTo>
                      <a:pt x="240" y="40"/>
                    </a:lnTo>
                    <a:lnTo>
                      <a:pt x="254" y="40"/>
                    </a:lnTo>
                    <a:moveTo>
                      <a:pt x="254" y="40"/>
                    </a:moveTo>
                    <a:lnTo>
                      <a:pt x="254" y="40"/>
                    </a:lnTo>
                    <a:lnTo>
                      <a:pt x="267" y="40"/>
                    </a:lnTo>
                    <a:moveTo>
                      <a:pt x="267" y="40"/>
                    </a:moveTo>
                    <a:lnTo>
                      <a:pt x="267" y="40"/>
                    </a:lnTo>
                    <a:lnTo>
                      <a:pt x="280" y="40"/>
                    </a:lnTo>
                    <a:moveTo>
                      <a:pt x="280" y="40"/>
                    </a:moveTo>
                    <a:lnTo>
                      <a:pt x="280" y="40"/>
                    </a:lnTo>
                    <a:lnTo>
                      <a:pt x="294" y="40"/>
                    </a:lnTo>
                    <a:moveTo>
                      <a:pt x="294" y="40"/>
                    </a:moveTo>
                    <a:lnTo>
                      <a:pt x="294" y="40"/>
                    </a:lnTo>
                    <a:lnTo>
                      <a:pt x="307" y="40"/>
                    </a:lnTo>
                    <a:moveTo>
                      <a:pt x="307" y="40"/>
                    </a:moveTo>
                    <a:lnTo>
                      <a:pt x="307" y="40"/>
                    </a:lnTo>
                    <a:lnTo>
                      <a:pt x="320" y="40"/>
                    </a:lnTo>
                    <a:moveTo>
                      <a:pt x="320" y="40"/>
                    </a:moveTo>
                    <a:lnTo>
                      <a:pt x="320" y="40"/>
                    </a:lnTo>
                    <a:lnTo>
                      <a:pt x="334" y="40"/>
                    </a:lnTo>
                    <a:moveTo>
                      <a:pt x="334" y="40"/>
                    </a:moveTo>
                    <a:lnTo>
                      <a:pt x="334" y="40"/>
                    </a:lnTo>
                    <a:lnTo>
                      <a:pt x="347" y="80"/>
                    </a:lnTo>
                    <a:moveTo>
                      <a:pt x="347" y="80"/>
                    </a:moveTo>
                    <a:lnTo>
                      <a:pt x="347" y="80"/>
                    </a:lnTo>
                    <a:lnTo>
                      <a:pt x="347" y="134"/>
                    </a:lnTo>
                    <a:moveTo>
                      <a:pt x="347" y="134"/>
                    </a:moveTo>
                    <a:lnTo>
                      <a:pt x="347" y="134"/>
                    </a:lnTo>
                    <a:lnTo>
                      <a:pt x="374" y="134"/>
                    </a:lnTo>
                    <a:moveTo>
                      <a:pt x="374" y="134"/>
                    </a:moveTo>
                    <a:lnTo>
                      <a:pt x="374" y="134"/>
                    </a:lnTo>
                    <a:lnTo>
                      <a:pt x="387" y="134"/>
                    </a:lnTo>
                    <a:moveTo>
                      <a:pt x="387" y="134"/>
                    </a:moveTo>
                    <a:lnTo>
                      <a:pt x="387" y="134"/>
                    </a:lnTo>
                    <a:lnTo>
                      <a:pt x="400" y="134"/>
                    </a:lnTo>
                    <a:moveTo>
                      <a:pt x="400" y="134"/>
                    </a:moveTo>
                    <a:lnTo>
                      <a:pt x="400" y="134"/>
                    </a:lnTo>
                    <a:lnTo>
                      <a:pt x="414" y="134"/>
                    </a:lnTo>
                    <a:moveTo>
                      <a:pt x="414" y="134"/>
                    </a:moveTo>
                    <a:lnTo>
                      <a:pt x="414" y="134"/>
                    </a:lnTo>
                    <a:lnTo>
                      <a:pt x="427" y="134"/>
                    </a:lnTo>
                    <a:moveTo>
                      <a:pt x="427" y="134"/>
                    </a:moveTo>
                    <a:lnTo>
                      <a:pt x="427" y="134"/>
                    </a:lnTo>
                    <a:lnTo>
                      <a:pt x="440" y="134"/>
                    </a:lnTo>
                    <a:moveTo>
                      <a:pt x="440" y="134"/>
                    </a:moveTo>
                    <a:lnTo>
                      <a:pt x="440" y="134"/>
                    </a:lnTo>
                    <a:lnTo>
                      <a:pt x="440" y="174"/>
                    </a:lnTo>
                    <a:moveTo>
                      <a:pt x="440" y="174"/>
                    </a:moveTo>
                    <a:lnTo>
                      <a:pt x="440" y="174"/>
                    </a:lnTo>
                    <a:lnTo>
                      <a:pt x="454" y="214"/>
                    </a:lnTo>
                    <a:moveTo>
                      <a:pt x="454" y="214"/>
                    </a:moveTo>
                    <a:lnTo>
                      <a:pt x="454" y="214"/>
                    </a:lnTo>
                    <a:lnTo>
                      <a:pt x="467" y="214"/>
                    </a:lnTo>
                    <a:moveTo>
                      <a:pt x="467" y="214"/>
                    </a:moveTo>
                    <a:lnTo>
                      <a:pt x="467" y="214"/>
                    </a:lnTo>
                    <a:lnTo>
                      <a:pt x="480" y="214"/>
                    </a:lnTo>
                    <a:moveTo>
                      <a:pt x="480" y="214"/>
                    </a:moveTo>
                    <a:lnTo>
                      <a:pt x="480" y="214"/>
                    </a:lnTo>
                    <a:lnTo>
                      <a:pt x="494" y="214"/>
                    </a:lnTo>
                    <a:moveTo>
                      <a:pt x="494" y="214"/>
                    </a:moveTo>
                    <a:lnTo>
                      <a:pt x="494" y="214"/>
                    </a:lnTo>
                    <a:lnTo>
                      <a:pt x="507" y="214"/>
                    </a:lnTo>
                    <a:moveTo>
                      <a:pt x="507" y="214"/>
                    </a:moveTo>
                    <a:lnTo>
                      <a:pt x="507" y="214"/>
                    </a:lnTo>
                    <a:lnTo>
                      <a:pt x="520" y="254"/>
                    </a:lnTo>
                    <a:moveTo>
                      <a:pt x="520" y="254"/>
                    </a:moveTo>
                    <a:lnTo>
                      <a:pt x="520" y="254"/>
                    </a:lnTo>
                    <a:lnTo>
                      <a:pt x="534" y="254"/>
                    </a:lnTo>
                    <a:moveTo>
                      <a:pt x="534" y="254"/>
                    </a:moveTo>
                    <a:lnTo>
                      <a:pt x="534" y="254"/>
                    </a:lnTo>
                    <a:lnTo>
                      <a:pt x="547" y="294"/>
                    </a:lnTo>
                    <a:moveTo>
                      <a:pt x="547" y="294"/>
                    </a:moveTo>
                    <a:lnTo>
                      <a:pt x="547" y="294"/>
                    </a:lnTo>
                    <a:lnTo>
                      <a:pt x="560" y="294"/>
                    </a:lnTo>
                    <a:moveTo>
                      <a:pt x="560" y="294"/>
                    </a:moveTo>
                    <a:lnTo>
                      <a:pt x="560" y="294"/>
                    </a:lnTo>
                    <a:lnTo>
                      <a:pt x="574" y="294"/>
                    </a:lnTo>
                    <a:moveTo>
                      <a:pt x="574" y="294"/>
                    </a:moveTo>
                    <a:lnTo>
                      <a:pt x="574" y="294"/>
                    </a:lnTo>
                    <a:lnTo>
                      <a:pt x="587" y="347"/>
                    </a:lnTo>
                    <a:moveTo>
                      <a:pt x="587" y="347"/>
                    </a:moveTo>
                    <a:lnTo>
                      <a:pt x="587" y="347"/>
                    </a:lnTo>
                    <a:lnTo>
                      <a:pt x="600" y="347"/>
                    </a:lnTo>
                    <a:moveTo>
                      <a:pt x="600" y="347"/>
                    </a:moveTo>
                    <a:lnTo>
                      <a:pt x="600" y="347"/>
                    </a:lnTo>
                    <a:lnTo>
                      <a:pt x="614" y="347"/>
                    </a:lnTo>
                    <a:moveTo>
                      <a:pt x="614" y="347"/>
                    </a:moveTo>
                    <a:lnTo>
                      <a:pt x="614" y="347"/>
                    </a:lnTo>
                    <a:lnTo>
                      <a:pt x="614" y="387"/>
                    </a:lnTo>
                    <a:moveTo>
                      <a:pt x="614" y="387"/>
                    </a:moveTo>
                    <a:lnTo>
                      <a:pt x="614" y="387"/>
                    </a:lnTo>
                    <a:lnTo>
                      <a:pt x="627" y="387"/>
                    </a:lnTo>
                    <a:moveTo>
                      <a:pt x="627" y="387"/>
                    </a:moveTo>
                    <a:lnTo>
                      <a:pt x="627" y="387"/>
                    </a:lnTo>
                    <a:lnTo>
                      <a:pt x="640" y="387"/>
                    </a:lnTo>
                    <a:moveTo>
                      <a:pt x="640" y="387"/>
                    </a:moveTo>
                    <a:lnTo>
                      <a:pt x="640" y="387"/>
                    </a:lnTo>
                    <a:lnTo>
                      <a:pt x="654" y="387"/>
                    </a:lnTo>
                    <a:moveTo>
                      <a:pt x="654" y="387"/>
                    </a:moveTo>
                    <a:lnTo>
                      <a:pt x="654" y="387"/>
                    </a:lnTo>
                    <a:lnTo>
                      <a:pt x="667" y="387"/>
                    </a:lnTo>
                    <a:moveTo>
                      <a:pt x="667" y="387"/>
                    </a:moveTo>
                    <a:lnTo>
                      <a:pt x="667" y="387"/>
                    </a:lnTo>
                    <a:lnTo>
                      <a:pt x="680" y="427"/>
                    </a:lnTo>
                    <a:moveTo>
                      <a:pt x="680" y="427"/>
                    </a:moveTo>
                    <a:lnTo>
                      <a:pt x="680" y="427"/>
                    </a:lnTo>
                    <a:lnTo>
                      <a:pt x="694" y="427"/>
                    </a:lnTo>
                    <a:moveTo>
                      <a:pt x="694" y="427"/>
                    </a:moveTo>
                    <a:lnTo>
                      <a:pt x="694" y="427"/>
                    </a:lnTo>
                    <a:lnTo>
                      <a:pt x="707" y="427"/>
                    </a:lnTo>
                    <a:moveTo>
                      <a:pt x="707" y="427"/>
                    </a:moveTo>
                    <a:lnTo>
                      <a:pt x="707" y="427"/>
                    </a:lnTo>
                    <a:lnTo>
                      <a:pt x="720" y="467"/>
                    </a:lnTo>
                    <a:moveTo>
                      <a:pt x="720" y="467"/>
                    </a:moveTo>
                    <a:lnTo>
                      <a:pt x="720" y="467"/>
                    </a:lnTo>
                    <a:lnTo>
                      <a:pt x="734" y="467"/>
                    </a:lnTo>
                    <a:moveTo>
                      <a:pt x="734" y="467"/>
                    </a:moveTo>
                    <a:lnTo>
                      <a:pt x="734" y="467"/>
                    </a:lnTo>
                    <a:lnTo>
                      <a:pt x="747" y="467"/>
                    </a:lnTo>
                    <a:moveTo>
                      <a:pt x="747" y="467"/>
                    </a:moveTo>
                    <a:lnTo>
                      <a:pt x="747" y="467"/>
                    </a:lnTo>
                    <a:lnTo>
                      <a:pt x="760" y="520"/>
                    </a:lnTo>
                    <a:moveTo>
                      <a:pt x="760" y="520"/>
                    </a:moveTo>
                    <a:lnTo>
                      <a:pt x="760" y="520"/>
                    </a:lnTo>
                    <a:lnTo>
                      <a:pt x="774" y="520"/>
                    </a:lnTo>
                    <a:moveTo>
                      <a:pt x="774" y="520"/>
                    </a:moveTo>
                    <a:lnTo>
                      <a:pt x="774" y="520"/>
                    </a:lnTo>
                    <a:lnTo>
                      <a:pt x="787" y="520"/>
                    </a:lnTo>
                    <a:moveTo>
                      <a:pt x="787" y="520"/>
                    </a:moveTo>
                    <a:lnTo>
                      <a:pt x="787" y="520"/>
                    </a:lnTo>
                    <a:lnTo>
                      <a:pt x="800" y="520"/>
                    </a:lnTo>
                    <a:moveTo>
                      <a:pt x="800" y="520"/>
                    </a:moveTo>
                    <a:lnTo>
                      <a:pt x="800" y="520"/>
                    </a:lnTo>
                    <a:lnTo>
                      <a:pt x="814" y="520"/>
                    </a:lnTo>
                    <a:moveTo>
                      <a:pt x="814" y="520"/>
                    </a:moveTo>
                    <a:lnTo>
                      <a:pt x="814" y="520"/>
                    </a:lnTo>
                    <a:lnTo>
                      <a:pt x="827" y="560"/>
                    </a:lnTo>
                    <a:moveTo>
                      <a:pt x="827" y="560"/>
                    </a:moveTo>
                    <a:lnTo>
                      <a:pt x="827" y="560"/>
                    </a:lnTo>
                    <a:lnTo>
                      <a:pt x="840" y="560"/>
                    </a:lnTo>
                    <a:moveTo>
                      <a:pt x="840" y="560"/>
                    </a:moveTo>
                    <a:lnTo>
                      <a:pt x="840" y="560"/>
                    </a:lnTo>
                    <a:lnTo>
                      <a:pt x="854" y="600"/>
                    </a:lnTo>
                    <a:moveTo>
                      <a:pt x="854" y="600"/>
                    </a:moveTo>
                    <a:lnTo>
                      <a:pt x="854" y="600"/>
                    </a:lnTo>
                    <a:lnTo>
                      <a:pt x="867" y="600"/>
                    </a:lnTo>
                    <a:moveTo>
                      <a:pt x="867" y="600"/>
                    </a:moveTo>
                    <a:lnTo>
                      <a:pt x="867" y="600"/>
                    </a:lnTo>
                    <a:lnTo>
                      <a:pt x="880" y="600"/>
                    </a:lnTo>
                    <a:moveTo>
                      <a:pt x="880" y="600"/>
                    </a:moveTo>
                    <a:lnTo>
                      <a:pt x="880" y="600"/>
                    </a:lnTo>
                    <a:lnTo>
                      <a:pt x="894" y="640"/>
                    </a:lnTo>
                    <a:moveTo>
                      <a:pt x="894" y="640"/>
                    </a:moveTo>
                    <a:lnTo>
                      <a:pt x="894" y="640"/>
                    </a:lnTo>
                    <a:lnTo>
                      <a:pt x="907" y="640"/>
                    </a:lnTo>
                    <a:moveTo>
                      <a:pt x="907" y="640"/>
                    </a:moveTo>
                    <a:lnTo>
                      <a:pt x="907" y="640"/>
                    </a:lnTo>
                    <a:lnTo>
                      <a:pt x="920" y="640"/>
                    </a:lnTo>
                    <a:moveTo>
                      <a:pt x="920" y="640"/>
                    </a:moveTo>
                    <a:lnTo>
                      <a:pt x="920" y="640"/>
                    </a:lnTo>
                    <a:lnTo>
                      <a:pt x="934" y="640"/>
                    </a:lnTo>
                    <a:moveTo>
                      <a:pt x="934" y="640"/>
                    </a:moveTo>
                    <a:lnTo>
                      <a:pt x="934" y="640"/>
                    </a:lnTo>
                    <a:lnTo>
                      <a:pt x="947" y="640"/>
                    </a:lnTo>
                    <a:moveTo>
                      <a:pt x="947" y="640"/>
                    </a:moveTo>
                    <a:lnTo>
                      <a:pt x="947" y="640"/>
                    </a:lnTo>
                    <a:lnTo>
                      <a:pt x="960" y="640"/>
                    </a:lnTo>
                    <a:moveTo>
                      <a:pt x="960" y="640"/>
                    </a:moveTo>
                    <a:lnTo>
                      <a:pt x="960" y="640"/>
                    </a:lnTo>
                    <a:lnTo>
                      <a:pt x="974" y="640"/>
                    </a:lnTo>
                    <a:moveTo>
                      <a:pt x="974" y="640"/>
                    </a:moveTo>
                    <a:lnTo>
                      <a:pt x="974" y="640"/>
                    </a:lnTo>
                    <a:lnTo>
                      <a:pt x="987" y="694"/>
                    </a:lnTo>
                    <a:moveTo>
                      <a:pt x="987" y="694"/>
                    </a:moveTo>
                    <a:lnTo>
                      <a:pt x="987" y="694"/>
                    </a:lnTo>
                    <a:lnTo>
                      <a:pt x="1000" y="734"/>
                    </a:lnTo>
                    <a:moveTo>
                      <a:pt x="1000" y="734"/>
                    </a:moveTo>
                    <a:lnTo>
                      <a:pt x="1000" y="734"/>
                    </a:lnTo>
                    <a:lnTo>
                      <a:pt x="1014" y="734"/>
                    </a:lnTo>
                    <a:moveTo>
                      <a:pt x="1014" y="734"/>
                    </a:moveTo>
                    <a:lnTo>
                      <a:pt x="1014" y="734"/>
                    </a:lnTo>
                    <a:lnTo>
                      <a:pt x="1027" y="734"/>
                    </a:lnTo>
                    <a:moveTo>
                      <a:pt x="1027" y="734"/>
                    </a:moveTo>
                    <a:lnTo>
                      <a:pt x="1027" y="734"/>
                    </a:lnTo>
                    <a:lnTo>
                      <a:pt x="1040" y="774"/>
                    </a:lnTo>
                    <a:moveTo>
                      <a:pt x="1040" y="774"/>
                    </a:moveTo>
                    <a:lnTo>
                      <a:pt x="1040" y="774"/>
                    </a:lnTo>
                    <a:lnTo>
                      <a:pt x="1054" y="774"/>
                    </a:lnTo>
                    <a:moveTo>
                      <a:pt x="1054" y="774"/>
                    </a:moveTo>
                    <a:lnTo>
                      <a:pt x="1054" y="774"/>
                    </a:lnTo>
                    <a:lnTo>
                      <a:pt x="1067" y="774"/>
                    </a:lnTo>
                    <a:moveTo>
                      <a:pt x="1067" y="774"/>
                    </a:moveTo>
                    <a:lnTo>
                      <a:pt x="1067" y="774"/>
                    </a:lnTo>
                    <a:lnTo>
                      <a:pt x="1080" y="774"/>
                    </a:lnTo>
                    <a:moveTo>
                      <a:pt x="1080" y="774"/>
                    </a:moveTo>
                    <a:lnTo>
                      <a:pt x="1080" y="774"/>
                    </a:lnTo>
                    <a:lnTo>
                      <a:pt x="1080" y="827"/>
                    </a:lnTo>
                    <a:moveTo>
                      <a:pt x="1080" y="827"/>
                    </a:moveTo>
                    <a:lnTo>
                      <a:pt x="1080" y="827"/>
                    </a:lnTo>
                    <a:lnTo>
                      <a:pt x="1107" y="827"/>
                    </a:lnTo>
                    <a:moveTo>
                      <a:pt x="1107" y="827"/>
                    </a:moveTo>
                    <a:lnTo>
                      <a:pt x="1107" y="827"/>
                    </a:lnTo>
                    <a:lnTo>
                      <a:pt x="1120" y="827"/>
                    </a:lnTo>
                    <a:moveTo>
                      <a:pt x="1120" y="827"/>
                    </a:moveTo>
                    <a:lnTo>
                      <a:pt x="1120" y="827"/>
                    </a:lnTo>
                    <a:lnTo>
                      <a:pt x="1134" y="827"/>
                    </a:lnTo>
                    <a:moveTo>
                      <a:pt x="1134" y="827"/>
                    </a:moveTo>
                    <a:lnTo>
                      <a:pt x="1134" y="827"/>
                    </a:lnTo>
                    <a:lnTo>
                      <a:pt x="1147" y="827"/>
                    </a:lnTo>
                    <a:moveTo>
                      <a:pt x="1147" y="827"/>
                    </a:moveTo>
                    <a:lnTo>
                      <a:pt x="1147" y="827"/>
                    </a:lnTo>
                    <a:lnTo>
                      <a:pt x="1160" y="827"/>
                    </a:lnTo>
                    <a:moveTo>
                      <a:pt x="1160" y="827"/>
                    </a:moveTo>
                    <a:lnTo>
                      <a:pt x="1160" y="827"/>
                    </a:lnTo>
                    <a:lnTo>
                      <a:pt x="1174" y="827"/>
                    </a:lnTo>
                    <a:moveTo>
                      <a:pt x="1174" y="827"/>
                    </a:moveTo>
                    <a:lnTo>
                      <a:pt x="1174" y="827"/>
                    </a:lnTo>
                    <a:lnTo>
                      <a:pt x="1187" y="827"/>
                    </a:lnTo>
                    <a:moveTo>
                      <a:pt x="1187" y="827"/>
                    </a:moveTo>
                    <a:lnTo>
                      <a:pt x="1187" y="827"/>
                    </a:lnTo>
                    <a:lnTo>
                      <a:pt x="1200" y="827"/>
                    </a:lnTo>
                    <a:moveTo>
                      <a:pt x="1200" y="827"/>
                    </a:moveTo>
                    <a:lnTo>
                      <a:pt x="1200" y="827"/>
                    </a:lnTo>
                    <a:lnTo>
                      <a:pt x="1214" y="827"/>
                    </a:lnTo>
                    <a:moveTo>
                      <a:pt x="1214" y="827"/>
                    </a:moveTo>
                    <a:lnTo>
                      <a:pt x="1214" y="827"/>
                    </a:lnTo>
                    <a:lnTo>
                      <a:pt x="1214" y="867"/>
                    </a:lnTo>
                    <a:moveTo>
                      <a:pt x="1214" y="867"/>
                    </a:moveTo>
                    <a:lnTo>
                      <a:pt x="1214" y="867"/>
                    </a:lnTo>
                    <a:lnTo>
                      <a:pt x="1227" y="867"/>
                    </a:lnTo>
                    <a:moveTo>
                      <a:pt x="1227" y="867"/>
                    </a:moveTo>
                    <a:lnTo>
                      <a:pt x="1227" y="867"/>
                    </a:lnTo>
                    <a:lnTo>
                      <a:pt x="1254" y="867"/>
                    </a:lnTo>
                    <a:moveTo>
                      <a:pt x="1254" y="867"/>
                    </a:moveTo>
                    <a:lnTo>
                      <a:pt x="1254" y="867"/>
                    </a:lnTo>
                    <a:lnTo>
                      <a:pt x="1267" y="867"/>
                    </a:lnTo>
                    <a:moveTo>
                      <a:pt x="1267" y="867"/>
                    </a:moveTo>
                    <a:lnTo>
                      <a:pt x="1267" y="867"/>
                    </a:lnTo>
                    <a:lnTo>
                      <a:pt x="1280" y="867"/>
                    </a:lnTo>
                    <a:moveTo>
                      <a:pt x="1280" y="867"/>
                    </a:moveTo>
                    <a:lnTo>
                      <a:pt x="1280" y="867"/>
                    </a:lnTo>
                    <a:lnTo>
                      <a:pt x="1294" y="867"/>
                    </a:lnTo>
                    <a:moveTo>
                      <a:pt x="1294" y="867"/>
                    </a:moveTo>
                    <a:lnTo>
                      <a:pt x="1294" y="867"/>
                    </a:lnTo>
                    <a:lnTo>
                      <a:pt x="1307" y="867"/>
                    </a:lnTo>
                    <a:moveTo>
                      <a:pt x="1307" y="867"/>
                    </a:moveTo>
                    <a:lnTo>
                      <a:pt x="1307" y="867"/>
                    </a:lnTo>
                    <a:lnTo>
                      <a:pt x="1320" y="867"/>
                    </a:lnTo>
                    <a:moveTo>
                      <a:pt x="1320" y="867"/>
                    </a:moveTo>
                    <a:lnTo>
                      <a:pt x="1320" y="867"/>
                    </a:lnTo>
                    <a:lnTo>
                      <a:pt x="1334" y="867"/>
                    </a:lnTo>
                    <a:moveTo>
                      <a:pt x="1334" y="867"/>
                    </a:moveTo>
                    <a:lnTo>
                      <a:pt x="1334" y="867"/>
                    </a:lnTo>
                    <a:lnTo>
                      <a:pt x="1347" y="867"/>
                    </a:lnTo>
                    <a:moveTo>
                      <a:pt x="1347" y="867"/>
                    </a:moveTo>
                    <a:lnTo>
                      <a:pt x="1347" y="867"/>
                    </a:lnTo>
                    <a:lnTo>
                      <a:pt x="1360" y="867"/>
                    </a:lnTo>
                    <a:moveTo>
                      <a:pt x="1360" y="867"/>
                    </a:moveTo>
                    <a:lnTo>
                      <a:pt x="1360" y="867"/>
                    </a:lnTo>
                    <a:lnTo>
                      <a:pt x="1374" y="867"/>
                    </a:lnTo>
                    <a:moveTo>
                      <a:pt x="1374" y="867"/>
                    </a:moveTo>
                    <a:lnTo>
                      <a:pt x="1374" y="867"/>
                    </a:lnTo>
                    <a:lnTo>
                      <a:pt x="1387" y="867"/>
                    </a:lnTo>
                    <a:moveTo>
                      <a:pt x="1387" y="867"/>
                    </a:moveTo>
                    <a:lnTo>
                      <a:pt x="1387" y="867"/>
                    </a:lnTo>
                    <a:lnTo>
                      <a:pt x="1387" y="907"/>
                    </a:lnTo>
                    <a:moveTo>
                      <a:pt x="1387" y="907"/>
                    </a:moveTo>
                    <a:lnTo>
                      <a:pt x="1387" y="907"/>
                    </a:lnTo>
                    <a:lnTo>
                      <a:pt x="1400" y="907"/>
                    </a:lnTo>
                    <a:moveTo>
                      <a:pt x="1400" y="907"/>
                    </a:moveTo>
                    <a:lnTo>
                      <a:pt x="1400" y="907"/>
                    </a:lnTo>
                    <a:lnTo>
                      <a:pt x="1414" y="960"/>
                    </a:lnTo>
                    <a:moveTo>
                      <a:pt x="1414" y="960"/>
                    </a:moveTo>
                    <a:lnTo>
                      <a:pt x="1414" y="960"/>
                    </a:lnTo>
                    <a:lnTo>
                      <a:pt x="1414" y="1000"/>
                    </a:lnTo>
                    <a:moveTo>
                      <a:pt x="1414" y="1000"/>
                    </a:moveTo>
                    <a:lnTo>
                      <a:pt x="1414" y="1000"/>
                    </a:lnTo>
                    <a:lnTo>
                      <a:pt x="1427" y="1000"/>
                    </a:lnTo>
                    <a:moveTo>
                      <a:pt x="1427" y="1000"/>
                    </a:moveTo>
                    <a:lnTo>
                      <a:pt x="1427" y="1000"/>
                    </a:lnTo>
                    <a:lnTo>
                      <a:pt x="1440" y="1000"/>
                    </a:lnTo>
                    <a:moveTo>
                      <a:pt x="1440" y="1000"/>
                    </a:moveTo>
                    <a:lnTo>
                      <a:pt x="1440" y="1000"/>
                    </a:lnTo>
                    <a:lnTo>
                      <a:pt x="1440" y="1040"/>
                    </a:lnTo>
                    <a:moveTo>
                      <a:pt x="1440" y="1040"/>
                    </a:moveTo>
                    <a:lnTo>
                      <a:pt x="1440" y="1040"/>
                    </a:lnTo>
                    <a:lnTo>
                      <a:pt x="1454" y="1040"/>
                    </a:lnTo>
                    <a:moveTo>
                      <a:pt x="1454" y="1040"/>
                    </a:moveTo>
                    <a:lnTo>
                      <a:pt x="1454" y="1040"/>
                    </a:lnTo>
                    <a:lnTo>
                      <a:pt x="1467" y="1040"/>
                    </a:lnTo>
                    <a:moveTo>
                      <a:pt x="1467" y="1040"/>
                    </a:moveTo>
                    <a:lnTo>
                      <a:pt x="1467" y="1040"/>
                    </a:lnTo>
                    <a:lnTo>
                      <a:pt x="1480" y="1040"/>
                    </a:lnTo>
                    <a:moveTo>
                      <a:pt x="1480" y="1040"/>
                    </a:moveTo>
                    <a:lnTo>
                      <a:pt x="1480" y="1040"/>
                    </a:lnTo>
                    <a:lnTo>
                      <a:pt x="1494" y="1094"/>
                    </a:lnTo>
                    <a:moveTo>
                      <a:pt x="1494" y="1094"/>
                    </a:moveTo>
                    <a:lnTo>
                      <a:pt x="1494" y="1094"/>
                    </a:lnTo>
                    <a:lnTo>
                      <a:pt x="1507" y="1094"/>
                    </a:lnTo>
                    <a:moveTo>
                      <a:pt x="1507" y="1094"/>
                    </a:moveTo>
                    <a:lnTo>
                      <a:pt x="1507" y="1094"/>
                    </a:lnTo>
                    <a:lnTo>
                      <a:pt x="1520" y="1094"/>
                    </a:lnTo>
                    <a:moveTo>
                      <a:pt x="1520" y="1094"/>
                    </a:moveTo>
                    <a:lnTo>
                      <a:pt x="1520" y="1094"/>
                    </a:lnTo>
                    <a:lnTo>
                      <a:pt x="1534" y="1094"/>
                    </a:lnTo>
                    <a:moveTo>
                      <a:pt x="1534" y="1094"/>
                    </a:moveTo>
                    <a:lnTo>
                      <a:pt x="1534" y="1094"/>
                    </a:lnTo>
                    <a:lnTo>
                      <a:pt x="1547" y="1094"/>
                    </a:lnTo>
                    <a:moveTo>
                      <a:pt x="1547" y="1094"/>
                    </a:moveTo>
                    <a:lnTo>
                      <a:pt x="1547" y="1094"/>
                    </a:lnTo>
                    <a:lnTo>
                      <a:pt x="1560" y="1094"/>
                    </a:lnTo>
                    <a:moveTo>
                      <a:pt x="1560" y="1094"/>
                    </a:moveTo>
                    <a:lnTo>
                      <a:pt x="1560" y="1094"/>
                    </a:lnTo>
                    <a:lnTo>
                      <a:pt x="1574" y="1094"/>
                    </a:lnTo>
                    <a:moveTo>
                      <a:pt x="1574" y="1094"/>
                    </a:moveTo>
                    <a:lnTo>
                      <a:pt x="1574" y="1094"/>
                    </a:lnTo>
                    <a:lnTo>
                      <a:pt x="1587" y="1134"/>
                    </a:lnTo>
                    <a:moveTo>
                      <a:pt x="1587" y="1134"/>
                    </a:moveTo>
                    <a:lnTo>
                      <a:pt x="1587" y="1134"/>
                    </a:lnTo>
                    <a:lnTo>
                      <a:pt x="1600" y="1134"/>
                    </a:lnTo>
                    <a:moveTo>
                      <a:pt x="1600" y="1134"/>
                    </a:moveTo>
                    <a:lnTo>
                      <a:pt x="1600" y="1134"/>
                    </a:lnTo>
                    <a:lnTo>
                      <a:pt x="1600" y="1174"/>
                    </a:lnTo>
                    <a:moveTo>
                      <a:pt x="1600" y="1174"/>
                    </a:moveTo>
                    <a:lnTo>
                      <a:pt x="1600" y="1174"/>
                    </a:lnTo>
                    <a:lnTo>
                      <a:pt x="1614" y="1174"/>
                    </a:lnTo>
                    <a:moveTo>
                      <a:pt x="1614" y="1174"/>
                    </a:moveTo>
                    <a:lnTo>
                      <a:pt x="1614" y="1174"/>
                    </a:lnTo>
                    <a:lnTo>
                      <a:pt x="1614" y="1227"/>
                    </a:lnTo>
                    <a:moveTo>
                      <a:pt x="1614" y="1227"/>
                    </a:moveTo>
                    <a:lnTo>
                      <a:pt x="1614" y="1227"/>
                    </a:lnTo>
                    <a:lnTo>
                      <a:pt x="1627" y="1267"/>
                    </a:lnTo>
                    <a:moveTo>
                      <a:pt x="1627" y="1267"/>
                    </a:moveTo>
                    <a:lnTo>
                      <a:pt x="1627" y="1267"/>
                    </a:lnTo>
                    <a:lnTo>
                      <a:pt x="1627" y="1320"/>
                    </a:lnTo>
                    <a:moveTo>
                      <a:pt x="1627" y="1320"/>
                    </a:moveTo>
                    <a:lnTo>
                      <a:pt x="1627" y="1320"/>
                    </a:lnTo>
                    <a:lnTo>
                      <a:pt x="1640" y="1360"/>
                    </a:lnTo>
                    <a:moveTo>
                      <a:pt x="1640" y="1360"/>
                    </a:moveTo>
                    <a:lnTo>
                      <a:pt x="1640" y="1360"/>
                    </a:lnTo>
                    <a:lnTo>
                      <a:pt x="1654" y="1360"/>
                    </a:lnTo>
                    <a:moveTo>
                      <a:pt x="1654" y="1360"/>
                    </a:moveTo>
                    <a:lnTo>
                      <a:pt x="1654" y="1360"/>
                    </a:lnTo>
                    <a:lnTo>
                      <a:pt x="1667" y="1360"/>
                    </a:lnTo>
                    <a:moveTo>
                      <a:pt x="1667" y="1360"/>
                    </a:moveTo>
                    <a:lnTo>
                      <a:pt x="1667" y="1360"/>
                    </a:lnTo>
                    <a:lnTo>
                      <a:pt x="1680" y="1360"/>
                    </a:lnTo>
                    <a:moveTo>
                      <a:pt x="1680" y="1360"/>
                    </a:moveTo>
                    <a:lnTo>
                      <a:pt x="1680" y="1360"/>
                    </a:lnTo>
                    <a:lnTo>
                      <a:pt x="1694" y="1360"/>
                    </a:lnTo>
                    <a:moveTo>
                      <a:pt x="1694" y="1360"/>
                    </a:moveTo>
                    <a:lnTo>
                      <a:pt x="1694" y="1360"/>
                    </a:lnTo>
                    <a:lnTo>
                      <a:pt x="1707" y="1360"/>
                    </a:lnTo>
                    <a:moveTo>
                      <a:pt x="1707" y="1360"/>
                    </a:moveTo>
                    <a:lnTo>
                      <a:pt x="1707" y="1360"/>
                    </a:lnTo>
                    <a:lnTo>
                      <a:pt x="1720" y="1360"/>
                    </a:lnTo>
                    <a:moveTo>
                      <a:pt x="1720" y="1360"/>
                    </a:moveTo>
                    <a:lnTo>
                      <a:pt x="1720" y="1360"/>
                    </a:lnTo>
                    <a:lnTo>
                      <a:pt x="1734" y="1360"/>
                    </a:lnTo>
                    <a:moveTo>
                      <a:pt x="1734" y="1360"/>
                    </a:moveTo>
                    <a:lnTo>
                      <a:pt x="1734" y="1360"/>
                    </a:lnTo>
                    <a:lnTo>
                      <a:pt x="1747" y="1360"/>
                    </a:lnTo>
                    <a:moveTo>
                      <a:pt x="1747" y="1360"/>
                    </a:moveTo>
                    <a:lnTo>
                      <a:pt x="1747" y="1360"/>
                    </a:lnTo>
                    <a:lnTo>
                      <a:pt x="1760" y="1360"/>
                    </a:lnTo>
                    <a:moveTo>
                      <a:pt x="1760" y="1360"/>
                    </a:moveTo>
                    <a:lnTo>
                      <a:pt x="1760" y="1360"/>
                    </a:lnTo>
                    <a:lnTo>
                      <a:pt x="1774" y="1360"/>
                    </a:lnTo>
                    <a:moveTo>
                      <a:pt x="1774" y="1360"/>
                    </a:moveTo>
                    <a:lnTo>
                      <a:pt x="1774" y="1360"/>
                    </a:lnTo>
                    <a:lnTo>
                      <a:pt x="1787" y="1414"/>
                    </a:lnTo>
                    <a:moveTo>
                      <a:pt x="1787" y="1414"/>
                    </a:moveTo>
                    <a:lnTo>
                      <a:pt x="1787" y="1414"/>
                    </a:lnTo>
                    <a:lnTo>
                      <a:pt x="1800" y="1454"/>
                    </a:lnTo>
                    <a:moveTo>
                      <a:pt x="1800" y="1454"/>
                    </a:moveTo>
                    <a:lnTo>
                      <a:pt x="1800" y="1454"/>
                    </a:lnTo>
                    <a:lnTo>
                      <a:pt x="1814" y="1454"/>
                    </a:lnTo>
                    <a:moveTo>
                      <a:pt x="1814" y="1454"/>
                    </a:moveTo>
                    <a:lnTo>
                      <a:pt x="1814" y="1454"/>
                    </a:lnTo>
                    <a:lnTo>
                      <a:pt x="1827" y="1454"/>
                    </a:lnTo>
                    <a:moveTo>
                      <a:pt x="1827" y="1454"/>
                    </a:moveTo>
                    <a:lnTo>
                      <a:pt x="1827" y="1454"/>
                    </a:lnTo>
                    <a:lnTo>
                      <a:pt x="1840" y="1454"/>
                    </a:lnTo>
                    <a:moveTo>
                      <a:pt x="1840" y="1454"/>
                    </a:moveTo>
                    <a:lnTo>
                      <a:pt x="1840" y="1454"/>
                    </a:lnTo>
                    <a:lnTo>
                      <a:pt x="1854" y="1454"/>
                    </a:lnTo>
                    <a:moveTo>
                      <a:pt x="1854" y="1454"/>
                    </a:moveTo>
                    <a:lnTo>
                      <a:pt x="1854" y="1454"/>
                    </a:lnTo>
                    <a:lnTo>
                      <a:pt x="1867" y="1454"/>
                    </a:lnTo>
                    <a:moveTo>
                      <a:pt x="1867" y="1454"/>
                    </a:moveTo>
                    <a:lnTo>
                      <a:pt x="1867" y="1454"/>
                    </a:lnTo>
                    <a:lnTo>
                      <a:pt x="1880" y="1454"/>
                    </a:lnTo>
                    <a:moveTo>
                      <a:pt x="1880" y="1454"/>
                    </a:moveTo>
                    <a:lnTo>
                      <a:pt x="1880" y="1454"/>
                    </a:lnTo>
                    <a:lnTo>
                      <a:pt x="1894" y="1454"/>
                    </a:lnTo>
                    <a:moveTo>
                      <a:pt x="1894" y="1454"/>
                    </a:moveTo>
                    <a:lnTo>
                      <a:pt x="1894" y="1454"/>
                    </a:lnTo>
                    <a:lnTo>
                      <a:pt x="1907" y="1507"/>
                    </a:lnTo>
                    <a:moveTo>
                      <a:pt x="1907" y="1507"/>
                    </a:moveTo>
                    <a:lnTo>
                      <a:pt x="1907" y="1507"/>
                    </a:lnTo>
                    <a:lnTo>
                      <a:pt x="1920" y="1507"/>
                    </a:lnTo>
                    <a:moveTo>
                      <a:pt x="1920" y="1507"/>
                    </a:moveTo>
                    <a:lnTo>
                      <a:pt x="1920" y="1507"/>
                    </a:lnTo>
                    <a:lnTo>
                      <a:pt x="1934" y="1507"/>
                    </a:lnTo>
                    <a:moveTo>
                      <a:pt x="1934" y="1507"/>
                    </a:moveTo>
                    <a:lnTo>
                      <a:pt x="1934" y="1507"/>
                    </a:lnTo>
                    <a:lnTo>
                      <a:pt x="1947" y="1507"/>
                    </a:lnTo>
                    <a:moveTo>
                      <a:pt x="1947" y="1507"/>
                    </a:moveTo>
                    <a:lnTo>
                      <a:pt x="1947" y="1507"/>
                    </a:lnTo>
                    <a:lnTo>
                      <a:pt x="1960" y="1507"/>
                    </a:lnTo>
                    <a:moveTo>
                      <a:pt x="1960" y="1507"/>
                    </a:moveTo>
                    <a:lnTo>
                      <a:pt x="1960" y="1507"/>
                    </a:lnTo>
                    <a:lnTo>
                      <a:pt x="1974" y="1507"/>
                    </a:lnTo>
                    <a:moveTo>
                      <a:pt x="1974" y="1507"/>
                    </a:moveTo>
                    <a:lnTo>
                      <a:pt x="1974" y="1507"/>
                    </a:lnTo>
                    <a:lnTo>
                      <a:pt x="1974" y="1547"/>
                    </a:lnTo>
                    <a:moveTo>
                      <a:pt x="1974" y="1547"/>
                    </a:moveTo>
                    <a:lnTo>
                      <a:pt x="1974" y="1547"/>
                    </a:lnTo>
                    <a:lnTo>
                      <a:pt x="1987" y="1547"/>
                    </a:lnTo>
                    <a:moveTo>
                      <a:pt x="1987" y="1547"/>
                    </a:moveTo>
                    <a:lnTo>
                      <a:pt x="1987" y="1547"/>
                    </a:lnTo>
                    <a:lnTo>
                      <a:pt x="2000" y="1547"/>
                    </a:lnTo>
                    <a:moveTo>
                      <a:pt x="2000" y="1547"/>
                    </a:moveTo>
                    <a:lnTo>
                      <a:pt x="2000" y="1547"/>
                    </a:lnTo>
                    <a:lnTo>
                      <a:pt x="2014" y="1547"/>
                    </a:lnTo>
                    <a:moveTo>
                      <a:pt x="2014" y="1547"/>
                    </a:moveTo>
                    <a:lnTo>
                      <a:pt x="2014" y="1547"/>
                    </a:lnTo>
                    <a:lnTo>
                      <a:pt x="2027" y="1547"/>
                    </a:lnTo>
                    <a:moveTo>
                      <a:pt x="2027" y="1547"/>
                    </a:moveTo>
                    <a:lnTo>
                      <a:pt x="2027" y="1547"/>
                    </a:lnTo>
                    <a:lnTo>
                      <a:pt x="2040" y="1640"/>
                    </a:lnTo>
                    <a:moveTo>
                      <a:pt x="2040" y="1640"/>
                    </a:moveTo>
                    <a:lnTo>
                      <a:pt x="2040" y="1640"/>
                    </a:lnTo>
                    <a:lnTo>
                      <a:pt x="2054" y="1640"/>
                    </a:lnTo>
                    <a:moveTo>
                      <a:pt x="2054" y="1640"/>
                    </a:moveTo>
                    <a:lnTo>
                      <a:pt x="2054" y="1640"/>
                    </a:lnTo>
                    <a:lnTo>
                      <a:pt x="2067" y="1694"/>
                    </a:lnTo>
                    <a:moveTo>
                      <a:pt x="2067" y="1694"/>
                    </a:moveTo>
                    <a:lnTo>
                      <a:pt x="2067" y="1694"/>
                    </a:lnTo>
                    <a:lnTo>
                      <a:pt x="2080" y="1694"/>
                    </a:lnTo>
                    <a:moveTo>
                      <a:pt x="2080" y="1694"/>
                    </a:moveTo>
                    <a:lnTo>
                      <a:pt x="2080" y="1694"/>
                    </a:lnTo>
                    <a:lnTo>
                      <a:pt x="2094" y="1694"/>
                    </a:lnTo>
                    <a:moveTo>
                      <a:pt x="2094" y="1694"/>
                    </a:moveTo>
                    <a:lnTo>
                      <a:pt x="2094" y="1694"/>
                    </a:lnTo>
                    <a:lnTo>
                      <a:pt x="2107" y="1694"/>
                    </a:lnTo>
                    <a:moveTo>
                      <a:pt x="2107" y="1694"/>
                    </a:moveTo>
                    <a:lnTo>
                      <a:pt x="2107" y="1694"/>
                    </a:lnTo>
                    <a:lnTo>
                      <a:pt x="2120" y="1694"/>
                    </a:lnTo>
                    <a:moveTo>
                      <a:pt x="2120" y="1694"/>
                    </a:moveTo>
                    <a:lnTo>
                      <a:pt x="2120" y="1694"/>
                    </a:lnTo>
                    <a:lnTo>
                      <a:pt x="2134" y="1734"/>
                    </a:lnTo>
                    <a:moveTo>
                      <a:pt x="2134" y="1734"/>
                    </a:moveTo>
                    <a:lnTo>
                      <a:pt x="2134" y="1734"/>
                    </a:lnTo>
                    <a:lnTo>
                      <a:pt x="2147" y="1734"/>
                    </a:lnTo>
                    <a:moveTo>
                      <a:pt x="2147" y="1734"/>
                    </a:moveTo>
                    <a:lnTo>
                      <a:pt x="2147" y="1734"/>
                    </a:lnTo>
                    <a:lnTo>
                      <a:pt x="2160" y="1734"/>
                    </a:lnTo>
                    <a:moveTo>
                      <a:pt x="2160" y="1734"/>
                    </a:moveTo>
                    <a:lnTo>
                      <a:pt x="2160" y="1734"/>
                    </a:lnTo>
                    <a:lnTo>
                      <a:pt x="2174" y="1734"/>
                    </a:lnTo>
                    <a:moveTo>
                      <a:pt x="2174" y="1734"/>
                    </a:moveTo>
                    <a:lnTo>
                      <a:pt x="2174" y="1734"/>
                    </a:lnTo>
                    <a:lnTo>
                      <a:pt x="2187" y="1734"/>
                    </a:lnTo>
                    <a:moveTo>
                      <a:pt x="2187" y="1734"/>
                    </a:moveTo>
                    <a:lnTo>
                      <a:pt x="2187" y="1734"/>
                    </a:lnTo>
                    <a:lnTo>
                      <a:pt x="2200" y="1734"/>
                    </a:lnTo>
                    <a:moveTo>
                      <a:pt x="2200" y="1734"/>
                    </a:moveTo>
                    <a:lnTo>
                      <a:pt x="2200" y="1734"/>
                    </a:lnTo>
                    <a:lnTo>
                      <a:pt x="2214" y="1734"/>
                    </a:lnTo>
                    <a:moveTo>
                      <a:pt x="2214" y="1734"/>
                    </a:moveTo>
                    <a:lnTo>
                      <a:pt x="2214" y="1734"/>
                    </a:lnTo>
                    <a:lnTo>
                      <a:pt x="2227" y="1734"/>
                    </a:lnTo>
                    <a:moveTo>
                      <a:pt x="2227" y="1734"/>
                    </a:moveTo>
                    <a:lnTo>
                      <a:pt x="2227" y="1734"/>
                    </a:lnTo>
                    <a:lnTo>
                      <a:pt x="2240" y="1787"/>
                    </a:lnTo>
                    <a:moveTo>
                      <a:pt x="2240" y="1787"/>
                    </a:moveTo>
                    <a:lnTo>
                      <a:pt x="2240" y="1787"/>
                    </a:lnTo>
                    <a:lnTo>
                      <a:pt x="2254" y="1787"/>
                    </a:lnTo>
                    <a:moveTo>
                      <a:pt x="2254" y="1787"/>
                    </a:moveTo>
                    <a:lnTo>
                      <a:pt x="2254" y="1787"/>
                    </a:lnTo>
                    <a:lnTo>
                      <a:pt x="2267" y="1787"/>
                    </a:lnTo>
                    <a:moveTo>
                      <a:pt x="2267" y="1787"/>
                    </a:moveTo>
                    <a:lnTo>
                      <a:pt x="2267" y="1787"/>
                    </a:lnTo>
                    <a:lnTo>
                      <a:pt x="2280" y="1787"/>
                    </a:lnTo>
                    <a:moveTo>
                      <a:pt x="2280" y="1787"/>
                    </a:moveTo>
                    <a:lnTo>
                      <a:pt x="2280" y="1787"/>
                    </a:lnTo>
                    <a:lnTo>
                      <a:pt x="2294" y="1787"/>
                    </a:lnTo>
                    <a:moveTo>
                      <a:pt x="2294" y="1787"/>
                    </a:moveTo>
                    <a:lnTo>
                      <a:pt x="2294" y="1787"/>
                    </a:lnTo>
                    <a:lnTo>
                      <a:pt x="2307" y="1840"/>
                    </a:lnTo>
                    <a:moveTo>
                      <a:pt x="2307" y="1840"/>
                    </a:moveTo>
                    <a:lnTo>
                      <a:pt x="2307" y="1840"/>
                    </a:lnTo>
                    <a:lnTo>
                      <a:pt x="2320" y="1840"/>
                    </a:lnTo>
                    <a:moveTo>
                      <a:pt x="2320" y="1840"/>
                    </a:moveTo>
                    <a:lnTo>
                      <a:pt x="2320" y="1840"/>
                    </a:lnTo>
                    <a:lnTo>
                      <a:pt x="2334" y="1840"/>
                    </a:lnTo>
                    <a:moveTo>
                      <a:pt x="2334" y="1840"/>
                    </a:moveTo>
                    <a:lnTo>
                      <a:pt x="2334" y="1840"/>
                    </a:lnTo>
                    <a:lnTo>
                      <a:pt x="2334" y="1880"/>
                    </a:lnTo>
                    <a:moveTo>
                      <a:pt x="2334" y="1880"/>
                    </a:moveTo>
                    <a:lnTo>
                      <a:pt x="2334" y="1880"/>
                    </a:lnTo>
                    <a:lnTo>
                      <a:pt x="2347" y="1880"/>
                    </a:lnTo>
                    <a:moveTo>
                      <a:pt x="2347" y="1880"/>
                    </a:moveTo>
                    <a:lnTo>
                      <a:pt x="2347" y="1880"/>
                    </a:lnTo>
                    <a:lnTo>
                      <a:pt x="2360" y="1880"/>
                    </a:lnTo>
                    <a:moveTo>
                      <a:pt x="2360" y="1880"/>
                    </a:moveTo>
                    <a:lnTo>
                      <a:pt x="2360" y="1880"/>
                    </a:lnTo>
                    <a:lnTo>
                      <a:pt x="2374" y="1880"/>
                    </a:lnTo>
                    <a:moveTo>
                      <a:pt x="2374" y="1880"/>
                    </a:moveTo>
                    <a:lnTo>
                      <a:pt x="2374" y="1880"/>
                    </a:lnTo>
                    <a:lnTo>
                      <a:pt x="2387" y="1880"/>
                    </a:lnTo>
                    <a:moveTo>
                      <a:pt x="2387" y="1880"/>
                    </a:moveTo>
                    <a:lnTo>
                      <a:pt x="2387" y="1880"/>
                    </a:lnTo>
                    <a:lnTo>
                      <a:pt x="2414" y="1880"/>
                    </a:lnTo>
                    <a:moveTo>
                      <a:pt x="2414" y="1880"/>
                    </a:moveTo>
                    <a:lnTo>
                      <a:pt x="2414" y="1880"/>
                    </a:lnTo>
                    <a:lnTo>
                      <a:pt x="2414" y="1934"/>
                    </a:lnTo>
                    <a:moveTo>
                      <a:pt x="2414" y="1934"/>
                    </a:moveTo>
                    <a:lnTo>
                      <a:pt x="2414" y="1934"/>
                    </a:lnTo>
                    <a:lnTo>
                      <a:pt x="2427" y="1934"/>
                    </a:lnTo>
                    <a:moveTo>
                      <a:pt x="2427" y="1934"/>
                    </a:moveTo>
                    <a:lnTo>
                      <a:pt x="2427" y="1934"/>
                    </a:lnTo>
                    <a:lnTo>
                      <a:pt x="2440" y="1987"/>
                    </a:lnTo>
                    <a:moveTo>
                      <a:pt x="2440" y="1987"/>
                    </a:moveTo>
                    <a:lnTo>
                      <a:pt x="2440" y="1987"/>
                    </a:lnTo>
                    <a:lnTo>
                      <a:pt x="2454" y="1987"/>
                    </a:lnTo>
                    <a:moveTo>
                      <a:pt x="2454" y="1987"/>
                    </a:moveTo>
                    <a:lnTo>
                      <a:pt x="2454" y="1987"/>
                    </a:lnTo>
                    <a:lnTo>
                      <a:pt x="2467" y="1987"/>
                    </a:lnTo>
                    <a:moveTo>
                      <a:pt x="2467" y="1987"/>
                    </a:moveTo>
                    <a:lnTo>
                      <a:pt x="2467" y="1987"/>
                    </a:lnTo>
                    <a:lnTo>
                      <a:pt x="2480" y="1987"/>
                    </a:lnTo>
                    <a:moveTo>
                      <a:pt x="2480" y="1987"/>
                    </a:moveTo>
                    <a:lnTo>
                      <a:pt x="2480" y="1987"/>
                    </a:lnTo>
                    <a:lnTo>
                      <a:pt x="2494" y="2040"/>
                    </a:lnTo>
                    <a:moveTo>
                      <a:pt x="2494" y="2040"/>
                    </a:moveTo>
                    <a:lnTo>
                      <a:pt x="2494" y="2040"/>
                    </a:lnTo>
                    <a:lnTo>
                      <a:pt x="2507" y="2040"/>
                    </a:lnTo>
                    <a:moveTo>
                      <a:pt x="2507" y="2040"/>
                    </a:moveTo>
                    <a:lnTo>
                      <a:pt x="2507" y="2040"/>
                    </a:lnTo>
                    <a:lnTo>
                      <a:pt x="2520" y="2040"/>
                    </a:lnTo>
                    <a:moveTo>
                      <a:pt x="2520" y="2040"/>
                    </a:moveTo>
                    <a:lnTo>
                      <a:pt x="2520" y="2040"/>
                    </a:lnTo>
                    <a:lnTo>
                      <a:pt x="2534" y="2040"/>
                    </a:lnTo>
                    <a:moveTo>
                      <a:pt x="2534" y="2040"/>
                    </a:moveTo>
                    <a:lnTo>
                      <a:pt x="2534" y="2040"/>
                    </a:lnTo>
                    <a:lnTo>
                      <a:pt x="2547" y="2040"/>
                    </a:lnTo>
                    <a:moveTo>
                      <a:pt x="2547" y="2040"/>
                    </a:moveTo>
                    <a:lnTo>
                      <a:pt x="2547" y="2040"/>
                    </a:lnTo>
                    <a:lnTo>
                      <a:pt x="2560" y="2080"/>
                    </a:lnTo>
                    <a:moveTo>
                      <a:pt x="2560" y="2080"/>
                    </a:moveTo>
                    <a:lnTo>
                      <a:pt x="2560" y="2080"/>
                    </a:lnTo>
                    <a:lnTo>
                      <a:pt x="2574" y="2080"/>
                    </a:lnTo>
                    <a:moveTo>
                      <a:pt x="2574" y="2080"/>
                    </a:moveTo>
                    <a:lnTo>
                      <a:pt x="2574" y="2080"/>
                    </a:lnTo>
                    <a:lnTo>
                      <a:pt x="2587" y="2080"/>
                    </a:lnTo>
                    <a:moveTo>
                      <a:pt x="2587" y="2080"/>
                    </a:moveTo>
                    <a:lnTo>
                      <a:pt x="2587" y="2080"/>
                    </a:lnTo>
                    <a:lnTo>
                      <a:pt x="2587" y="2134"/>
                    </a:lnTo>
                    <a:moveTo>
                      <a:pt x="2587" y="2134"/>
                    </a:moveTo>
                    <a:lnTo>
                      <a:pt x="2587" y="2134"/>
                    </a:lnTo>
                    <a:lnTo>
                      <a:pt x="2600" y="2134"/>
                    </a:lnTo>
                    <a:moveTo>
                      <a:pt x="2600" y="2134"/>
                    </a:moveTo>
                    <a:lnTo>
                      <a:pt x="2600" y="2134"/>
                    </a:lnTo>
                    <a:lnTo>
                      <a:pt x="2614" y="2134"/>
                    </a:lnTo>
                    <a:moveTo>
                      <a:pt x="2614" y="2134"/>
                    </a:moveTo>
                    <a:lnTo>
                      <a:pt x="2614" y="2134"/>
                    </a:lnTo>
                    <a:lnTo>
                      <a:pt x="2627" y="2134"/>
                    </a:lnTo>
                    <a:moveTo>
                      <a:pt x="2627" y="2134"/>
                    </a:moveTo>
                    <a:lnTo>
                      <a:pt x="2627" y="2134"/>
                    </a:lnTo>
                    <a:lnTo>
                      <a:pt x="2640" y="2134"/>
                    </a:lnTo>
                    <a:moveTo>
                      <a:pt x="2640" y="2134"/>
                    </a:moveTo>
                    <a:lnTo>
                      <a:pt x="2640" y="2134"/>
                    </a:lnTo>
                    <a:lnTo>
                      <a:pt x="2654" y="2134"/>
                    </a:lnTo>
                    <a:moveTo>
                      <a:pt x="2654" y="2134"/>
                    </a:moveTo>
                    <a:lnTo>
                      <a:pt x="2654" y="2134"/>
                    </a:lnTo>
                    <a:lnTo>
                      <a:pt x="2667" y="2134"/>
                    </a:lnTo>
                    <a:moveTo>
                      <a:pt x="2667" y="2134"/>
                    </a:moveTo>
                    <a:lnTo>
                      <a:pt x="2667" y="2134"/>
                    </a:lnTo>
                    <a:lnTo>
                      <a:pt x="2680" y="2134"/>
                    </a:lnTo>
                    <a:moveTo>
                      <a:pt x="2680" y="2134"/>
                    </a:moveTo>
                    <a:lnTo>
                      <a:pt x="2680" y="2134"/>
                    </a:lnTo>
                    <a:lnTo>
                      <a:pt x="2694" y="2187"/>
                    </a:lnTo>
                    <a:moveTo>
                      <a:pt x="2694" y="2187"/>
                    </a:moveTo>
                    <a:lnTo>
                      <a:pt x="2694" y="2187"/>
                    </a:lnTo>
                    <a:lnTo>
                      <a:pt x="2707" y="2187"/>
                    </a:lnTo>
                    <a:moveTo>
                      <a:pt x="2707" y="2187"/>
                    </a:moveTo>
                    <a:lnTo>
                      <a:pt x="2707" y="2187"/>
                    </a:lnTo>
                    <a:lnTo>
                      <a:pt x="2720" y="2187"/>
                    </a:lnTo>
                    <a:moveTo>
                      <a:pt x="2720" y="2187"/>
                    </a:moveTo>
                    <a:lnTo>
                      <a:pt x="2720" y="2187"/>
                    </a:lnTo>
                    <a:lnTo>
                      <a:pt x="2734" y="2187"/>
                    </a:lnTo>
                    <a:moveTo>
                      <a:pt x="2734" y="2187"/>
                    </a:moveTo>
                    <a:lnTo>
                      <a:pt x="2734" y="2187"/>
                    </a:lnTo>
                    <a:lnTo>
                      <a:pt x="2747" y="2187"/>
                    </a:lnTo>
                    <a:moveTo>
                      <a:pt x="2747" y="2187"/>
                    </a:moveTo>
                    <a:lnTo>
                      <a:pt x="2747" y="2187"/>
                    </a:lnTo>
                    <a:lnTo>
                      <a:pt x="2760" y="2187"/>
                    </a:lnTo>
                    <a:moveTo>
                      <a:pt x="2760" y="2187"/>
                    </a:moveTo>
                    <a:lnTo>
                      <a:pt x="2760" y="2187"/>
                    </a:lnTo>
                    <a:lnTo>
                      <a:pt x="2774" y="2240"/>
                    </a:lnTo>
                    <a:moveTo>
                      <a:pt x="2774" y="2240"/>
                    </a:moveTo>
                    <a:lnTo>
                      <a:pt x="2774" y="2240"/>
                    </a:lnTo>
                    <a:lnTo>
                      <a:pt x="2787" y="2240"/>
                    </a:lnTo>
                    <a:moveTo>
                      <a:pt x="2787" y="2240"/>
                    </a:moveTo>
                    <a:lnTo>
                      <a:pt x="2787" y="2240"/>
                    </a:lnTo>
                    <a:lnTo>
                      <a:pt x="2800" y="2240"/>
                    </a:lnTo>
                    <a:moveTo>
                      <a:pt x="2800" y="2240"/>
                    </a:moveTo>
                    <a:lnTo>
                      <a:pt x="2800" y="2240"/>
                    </a:lnTo>
                    <a:lnTo>
                      <a:pt x="2814" y="2240"/>
                    </a:lnTo>
                    <a:moveTo>
                      <a:pt x="2814" y="2240"/>
                    </a:moveTo>
                    <a:lnTo>
                      <a:pt x="2814" y="2240"/>
                    </a:lnTo>
                    <a:lnTo>
                      <a:pt x="2827" y="2240"/>
                    </a:lnTo>
                    <a:moveTo>
                      <a:pt x="2827" y="2240"/>
                    </a:moveTo>
                    <a:lnTo>
                      <a:pt x="2827" y="2240"/>
                    </a:lnTo>
                    <a:lnTo>
                      <a:pt x="2854" y="2294"/>
                    </a:lnTo>
                    <a:moveTo>
                      <a:pt x="2854" y="2294"/>
                    </a:moveTo>
                    <a:lnTo>
                      <a:pt x="2854" y="2294"/>
                    </a:lnTo>
                    <a:lnTo>
                      <a:pt x="2867" y="2347"/>
                    </a:lnTo>
                    <a:moveTo>
                      <a:pt x="2867" y="2347"/>
                    </a:moveTo>
                    <a:lnTo>
                      <a:pt x="2867" y="2347"/>
                    </a:lnTo>
                    <a:lnTo>
                      <a:pt x="2867" y="2400"/>
                    </a:lnTo>
                    <a:moveTo>
                      <a:pt x="2867" y="2400"/>
                    </a:moveTo>
                    <a:lnTo>
                      <a:pt x="2867" y="2400"/>
                    </a:lnTo>
                    <a:lnTo>
                      <a:pt x="2880" y="2400"/>
                    </a:lnTo>
                    <a:moveTo>
                      <a:pt x="2880" y="2400"/>
                    </a:moveTo>
                    <a:lnTo>
                      <a:pt x="2880" y="2400"/>
                    </a:lnTo>
                    <a:lnTo>
                      <a:pt x="2894" y="2400"/>
                    </a:lnTo>
                    <a:moveTo>
                      <a:pt x="2894" y="2400"/>
                    </a:moveTo>
                    <a:lnTo>
                      <a:pt x="2894" y="2400"/>
                    </a:lnTo>
                    <a:lnTo>
                      <a:pt x="2907" y="2400"/>
                    </a:lnTo>
                    <a:moveTo>
                      <a:pt x="2907" y="2400"/>
                    </a:moveTo>
                    <a:lnTo>
                      <a:pt x="2907" y="2400"/>
                    </a:lnTo>
                    <a:lnTo>
                      <a:pt x="2920" y="2400"/>
                    </a:lnTo>
                    <a:moveTo>
                      <a:pt x="2920" y="2400"/>
                    </a:moveTo>
                    <a:lnTo>
                      <a:pt x="2920" y="2400"/>
                    </a:lnTo>
                    <a:lnTo>
                      <a:pt x="2934" y="2400"/>
                    </a:lnTo>
                    <a:moveTo>
                      <a:pt x="2934" y="2400"/>
                    </a:moveTo>
                    <a:lnTo>
                      <a:pt x="2934" y="2400"/>
                    </a:lnTo>
                    <a:lnTo>
                      <a:pt x="2947" y="2400"/>
                    </a:lnTo>
                    <a:moveTo>
                      <a:pt x="2947" y="2400"/>
                    </a:moveTo>
                    <a:lnTo>
                      <a:pt x="2947" y="2400"/>
                    </a:lnTo>
                    <a:lnTo>
                      <a:pt x="2960" y="2454"/>
                    </a:lnTo>
                    <a:moveTo>
                      <a:pt x="2960" y="2454"/>
                    </a:moveTo>
                    <a:lnTo>
                      <a:pt x="2960" y="2454"/>
                    </a:lnTo>
                    <a:lnTo>
                      <a:pt x="2974" y="2454"/>
                    </a:lnTo>
                    <a:moveTo>
                      <a:pt x="2974" y="2454"/>
                    </a:moveTo>
                    <a:lnTo>
                      <a:pt x="2974" y="2454"/>
                    </a:lnTo>
                    <a:lnTo>
                      <a:pt x="3000" y="2454"/>
                    </a:lnTo>
                    <a:moveTo>
                      <a:pt x="3000" y="2454"/>
                    </a:moveTo>
                    <a:lnTo>
                      <a:pt x="3000" y="2454"/>
                    </a:lnTo>
                    <a:lnTo>
                      <a:pt x="3014" y="2454"/>
                    </a:lnTo>
                    <a:moveTo>
                      <a:pt x="3014" y="2454"/>
                    </a:moveTo>
                    <a:lnTo>
                      <a:pt x="3014" y="2454"/>
                    </a:lnTo>
                    <a:lnTo>
                      <a:pt x="3027" y="2454"/>
                    </a:lnTo>
                    <a:moveTo>
                      <a:pt x="3027" y="2454"/>
                    </a:moveTo>
                    <a:lnTo>
                      <a:pt x="3027" y="2454"/>
                    </a:lnTo>
                    <a:lnTo>
                      <a:pt x="3040" y="2454"/>
                    </a:lnTo>
                    <a:moveTo>
                      <a:pt x="3040" y="2454"/>
                    </a:moveTo>
                    <a:lnTo>
                      <a:pt x="3040" y="2454"/>
                    </a:lnTo>
                    <a:lnTo>
                      <a:pt x="3040" y="2560"/>
                    </a:lnTo>
                    <a:moveTo>
                      <a:pt x="3040" y="2560"/>
                    </a:moveTo>
                    <a:lnTo>
                      <a:pt x="3040" y="2560"/>
                    </a:lnTo>
                    <a:lnTo>
                      <a:pt x="3054" y="2560"/>
                    </a:lnTo>
                    <a:moveTo>
                      <a:pt x="3054" y="2560"/>
                    </a:moveTo>
                    <a:lnTo>
                      <a:pt x="3054" y="2560"/>
                    </a:lnTo>
                    <a:lnTo>
                      <a:pt x="3067" y="2560"/>
                    </a:lnTo>
                    <a:moveTo>
                      <a:pt x="3067" y="2560"/>
                    </a:moveTo>
                    <a:lnTo>
                      <a:pt x="3067" y="2560"/>
                    </a:lnTo>
                    <a:lnTo>
                      <a:pt x="3080" y="2560"/>
                    </a:lnTo>
                    <a:moveTo>
                      <a:pt x="3080" y="2560"/>
                    </a:moveTo>
                    <a:lnTo>
                      <a:pt x="3080" y="2560"/>
                    </a:lnTo>
                    <a:lnTo>
                      <a:pt x="3094" y="2560"/>
                    </a:lnTo>
                    <a:moveTo>
                      <a:pt x="3094" y="2560"/>
                    </a:moveTo>
                    <a:lnTo>
                      <a:pt x="3094" y="2560"/>
                    </a:lnTo>
                    <a:lnTo>
                      <a:pt x="3107" y="2560"/>
                    </a:lnTo>
                    <a:moveTo>
                      <a:pt x="3107" y="2560"/>
                    </a:moveTo>
                    <a:lnTo>
                      <a:pt x="3107" y="2560"/>
                    </a:lnTo>
                    <a:lnTo>
                      <a:pt x="3120" y="2560"/>
                    </a:lnTo>
                    <a:moveTo>
                      <a:pt x="3120" y="2560"/>
                    </a:moveTo>
                    <a:lnTo>
                      <a:pt x="3120" y="2560"/>
                    </a:lnTo>
                    <a:lnTo>
                      <a:pt x="3134" y="2560"/>
                    </a:lnTo>
                    <a:moveTo>
                      <a:pt x="3134" y="2560"/>
                    </a:moveTo>
                    <a:lnTo>
                      <a:pt x="3134" y="2560"/>
                    </a:lnTo>
                    <a:lnTo>
                      <a:pt x="3147" y="2627"/>
                    </a:lnTo>
                    <a:moveTo>
                      <a:pt x="3147" y="2627"/>
                    </a:moveTo>
                    <a:lnTo>
                      <a:pt x="3147" y="2627"/>
                    </a:lnTo>
                    <a:lnTo>
                      <a:pt x="3147" y="2680"/>
                    </a:lnTo>
                    <a:moveTo>
                      <a:pt x="3147" y="2680"/>
                    </a:moveTo>
                    <a:lnTo>
                      <a:pt x="3147" y="2680"/>
                    </a:lnTo>
                    <a:lnTo>
                      <a:pt x="3160" y="2680"/>
                    </a:lnTo>
                    <a:moveTo>
                      <a:pt x="3160" y="2680"/>
                    </a:moveTo>
                    <a:lnTo>
                      <a:pt x="3160" y="2680"/>
                    </a:lnTo>
                    <a:lnTo>
                      <a:pt x="3174" y="2680"/>
                    </a:lnTo>
                    <a:moveTo>
                      <a:pt x="3174" y="2680"/>
                    </a:moveTo>
                    <a:lnTo>
                      <a:pt x="3174" y="2680"/>
                    </a:lnTo>
                    <a:lnTo>
                      <a:pt x="3187" y="2680"/>
                    </a:lnTo>
                    <a:moveTo>
                      <a:pt x="3187" y="2680"/>
                    </a:moveTo>
                    <a:lnTo>
                      <a:pt x="3187" y="2680"/>
                    </a:lnTo>
                    <a:lnTo>
                      <a:pt x="3200" y="2680"/>
                    </a:lnTo>
                    <a:moveTo>
                      <a:pt x="3200" y="2680"/>
                    </a:moveTo>
                    <a:lnTo>
                      <a:pt x="3200" y="2680"/>
                    </a:lnTo>
                    <a:lnTo>
                      <a:pt x="3214" y="2680"/>
                    </a:lnTo>
                    <a:moveTo>
                      <a:pt x="3214" y="2680"/>
                    </a:moveTo>
                    <a:lnTo>
                      <a:pt x="3214" y="2680"/>
                    </a:lnTo>
                    <a:lnTo>
                      <a:pt x="3227" y="2680"/>
                    </a:lnTo>
                    <a:moveTo>
                      <a:pt x="3227" y="2680"/>
                    </a:moveTo>
                    <a:lnTo>
                      <a:pt x="3227" y="2680"/>
                    </a:lnTo>
                    <a:lnTo>
                      <a:pt x="3240" y="2680"/>
                    </a:lnTo>
                    <a:moveTo>
                      <a:pt x="3240" y="2680"/>
                    </a:moveTo>
                    <a:lnTo>
                      <a:pt x="3240" y="2680"/>
                    </a:lnTo>
                    <a:lnTo>
                      <a:pt x="3254" y="2680"/>
                    </a:lnTo>
                    <a:moveTo>
                      <a:pt x="3254" y="2680"/>
                    </a:moveTo>
                    <a:lnTo>
                      <a:pt x="3254" y="2680"/>
                    </a:lnTo>
                    <a:lnTo>
                      <a:pt x="3267" y="2680"/>
                    </a:lnTo>
                    <a:moveTo>
                      <a:pt x="3267" y="2680"/>
                    </a:moveTo>
                    <a:lnTo>
                      <a:pt x="3267" y="2680"/>
                    </a:lnTo>
                    <a:lnTo>
                      <a:pt x="3294" y="2680"/>
                    </a:lnTo>
                    <a:moveTo>
                      <a:pt x="3294" y="2680"/>
                    </a:moveTo>
                    <a:lnTo>
                      <a:pt x="3294" y="2680"/>
                    </a:lnTo>
                    <a:lnTo>
                      <a:pt x="3307" y="2734"/>
                    </a:lnTo>
                    <a:moveTo>
                      <a:pt x="3307" y="2734"/>
                    </a:moveTo>
                    <a:lnTo>
                      <a:pt x="3307" y="2734"/>
                    </a:lnTo>
                    <a:lnTo>
                      <a:pt x="3320" y="2800"/>
                    </a:lnTo>
                    <a:moveTo>
                      <a:pt x="3320" y="2800"/>
                    </a:moveTo>
                    <a:lnTo>
                      <a:pt x="3320" y="2800"/>
                    </a:lnTo>
                    <a:lnTo>
                      <a:pt x="3334" y="2800"/>
                    </a:lnTo>
                    <a:moveTo>
                      <a:pt x="3334" y="2800"/>
                    </a:moveTo>
                    <a:lnTo>
                      <a:pt x="3334" y="2800"/>
                    </a:lnTo>
                    <a:lnTo>
                      <a:pt x="3334" y="2854"/>
                    </a:lnTo>
                    <a:moveTo>
                      <a:pt x="3334" y="2854"/>
                    </a:moveTo>
                    <a:lnTo>
                      <a:pt x="3334" y="2854"/>
                    </a:lnTo>
                    <a:lnTo>
                      <a:pt x="3347" y="2854"/>
                    </a:lnTo>
                    <a:moveTo>
                      <a:pt x="3347" y="2854"/>
                    </a:moveTo>
                    <a:lnTo>
                      <a:pt x="3347" y="2854"/>
                    </a:lnTo>
                    <a:lnTo>
                      <a:pt x="3360" y="2854"/>
                    </a:lnTo>
                    <a:moveTo>
                      <a:pt x="3360" y="2854"/>
                    </a:moveTo>
                    <a:lnTo>
                      <a:pt x="3360" y="2854"/>
                    </a:lnTo>
                    <a:lnTo>
                      <a:pt x="3374" y="2854"/>
                    </a:lnTo>
                    <a:moveTo>
                      <a:pt x="3374" y="2854"/>
                    </a:moveTo>
                    <a:lnTo>
                      <a:pt x="3374" y="2854"/>
                    </a:lnTo>
                    <a:lnTo>
                      <a:pt x="3387" y="2854"/>
                    </a:lnTo>
                    <a:moveTo>
                      <a:pt x="3387" y="2854"/>
                    </a:moveTo>
                    <a:lnTo>
                      <a:pt x="3387" y="2854"/>
                    </a:lnTo>
                    <a:lnTo>
                      <a:pt x="3400" y="2854"/>
                    </a:lnTo>
                    <a:moveTo>
                      <a:pt x="3400" y="2854"/>
                    </a:moveTo>
                    <a:lnTo>
                      <a:pt x="3400" y="2854"/>
                    </a:lnTo>
                    <a:lnTo>
                      <a:pt x="3414" y="2920"/>
                    </a:lnTo>
                    <a:moveTo>
                      <a:pt x="3414" y="2920"/>
                    </a:moveTo>
                    <a:lnTo>
                      <a:pt x="3414" y="2920"/>
                    </a:lnTo>
                    <a:lnTo>
                      <a:pt x="3427" y="2987"/>
                    </a:lnTo>
                    <a:moveTo>
                      <a:pt x="3427" y="2987"/>
                    </a:moveTo>
                    <a:lnTo>
                      <a:pt x="3427" y="2987"/>
                    </a:lnTo>
                    <a:lnTo>
                      <a:pt x="3427" y="3040"/>
                    </a:lnTo>
                    <a:moveTo>
                      <a:pt x="3427" y="3040"/>
                    </a:moveTo>
                    <a:lnTo>
                      <a:pt x="3427" y="3040"/>
                    </a:lnTo>
                    <a:lnTo>
                      <a:pt x="3440" y="3040"/>
                    </a:lnTo>
                    <a:moveTo>
                      <a:pt x="3440" y="3040"/>
                    </a:moveTo>
                    <a:lnTo>
                      <a:pt x="3440" y="3040"/>
                    </a:lnTo>
                    <a:lnTo>
                      <a:pt x="3454" y="3040"/>
                    </a:lnTo>
                    <a:moveTo>
                      <a:pt x="3454" y="3040"/>
                    </a:moveTo>
                    <a:lnTo>
                      <a:pt x="3454" y="3040"/>
                    </a:lnTo>
                    <a:lnTo>
                      <a:pt x="3467" y="3040"/>
                    </a:lnTo>
                    <a:moveTo>
                      <a:pt x="3467" y="3040"/>
                    </a:moveTo>
                    <a:lnTo>
                      <a:pt x="3467" y="3040"/>
                    </a:lnTo>
                    <a:lnTo>
                      <a:pt x="3480" y="3040"/>
                    </a:lnTo>
                    <a:moveTo>
                      <a:pt x="3480" y="3040"/>
                    </a:moveTo>
                    <a:lnTo>
                      <a:pt x="3480" y="3040"/>
                    </a:lnTo>
                    <a:lnTo>
                      <a:pt x="3494" y="3040"/>
                    </a:lnTo>
                    <a:moveTo>
                      <a:pt x="3494" y="3040"/>
                    </a:moveTo>
                    <a:lnTo>
                      <a:pt x="3494" y="3040"/>
                    </a:lnTo>
                    <a:lnTo>
                      <a:pt x="3507" y="3040"/>
                    </a:lnTo>
                    <a:moveTo>
                      <a:pt x="3507" y="3040"/>
                    </a:moveTo>
                    <a:lnTo>
                      <a:pt x="3507" y="3040"/>
                    </a:lnTo>
                    <a:lnTo>
                      <a:pt x="3507" y="3107"/>
                    </a:lnTo>
                    <a:moveTo>
                      <a:pt x="3507" y="3107"/>
                    </a:moveTo>
                    <a:lnTo>
                      <a:pt x="3507" y="3107"/>
                    </a:lnTo>
                    <a:lnTo>
                      <a:pt x="3520" y="3107"/>
                    </a:lnTo>
                    <a:moveTo>
                      <a:pt x="3520" y="3107"/>
                    </a:moveTo>
                    <a:lnTo>
                      <a:pt x="3520" y="3107"/>
                    </a:lnTo>
                    <a:lnTo>
                      <a:pt x="3534" y="3107"/>
                    </a:lnTo>
                    <a:moveTo>
                      <a:pt x="3534" y="3107"/>
                    </a:moveTo>
                    <a:lnTo>
                      <a:pt x="3534" y="3107"/>
                    </a:lnTo>
                    <a:lnTo>
                      <a:pt x="3547" y="3107"/>
                    </a:lnTo>
                    <a:moveTo>
                      <a:pt x="3547" y="3107"/>
                    </a:moveTo>
                    <a:lnTo>
                      <a:pt x="3547" y="3107"/>
                    </a:lnTo>
                    <a:lnTo>
                      <a:pt x="3574" y="3107"/>
                    </a:lnTo>
                    <a:moveTo>
                      <a:pt x="3574" y="3107"/>
                    </a:moveTo>
                    <a:lnTo>
                      <a:pt x="3574" y="3107"/>
                    </a:lnTo>
                    <a:lnTo>
                      <a:pt x="3587" y="3107"/>
                    </a:lnTo>
                    <a:moveTo>
                      <a:pt x="3587" y="3107"/>
                    </a:moveTo>
                    <a:lnTo>
                      <a:pt x="3587" y="3107"/>
                    </a:lnTo>
                    <a:lnTo>
                      <a:pt x="3600" y="3107"/>
                    </a:lnTo>
                    <a:moveTo>
                      <a:pt x="3600" y="3107"/>
                    </a:moveTo>
                    <a:lnTo>
                      <a:pt x="3600" y="3107"/>
                    </a:lnTo>
                    <a:lnTo>
                      <a:pt x="3614" y="3107"/>
                    </a:lnTo>
                    <a:moveTo>
                      <a:pt x="3614" y="3107"/>
                    </a:moveTo>
                    <a:lnTo>
                      <a:pt x="3614" y="3107"/>
                    </a:lnTo>
                    <a:lnTo>
                      <a:pt x="3627" y="3107"/>
                    </a:lnTo>
                    <a:moveTo>
                      <a:pt x="3627" y="3107"/>
                    </a:moveTo>
                    <a:lnTo>
                      <a:pt x="3627" y="3107"/>
                    </a:lnTo>
                    <a:lnTo>
                      <a:pt x="3640" y="3107"/>
                    </a:lnTo>
                    <a:moveTo>
                      <a:pt x="3640" y="3107"/>
                    </a:moveTo>
                    <a:lnTo>
                      <a:pt x="3640" y="3107"/>
                    </a:lnTo>
                    <a:lnTo>
                      <a:pt x="3654" y="3107"/>
                    </a:lnTo>
                    <a:moveTo>
                      <a:pt x="3654" y="3107"/>
                    </a:moveTo>
                    <a:lnTo>
                      <a:pt x="3654" y="3107"/>
                    </a:lnTo>
                    <a:lnTo>
                      <a:pt x="3667" y="3107"/>
                    </a:lnTo>
                    <a:moveTo>
                      <a:pt x="3667" y="3107"/>
                    </a:moveTo>
                    <a:lnTo>
                      <a:pt x="3667" y="3107"/>
                    </a:lnTo>
                    <a:lnTo>
                      <a:pt x="3680" y="3107"/>
                    </a:lnTo>
                    <a:moveTo>
                      <a:pt x="3680" y="3107"/>
                    </a:moveTo>
                    <a:lnTo>
                      <a:pt x="3680" y="3107"/>
                    </a:lnTo>
                    <a:lnTo>
                      <a:pt x="3694" y="3107"/>
                    </a:lnTo>
                    <a:moveTo>
                      <a:pt x="3694" y="3107"/>
                    </a:moveTo>
                    <a:lnTo>
                      <a:pt x="3694" y="3107"/>
                    </a:lnTo>
                    <a:lnTo>
                      <a:pt x="3707" y="3107"/>
                    </a:lnTo>
                    <a:moveTo>
                      <a:pt x="3707" y="3107"/>
                    </a:moveTo>
                    <a:lnTo>
                      <a:pt x="3707" y="3107"/>
                    </a:lnTo>
                    <a:lnTo>
                      <a:pt x="3720" y="3107"/>
                    </a:lnTo>
                    <a:moveTo>
                      <a:pt x="3720" y="3107"/>
                    </a:moveTo>
                    <a:lnTo>
                      <a:pt x="3720" y="3107"/>
                    </a:lnTo>
                    <a:lnTo>
                      <a:pt x="3734" y="3107"/>
                    </a:lnTo>
                    <a:moveTo>
                      <a:pt x="3734" y="3107"/>
                    </a:moveTo>
                    <a:lnTo>
                      <a:pt x="3734" y="3107"/>
                    </a:lnTo>
                    <a:lnTo>
                      <a:pt x="3747" y="3107"/>
                    </a:lnTo>
                    <a:moveTo>
                      <a:pt x="3747" y="3107"/>
                    </a:moveTo>
                    <a:lnTo>
                      <a:pt x="3747" y="3107"/>
                    </a:lnTo>
                    <a:lnTo>
                      <a:pt x="3760" y="3107"/>
                    </a:lnTo>
                    <a:moveTo>
                      <a:pt x="3760" y="3107"/>
                    </a:moveTo>
                    <a:lnTo>
                      <a:pt x="3760" y="3107"/>
                    </a:lnTo>
                    <a:lnTo>
                      <a:pt x="3774" y="3107"/>
                    </a:lnTo>
                    <a:moveTo>
                      <a:pt x="3774" y="3107"/>
                    </a:moveTo>
                    <a:lnTo>
                      <a:pt x="3774" y="3107"/>
                    </a:lnTo>
                    <a:lnTo>
                      <a:pt x="3787" y="3174"/>
                    </a:lnTo>
                    <a:moveTo>
                      <a:pt x="3787" y="3174"/>
                    </a:moveTo>
                    <a:lnTo>
                      <a:pt x="3787" y="3174"/>
                    </a:lnTo>
                    <a:lnTo>
                      <a:pt x="3800" y="3174"/>
                    </a:lnTo>
                    <a:moveTo>
                      <a:pt x="3800" y="3174"/>
                    </a:moveTo>
                    <a:lnTo>
                      <a:pt x="3800" y="3174"/>
                    </a:lnTo>
                    <a:lnTo>
                      <a:pt x="3814" y="3174"/>
                    </a:lnTo>
                    <a:moveTo>
                      <a:pt x="3814" y="3174"/>
                    </a:moveTo>
                    <a:lnTo>
                      <a:pt x="3814" y="3174"/>
                    </a:lnTo>
                    <a:lnTo>
                      <a:pt x="3827" y="3174"/>
                    </a:lnTo>
                    <a:moveTo>
                      <a:pt x="3827" y="3174"/>
                    </a:moveTo>
                    <a:lnTo>
                      <a:pt x="3827" y="3174"/>
                    </a:lnTo>
                    <a:lnTo>
                      <a:pt x="3840" y="3174"/>
                    </a:lnTo>
                    <a:moveTo>
                      <a:pt x="3840" y="3174"/>
                    </a:moveTo>
                    <a:lnTo>
                      <a:pt x="3840" y="3174"/>
                    </a:lnTo>
                    <a:lnTo>
                      <a:pt x="3854" y="3174"/>
                    </a:lnTo>
                    <a:moveTo>
                      <a:pt x="3854" y="3174"/>
                    </a:moveTo>
                    <a:lnTo>
                      <a:pt x="3854" y="3174"/>
                    </a:lnTo>
                    <a:lnTo>
                      <a:pt x="3867" y="3174"/>
                    </a:lnTo>
                    <a:moveTo>
                      <a:pt x="3867" y="3174"/>
                    </a:moveTo>
                    <a:lnTo>
                      <a:pt x="3867" y="3174"/>
                    </a:lnTo>
                    <a:lnTo>
                      <a:pt x="3880" y="3174"/>
                    </a:lnTo>
                    <a:moveTo>
                      <a:pt x="3880" y="3174"/>
                    </a:moveTo>
                    <a:lnTo>
                      <a:pt x="3880" y="3174"/>
                    </a:lnTo>
                    <a:lnTo>
                      <a:pt x="3894" y="3240"/>
                    </a:lnTo>
                    <a:moveTo>
                      <a:pt x="3894" y="3240"/>
                    </a:moveTo>
                    <a:lnTo>
                      <a:pt x="3894" y="3240"/>
                    </a:lnTo>
                    <a:lnTo>
                      <a:pt x="3907" y="3320"/>
                    </a:lnTo>
                    <a:moveTo>
                      <a:pt x="3907" y="3320"/>
                    </a:moveTo>
                    <a:lnTo>
                      <a:pt x="3907" y="3320"/>
                    </a:lnTo>
                    <a:lnTo>
                      <a:pt x="3920" y="3320"/>
                    </a:lnTo>
                    <a:moveTo>
                      <a:pt x="3920" y="3320"/>
                    </a:moveTo>
                    <a:lnTo>
                      <a:pt x="3920" y="3320"/>
                    </a:lnTo>
                    <a:lnTo>
                      <a:pt x="3934" y="3320"/>
                    </a:lnTo>
                    <a:moveTo>
                      <a:pt x="3934" y="3320"/>
                    </a:moveTo>
                    <a:lnTo>
                      <a:pt x="3934" y="3320"/>
                    </a:lnTo>
                    <a:lnTo>
                      <a:pt x="3947" y="3320"/>
                    </a:lnTo>
                    <a:moveTo>
                      <a:pt x="3947" y="3320"/>
                    </a:moveTo>
                    <a:lnTo>
                      <a:pt x="3947" y="3320"/>
                    </a:lnTo>
                    <a:lnTo>
                      <a:pt x="3960" y="3320"/>
                    </a:lnTo>
                    <a:moveTo>
                      <a:pt x="3960" y="3320"/>
                    </a:moveTo>
                    <a:lnTo>
                      <a:pt x="3960" y="3320"/>
                    </a:lnTo>
                    <a:lnTo>
                      <a:pt x="3974" y="3320"/>
                    </a:lnTo>
                    <a:moveTo>
                      <a:pt x="3974" y="3320"/>
                    </a:moveTo>
                    <a:lnTo>
                      <a:pt x="3974" y="3320"/>
                    </a:lnTo>
                    <a:lnTo>
                      <a:pt x="3987" y="3320"/>
                    </a:lnTo>
                    <a:moveTo>
                      <a:pt x="3987" y="3320"/>
                    </a:moveTo>
                    <a:lnTo>
                      <a:pt x="3987" y="3320"/>
                    </a:lnTo>
                    <a:lnTo>
                      <a:pt x="4000" y="3387"/>
                    </a:lnTo>
                    <a:moveTo>
                      <a:pt x="4000" y="3387"/>
                    </a:moveTo>
                    <a:lnTo>
                      <a:pt x="4000" y="3387"/>
                    </a:lnTo>
                    <a:lnTo>
                      <a:pt x="4014" y="3387"/>
                    </a:lnTo>
                    <a:moveTo>
                      <a:pt x="4014" y="3387"/>
                    </a:moveTo>
                    <a:lnTo>
                      <a:pt x="4014" y="3387"/>
                    </a:lnTo>
                    <a:lnTo>
                      <a:pt x="4027" y="3387"/>
                    </a:lnTo>
                    <a:moveTo>
                      <a:pt x="4027" y="3387"/>
                    </a:moveTo>
                    <a:lnTo>
                      <a:pt x="4027" y="3387"/>
                    </a:lnTo>
                    <a:lnTo>
                      <a:pt x="4040" y="3387"/>
                    </a:lnTo>
                    <a:moveTo>
                      <a:pt x="4040" y="3387"/>
                    </a:moveTo>
                    <a:lnTo>
                      <a:pt x="4040" y="3387"/>
                    </a:lnTo>
                    <a:lnTo>
                      <a:pt x="4054" y="3387"/>
                    </a:lnTo>
                    <a:moveTo>
                      <a:pt x="4054" y="3387"/>
                    </a:moveTo>
                    <a:lnTo>
                      <a:pt x="4054" y="3387"/>
                    </a:lnTo>
                    <a:lnTo>
                      <a:pt x="4067" y="3387"/>
                    </a:lnTo>
                    <a:moveTo>
                      <a:pt x="4067" y="3387"/>
                    </a:moveTo>
                    <a:lnTo>
                      <a:pt x="4067" y="3387"/>
                    </a:lnTo>
                    <a:lnTo>
                      <a:pt x="4080" y="3387"/>
                    </a:lnTo>
                    <a:moveTo>
                      <a:pt x="4080" y="3387"/>
                    </a:moveTo>
                    <a:lnTo>
                      <a:pt x="4080" y="3387"/>
                    </a:lnTo>
                    <a:lnTo>
                      <a:pt x="4094" y="3387"/>
                    </a:lnTo>
                    <a:moveTo>
                      <a:pt x="4094" y="3387"/>
                    </a:moveTo>
                    <a:lnTo>
                      <a:pt x="4094" y="3387"/>
                    </a:lnTo>
                    <a:lnTo>
                      <a:pt x="4107" y="3387"/>
                    </a:lnTo>
                    <a:moveTo>
                      <a:pt x="4107" y="3387"/>
                    </a:moveTo>
                    <a:lnTo>
                      <a:pt x="4107" y="3387"/>
                    </a:lnTo>
                    <a:lnTo>
                      <a:pt x="4120" y="3387"/>
                    </a:lnTo>
                    <a:moveTo>
                      <a:pt x="4120" y="3387"/>
                    </a:moveTo>
                    <a:lnTo>
                      <a:pt x="4120" y="3387"/>
                    </a:lnTo>
                    <a:lnTo>
                      <a:pt x="4134" y="3387"/>
                    </a:lnTo>
                    <a:moveTo>
                      <a:pt x="4134" y="3387"/>
                    </a:moveTo>
                    <a:lnTo>
                      <a:pt x="4134" y="3387"/>
                    </a:lnTo>
                    <a:lnTo>
                      <a:pt x="4160" y="3387"/>
                    </a:lnTo>
                    <a:moveTo>
                      <a:pt x="4160" y="3387"/>
                    </a:moveTo>
                    <a:lnTo>
                      <a:pt x="4160" y="3387"/>
                    </a:lnTo>
                    <a:lnTo>
                      <a:pt x="4160" y="3454"/>
                    </a:lnTo>
                    <a:moveTo>
                      <a:pt x="4160" y="3454"/>
                    </a:moveTo>
                    <a:lnTo>
                      <a:pt x="4160" y="3454"/>
                    </a:lnTo>
                    <a:lnTo>
                      <a:pt x="4174" y="3454"/>
                    </a:lnTo>
                    <a:moveTo>
                      <a:pt x="4174" y="3454"/>
                    </a:moveTo>
                    <a:lnTo>
                      <a:pt x="4174" y="3454"/>
                    </a:lnTo>
                    <a:lnTo>
                      <a:pt x="4187" y="3454"/>
                    </a:lnTo>
                    <a:moveTo>
                      <a:pt x="4187" y="3454"/>
                    </a:moveTo>
                    <a:lnTo>
                      <a:pt x="4187" y="3454"/>
                    </a:lnTo>
                    <a:lnTo>
                      <a:pt x="4200" y="3454"/>
                    </a:lnTo>
                    <a:moveTo>
                      <a:pt x="4200" y="3454"/>
                    </a:moveTo>
                    <a:lnTo>
                      <a:pt x="4200" y="3454"/>
                    </a:lnTo>
                    <a:lnTo>
                      <a:pt x="4214" y="3454"/>
                    </a:lnTo>
                    <a:moveTo>
                      <a:pt x="4214" y="3454"/>
                    </a:moveTo>
                    <a:lnTo>
                      <a:pt x="4214" y="3454"/>
                    </a:lnTo>
                    <a:lnTo>
                      <a:pt x="4227" y="3454"/>
                    </a:lnTo>
                    <a:moveTo>
                      <a:pt x="4227" y="3454"/>
                    </a:moveTo>
                    <a:lnTo>
                      <a:pt x="4227" y="3454"/>
                    </a:lnTo>
                    <a:lnTo>
                      <a:pt x="4240" y="3454"/>
                    </a:lnTo>
                    <a:moveTo>
                      <a:pt x="4240" y="3454"/>
                    </a:moveTo>
                    <a:lnTo>
                      <a:pt x="4240" y="3454"/>
                    </a:lnTo>
                    <a:lnTo>
                      <a:pt x="4254" y="3454"/>
                    </a:lnTo>
                    <a:moveTo>
                      <a:pt x="4254" y="3454"/>
                    </a:moveTo>
                    <a:lnTo>
                      <a:pt x="4254" y="3454"/>
                    </a:lnTo>
                    <a:lnTo>
                      <a:pt x="4267" y="3534"/>
                    </a:lnTo>
                    <a:moveTo>
                      <a:pt x="4267" y="3534"/>
                    </a:moveTo>
                    <a:lnTo>
                      <a:pt x="4267" y="3534"/>
                    </a:lnTo>
                    <a:lnTo>
                      <a:pt x="4280" y="3534"/>
                    </a:lnTo>
                    <a:moveTo>
                      <a:pt x="4280" y="3534"/>
                    </a:moveTo>
                    <a:lnTo>
                      <a:pt x="4280" y="3534"/>
                    </a:lnTo>
                    <a:lnTo>
                      <a:pt x="4294" y="3534"/>
                    </a:lnTo>
                    <a:moveTo>
                      <a:pt x="4294" y="3534"/>
                    </a:moveTo>
                    <a:lnTo>
                      <a:pt x="4294" y="3534"/>
                    </a:lnTo>
                    <a:lnTo>
                      <a:pt x="4307" y="3534"/>
                    </a:lnTo>
                    <a:moveTo>
                      <a:pt x="4307" y="3534"/>
                    </a:moveTo>
                    <a:lnTo>
                      <a:pt x="4307" y="3534"/>
                    </a:lnTo>
                    <a:lnTo>
                      <a:pt x="4320" y="3534"/>
                    </a:lnTo>
                    <a:moveTo>
                      <a:pt x="4320" y="3534"/>
                    </a:moveTo>
                    <a:lnTo>
                      <a:pt x="4320" y="3534"/>
                    </a:lnTo>
                    <a:lnTo>
                      <a:pt x="4334" y="3534"/>
                    </a:lnTo>
                    <a:moveTo>
                      <a:pt x="4334" y="3534"/>
                    </a:moveTo>
                    <a:lnTo>
                      <a:pt x="4334" y="3534"/>
                    </a:lnTo>
                    <a:lnTo>
                      <a:pt x="4347" y="3534"/>
                    </a:lnTo>
                    <a:moveTo>
                      <a:pt x="4347" y="3534"/>
                    </a:moveTo>
                    <a:lnTo>
                      <a:pt x="4347" y="3534"/>
                    </a:lnTo>
                    <a:lnTo>
                      <a:pt x="4360" y="3534"/>
                    </a:lnTo>
                    <a:moveTo>
                      <a:pt x="4360" y="3534"/>
                    </a:moveTo>
                    <a:lnTo>
                      <a:pt x="4360" y="3534"/>
                    </a:lnTo>
                    <a:lnTo>
                      <a:pt x="4374" y="3534"/>
                    </a:lnTo>
                    <a:moveTo>
                      <a:pt x="4374" y="3534"/>
                    </a:moveTo>
                    <a:lnTo>
                      <a:pt x="4374" y="3534"/>
                    </a:lnTo>
                    <a:lnTo>
                      <a:pt x="4387" y="3534"/>
                    </a:lnTo>
                    <a:moveTo>
                      <a:pt x="4387" y="3534"/>
                    </a:moveTo>
                    <a:lnTo>
                      <a:pt x="4387" y="3534"/>
                    </a:lnTo>
                    <a:lnTo>
                      <a:pt x="4400" y="3534"/>
                    </a:lnTo>
                    <a:moveTo>
                      <a:pt x="4400" y="3534"/>
                    </a:moveTo>
                    <a:lnTo>
                      <a:pt x="4400" y="3534"/>
                    </a:lnTo>
                    <a:lnTo>
                      <a:pt x="4414" y="3534"/>
                    </a:lnTo>
                    <a:moveTo>
                      <a:pt x="4414" y="3534"/>
                    </a:moveTo>
                    <a:lnTo>
                      <a:pt x="4414" y="3534"/>
                    </a:lnTo>
                    <a:lnTo>
                      <a:pt x="4427" y="3534"/>
                    </a:lnTo>
                    <a:moveTo>
                      <a:pt x="4427" y="3534"/>
                    </a:moveTo>
                    <a:lnTo>
                      <a:pt x="4427" y="3534"/>
                    </a:lnTo>
                    <a:lnTo>
                      <a:pt x="4454" y="3534"/>
                    </a:lnTo>
                    <a:moveTo>
                      <a:pt x="4454" y="3534"/>
                    </a:moveTo>
                    <a:lnTo>
                      <a:pt x="4454" y="3534"/>
                    </a:lnTo>
                    <a:lnTo>
                      <a:pt x="4467" y="3534"/>
                    </a:lnTo>
                    <a:moveTo>
                      <a:pt x="4467" y="3534"/>
                    </a:moveTo>
                    <a:lnTo>
                      <a:pt x="4467" y="3534"/>
                    </a:lnTo>
                    <a:lnTo>
                      <a:pt x="4480" y="3534"/>
                    </a:lnTo>
                    <a:moveTo>
                      <a:pt x="4480" y="3534"/>
                    </a:moveTo>
                    <a:lnTo>
                      <a:pt x="4480" y="3534"/>
                    </a:lnTo>
                    <a:lnTo>
                      <a:pt x="4494" y="3534"/>
                    </a:lnTo>
                    <a:moveTo>
                      <a:pt x="4494" y="3534"/>
                    </a:moveTo>
                    <a:lnTo>
                      <a:pt x="4494" y="3534"/>
                    </a:lnTo>
                    <a:lnTo>
                      <a:pt x="4507" y="3534"/>
                    </a:lnTo>
                    <a:moveTo>
                      <a:pt x="4507" y="3534"/>
                    </a:moveTo>
                    <a:lnTo>
                      <a:pt x="4507" y="3534"/>
                    </a:lnTo>
                    <a:lnTo>
                      <a:pt x="4520" y="3534"/>
                    </a:lnTo>
                    <a:moveTo>
                      <a:pt x="4520" y="3534"/>
                    </a:moveTo>
                    <a:lnTo>
                      <a:pt x="4520" y="3534"/>
                    </a:lnTo>
                    <a:lnTo>
                      <a:pt x="4534" y="3534"/>
                    </a:lnTo>
                    <a:moveTo>
                      <a:pt x="4534" y="3534"/>
                    </a:moveTo>
                    <a:lnTo>
                      <a:pt x="4534" y="3534"/>
                    </a:lnTo>
                    <a:lnTo>
                      <a:pt x="4547" y="3534"/>
                    </a:lnTo>
                    <a:moveTo>
                      <a:pt x="4547" y="3534"/>
                    </a:moveTo>
                    <a:lnTo>
                      <a:pt x="4547" y="3534"/>
                    </a:lnTo>
                    <a:lnTo>
                      <a:pt x="4560" y="3534"/>
                    </a:lnTo>
                    <a:moveTo>
                      <a:pt x="4560" y="3534"/>
                    </a:moveTo>
                    <a:lnTo>
                      <a:pt x="4560" y="3534"/>
                    </a:lnTo>
                    <a:lnTo>
                      <a:pt x="4574" y="3534"/>
                    </a:lnTo>
                    <a:moveTo>
                      <a:pt x="4574" y="3534"/>
                    </a:moveTo>
                    <a:lnTo>
                      <a:pt x="4574" y="3534"/>
                    </a:lnTo>
                    <a:lnTo>
                      <a:pt x="4587" y="3534"/>
                    </a:lnTo>
                    <a:moveTo>
                      <a:pt x="4587" y="3534"/>
                    </a:moveTo>
                    <a:lnTo>
                      <a:pt x="4587" y="3534"/>
                    </a:lnTo>
                    <a:lnTo>
                      <a:pt x="4600" y="3534"/>
                    </a:lnTo>
                    <a:moveTo>
                      <a:pt x="4600" y="3534"/>
                    </a:moveTo>
                    <a:lnTo>
                      <a:pt x="4600" y="3534"/>
                    </a:lnTo>
                    <a:lnTo>
                      <a:pt x="4614" y="3614"/>
                    </a:lnTo>
                    <a:moveTo>
                      <a:pt x="4614" y="3614"/>
                    </a:moveTo>
                    <a:lnTo>
                      <a:pt x="4614" y="3614"/>
                    </a:lnTo>
                    <a:lnTo>
                      <a:pt x="4614" y="3694"/>
                    </a:lnTo>
                    <a:moveTo>
                      <a:pt x="4614" y="3694"/>
                    </a:moveTo>
                    <a:lnTo>
                      <a:pt x="4614" y="3694"/>
                    </a:lnTo>
                    <a:lnTo>
                      <a:pt x="4627" y="3694"/>
                    </a:lnTo>
                    <a:moveTo>
                      <a:pt x="4627" y="3694"/>
                    </a:moveTo>
                    <a:lnTo>
                      <a:pt x="4627" y="3694"/>
                    </a:lnTo>
                    <a:lnTo>
                      <a:pt x="4640" y="3694"/>
                    </a:lnTo>
                    <a:moveTo>
                      <a:pt x="4640" y="3694"/>
                    </a:moveTo>
                    <a:lnTo>
                      <a:pt x="4640" y="3694"/>
                    </a:lnTo>
                    <a:lnTo>
                      <a:pt x="4654" y="3694"/>
                    </a:lnTo>
                    <a:moveTo>
                      <a:pt x="4654" y="3694"/>
                    </a:moveTo>
                    <a:lnTo>
                      <a:pt x="4654" y="3694"/>
                    </a:lnTo>
                    <a:lnTo>
                      <a:pt x="4667" y="3774"/>
                    </a:lnTo>
                    <a:moveTo>
                      <a:pt x="4667" y="3774"/>
                    </a:moveTo>
                    <a:lnTo>
                      <a:pt x="4667" y="3774"/>
                    </a:lnTo>
                    <a:lnTo>
                      <a:pt x="4680" y="3774"/>
                    </a:lnTo>
                    <a:moveTo>
                      <a:pt x="4680" y="3774"/>
                    </a:moveTo>
                    <a:lnTo>
                      <a:pt x="4680" y="3774"/>
                    </a:lnTo>
                    <a:lnTo>
                      <a:pt x="4694" y="3774"/>
                    </a:lnTo>
                    <a:moveTo>
                      <a:pt x="4694" y="3774"/>
                    </a:moveTo>
                    <a:lnTo>
                      <a:pt x="4694" y="3774"/>
                    </a:lnTo>
                    <a:lnTo>
                      <a:pt x="4707" y="3774"/>
                    </a:lnTo>
                    <a:moveTo>
                      <a:pt x="4707" y="3774"/>
                    </a:moveTo>
                    <a:lnTo>
                      <a:pt x="4707" y="3774"/>
                    </a:lnTo>
                    <a:lnTo>
                      <a:pt x="4707" y="3854"/>
                    </a:lnTo>
                    <a:moveTo>
                      <a:pt x="4707" y="3854"/>
                    </a:moveTo>
                    <a:lnTo>
                      <a:pt x="4707" y="3854"/>
                    </a:lnTo>
                    <a:lnTo>
                      <a:pt x="4720" y="3854"/>
                    </a:lnTo>
                    <a:moveTo>
                      <a:pt x="4720" y="3854"/>
                    </a:moveTo>
                    <a:lnTo>
                      <a:pt x="4720" y="3854"/>
                    </a:lnTo>
                    <a:lnTo>
                      <a:pt x="4747" y="3854"/>
                    </a:lnTo>
                    <a:moveTo>
                      <a:pt x="4747" y="3854"/>
                    </a:moveTo>
                    <a:lnTo>
                      <a:pt x="4747" y="3854"/>
                    </a:lnTo>
                    <a:lnTo>
                      <a:pt x="4760" y="3854"/>
                    </a:lnTo>
                    <a:moveTo>
                      <a:pt x="4760" y="3854"/>
                    </a:moveTo>
                    <a:lnTo>
                      <a:pt x="4760" y="3854"/>
                    </a:lnTo>
                    <a:lnTo>
                      <a:pt x="4774" y="3854"/>
                    </a:lnTo>
                    <a:moveTo>
                      <a:pt x="4774" y="3854"/>
                    </a:moveTo>
                    <a:lnTo>
                      <a:pt x="4774" y="3854"/>
                    </a:lnTo>
                    <a:lnTo>
                      <a:pt x="4787" y="3854"/>
                    </a:lnTo>
                    <a:moveTo>
                      <a:pt x="4787" y="3854"/>
                    </a:moveTo>
                    <a:lnTo>
                      <a:pt x="4787" y="3854"/>
                    </a:lnTo>
                    <a:lnTo>
                      <a:pt x="4800" y="3854"/>
                    </a:lnTo>
                    <a:moveTo>
                      <a:pt x="4800" y="3854"/>
                    </a:moveTo>
                    <a:lnTo>
                      <a:pt x="4800" y="3854"/>
                    </a:lnTo>
                    <a:lnTo>
                      <a:pt x="4814" y="3854"/>
                    </a:lnTo>
                    <a:moveTo>
                      <a:pt x="4814" y="3854"/>
                    </a:moveTo>
                    <a:lnTo>
                      <a:pt x="4814" y="3854"/>
                    </a:lnTo>
                    <a:lnTo>
                      <a:pt x="4827" y="3854"/>
                    </a:lnTo>
                    <a:moveTo>
                      <a:pt x="4827" y="3854"/>
                    </a:moveTo>
                    <a:lnTo>
                      <a:pt x="4827" y="3854"/>
                    </a:lnTo>
                    <a:lnTo>
                      <a:pt x="4840" y="3854"/>
                    </a:lnTo>
                    <a:moveTo>
                      <a:pt x="4840" y="3854"/>
                    </a:moveTo>
                    <a:lnTo>
                      <a:pt x="4840" y="3854"/>
                    </a:lnTo>
                    <a:lnTo>
                      <a:pt x="4854" y="3854"/>
                    </a:lnTo>
                    <a:moveTo>
                      <a:pt x="4854" y="3854"/>
                    </a:moveTo>
                    <a:lnTo>
                      <a:pt x="4854" y="3854"/>
                    </a:lnTo>
                    <a:lnTo>
                      <a:pt x="4867" y="3854"/>
                    </a:lnTo>
                    <a:moveTo>
                      <a:pt x="4867" y="3854"/>
                    </a:moveTo>
                    <a:lnTo>
                      <a:pt x="4867" y="3854"/>
                    </a:lnTo>
                    <a:lnTo>
                      <a:pt x="4880" y="3854"/>
                    </a:lnTo>
                    <a:moveTo>
                      <a:pt x="4880" y="3854"/>
                    </a:moveTo>
                    <a:lnTo>
                      <a:pt x="4880" y="3854"/>
                    </a:lnTo>
                    <a:lnTo>
                      <a:pt x="4894" y="3854"/>
                    </a:lnTo>
                    <a:moveTo>
                      <a:pt x="4894" y="3854"/>
                    </a:moveTo>
                    <a:lnTo>
                      <a:pt x="4894" y="3854"/>
                    </a:lnTo>
                    <a:lnTo>
                      <a:pt x="4907" y="3854"/>
                    </a:lnTo>
                    <a:moveTo>
                      <a:pt x="4907" y="3854"/>
                    </a:moveTo>
                    <a:lnTo>
                      <a:pt x="4907" y="3854"/>
                    </a:lnTo>
                    <a:lnTo>
                      <a:pt x="4920" y="3854"/>
                    </a:lnTo>
                    <a:moveTo>
                      <a:pt x="4920" y="3854"/>
                    </a:moveTo>
                    <a:lnTo>
                      <a:pt x="4920" y="3854"/>
                    </a:lnTo>
                    <a:lnTo>
                      <a:pt x="4934" y="3854"/>
                    </a:lnTo>
                    <a:moveTo>
                      <a:pt x="4934" y="3854"/>
                    </a:moveTo>
                    <a:lnTo>
                      <a:pt x="4934" y="3854"/>
                    </a:lnTo>
                    <a:lnTo>
                      <a:pt x="4947" y="3854"/>
                    </a:lnTo>
                    <a:moveTo>
                      <a:pt x="4947" y="3854"/>
                    </a:moveTo>
                    <a:lnTo>
                      <a:pt x="4947" y="3854"/>
                    </a:lnTo>
                    <a:lnTo>
                      <a:pt x="4960" y="3854"/>
                    </a:lnTo>
                    <a:moveTo>
                      <a:pt x="4960" y="3854"/>
                    </a:moveTo>
                    <a:lnTo>
                      <a:pt x="4960" y="3854"/>
                    </a:lnTo>
                    <a:lnTo>
                      <a:pt x="4974" y="3854"/>
                    </a:lnTo>
                    <a:moveTo>
                      <a:pt x="4974" y="3854"/>
                    </a:moveTo>
                    <a:lnTo>
                      <a:pt x="4974" y="3854"/>
                    </a:lnTo>
                    <a:lnTo>
                      <a:pt x="4987" y="3854"/>
                    </a:lnTo>
                    <a:moveTo>
                      <a:pt x="4987" y="3854"/>
                    </a:moveTo>
                    <a:lnTo>
                      <a:pt x="4987" y="3854"/>
                    </a:lnTo>
                    <a:lnTo>
                      <a:pt x="5000" y="3854"/>
                    </a:lnTo>
                    <a:moveTo>
                      <a:pt x="5000" y="3854"/>
                    </a:moveTo>
                    <a:lnTo>
                      <a:pt x="5000" y="3854"/>
                    </a:lnTo>
                    <a:lnTo>
                      <a:pt x="5014" y="3854"/>
                    </a:lnTo>
                    <a:moveTo>
                      <a:pt x="5014" y="3854"/>
                    </a:moveTo>
                    <a:lnTo>
                      <a:pt x="5014" y="3854"/>
                    </a:lnTo>
                    <a:lnTo>
                      <a:pt x="5027" y="3854"/>
                    </a:lnTo>
                    <a:moveTo>
                      <a:pt x="5027" y="3854"/>
                    </a:moveTo>
                    <a:lnTo>
                      <a:pt x="5027" y="3854"/>
                    </a:lnTo>
                    <a:lnTo>
                      <a:pt x="5040" y="3854"/>
                    </a:lnTo>
                    <a:moveTo>
                      <a:pt x="5040" y="3854"/>
                    </a:moveTo>
                    <a:lnTo>
                      <a:pt x="5040" y="3854"/>
                    </a:lnTo>
                    <a:lnTo>
                      <a:pt x="5054" y="3854"/>
                    </a:lnTo>
                    <a:moveTo>
                      <a:pt x="5054" y="3854"/>
                    </a:moveTo>
                    <a:lnTo>
                      <a:pt x="5054" y="3854"/>
                    </a:lnTo>
                    <a:lnTo>
                      <a:pt x="5067" y="3854"/>
                    </a:lnTo>
                    <a:moveTo>
                      <a:pt x="5067" y="3854"/>
                    </a:moveTo>
                    <a:lnTo>
                      <a:pt x="5067" y="3854"/>
                    </a:lnTo>
                    <a:lnTo>
                      <a:pt x="5080" y="3947"/>
                    </a:lnTo>
                    <a:moveTo>
                      <a:pt x="5080" y="3947"/>
                    </a:moveTo>
                    <a:lnTo>
                      <a:pt x="5080" y="3947"/>
                    </a:lnTo>
                    <a:lnTo>
                      <a:pt x="5094" y="3947"/>
                    </a:lnTo>
                    <a:moveTo>
                      <a:pt x="5094" y="3947"/>
                    </a:moveTo>
                    <a:lnTo>
                      <a:pt x="5094" y="3947"/>
                    </a:lnTo>
                    <a:lnTo>
                      <a:pt x="5107" y="3947"/>
                    </a:lnTo>
                    <a:moveTo>
                      <a:pt x="5107" y="3947"/>
                    </a:moveTo>
                    <a:lnTo>
                      <a:pt x="5107" y="3947"/>
                    </a:lnTo>
                    <a:lnTo>
                      <a:pt x="5120" y="3947"/>
                    </a:lnTo>
                    <a:moveTo>
                      <a:pt x="5120" y="3947"/>
                    </a:moveTo>
                    <a:lnTo>
                      <a:pt x="5120" y="3947"/>
                    </a:lnTo>
                    <a:lnTo>
                      <a:pt x="5134" y="3947"/>
                    </a:lnTo>
                    <a:moveTo>
                      <a:pt x="5134" y="3947"/>
                    </a:moveTo>
                    <a:lnTo>
                      <a:pt x="5134" y="3947"/>
                    </a:lnTo>
                    <a:lnTo>
                      <a:pt x="5147" y="3947"/>
                    </a:lnTo>
                    <a:moveTo>
                      <a:pt x="5147" y="3947"/>
                    </a:moveTo>
                    <a:lnTo>
                      <a:pt x="5147" y="3947"/>
                    </a:lnTo>
                    <a:lnTo>
                      <a:pt x="5160" y="3947"/>
                    </a:lnTo>
                    <a:moveTo>
                      <a:pt x="5160" y="3947"/>
                    </a:moveTo>
                    <a:lnTo>
                      <a:pt x="5160" y="3947"/>
                    </a:lnTo>
                    <a:lnTo>
                      <a:pt x="5174" y="3947"/>
                    </a:lnTo>
                    <a:moveTo>
                      <a:pt x="5174" y="3947"/>
                    </a:moveTo>
                    <a:lnTo>
                      <a:pt x="5174" y="3947"/>
                    </a:lnTo>
                    <a:lnTo>
                      <a:pt x="5187" y="3947"/>
                    </a:lnTo>
                    <a:moveTo>
                      <a:pt x="5187" y="3947"/>
                    </a:moveTo>
                    <a:lnTo>
                      <a:pt x="5187" y="3947"/>
                    </a:lnTo>
                    <a:lnTo>
                      <a:pt x="5200" y="3947"/>
                    </a:lnTo>
                    <a:moveTo>
                      <a:pt x="5200" y="3947"/>
                    </a:moveTo>
                    <a:lnTo>
                      <a:pt x="5200" y="3947"/>
                    </a:lnTo>
                    <a:lnTo>
                      <a:pt x="5214" y="3947"/>
                    </a:lnTo>
                    <a:moveTo>
                      <a:pt x="5214" y="3947"/>
                    </a:moveTo>
                    <a:lnTo>
                      <a:pt x="5214" y="3947"/>
                    </a:lnTo>
                    <a:lnTo>
                      <a:pt x="5227" y="3947"/>
                    </a:lnTo>
                    <a:moveTo>
                      <a:pt x="5227" y="3947"/>
                    </a:moveTo>
                    <a:lnTo>
                      <a:pt x="5227" y="3947"/>
                    </a:lnTo>
                    <a:lnTo>
                      <a:pt x="5240" y="3947"/>
                    </a:lnTo>
                    <a:moveTo>
                      <a:pt x="5240" y="3947"/>
                    </a:moveTo>
                    <a:lnTo>
                      <a:pt x="5240" y="3947"/>
                    </a:lnTo>
                    <a:lnTo>
                      <a:pt x="5254" y="3947"/>
                    </a:lnTo>
                    <a:moveTo>
                      <a:pt x="5254" y="3947"/>
                    </a:moveTo>
                    <a:lnTo>
                      <a:pt x="5254" y="3947"/>
                    </a:lnTo>
                    <a:lnTo>
                      <a:pt x="5267" y="3947"/>
                    </a:lnTo>
                    <a:moveTo>
                      <a:pt x="5267" y="3947"/>
                    </a:moveTo>
                    <a:lnTo>
                      <a:pt x="5267" y="3947"/>
                    </a:lnTo>
                    <a:lnTo>
                      <a:pt x="5280" y="3947"/>
                    </a:lnTo>
                    <a:moveTo>
                      <a:pt x="5280" y="3947"/>
                    </a:moveTo>
                    <a:lnTo>
                      <a:pt x="5280" y="3947"/>
                    </a:lnTo>
                    <a:lnTo>
                      <a:pt x="5294" y="3947"/>
                    </a:lnTo>
                    <a:moveTo>
                      <a:pt x="5294" y="3947"/>
                    </a:moveTo>
                    <a:lnTo>
                      <a:pt x="5294" y="3947"/>
                    </a:lnTo>
                    <a:lnTo>
                      <a:pt x="5307" y="3947"/>
                    </a:lnTo>
                    <a:moveTo>
                      <a:pt x="5307" y="3947"/>
                    </a:moveTo>
                    <a:lnTo>
                      <a:pt x="5307" y="3947"/>
                    </a:lnTo>
                    <a:lnTo>
                      <a:pt x="5320" y="3947"/>
                    </a:lnTo>
                    <a:moveTo>
                      <a:pt x="5320" y="3947"/>
                    </a:moveTo>
                    <a:lnTo>
                      <a:pt x="5320" y="3947"/>
                    </a:lnTo>
                    <a:lnTo>
                      <a:pt x="5334" y="3947"/>
                    </a:lnTo>
                    <a:moveTo>
                      <a:pt x="5334" y="3947"/>
                    </a:moveTo>
                    <a:lnTo>
                      <a:pt x="5334" y="3947"/>
                    </a:lnTo>
                    <a:lnTo>
                      <a:pt x="5347" y="4040"/>
                    </a:lnTo>
                    <a:moveTo>
                      <a:pt x="5347" y="4040"/>
                    </a:moveTo>
                    <a:lnTo>
                      <a:pt x="5347" y="4040"/>
                    </a:lnTo>
                    <a:lnTo>
                      <a:pt x="5347" y="4134"/>
                    </a:lnTo>
                    <a:moveTo>
                      <a:pt x="5347" y="4134"/>
                    </a:moveTo>
                    <a:lnTo>
                      <a:pt x="5347" y="4134"/>
                    </a:lnTo>
                    <a:lnTo>
                      <a:pt x="5360" y="4134"/>
                    </a:lnTo>
                    <a:moveTo>
                      <a:pt x="5360" y="4134"/>
                    </a:moveTo>
                    <a:lnTo>
                      <a:pt x="5360" y="4134"/>
                    </a:lnTo>
                    <a:lnTo>
                      <a:pt x="5374" y="4134"/>
                    </a:lnTo>
                    <a:moveTo>
                      <a:pt x="5374" y="4134"/>
                    </a:moveTo>
                    <a:lnTo>
                      <a:pt x="5374" y="4134"/>
                    </a:lnTo>
                    <a:lnTo>
                      <a:pt x="5387" y="4134"/>
                    </a:lnTo>
                    <a:moveTo>
                      <a:pt x="5387" y="4134"/>
                    </a:moveTo>
                    <a:lnTo>
                      <a:pt x="5387" y="4134"/>
                    </a:lnTo>
                    <a:lnTo>
                      <a:pt x="5400" y="4227"/>
                    </a:lnTo>
                    <a:moveTo>
                      <a:pt x="5400" y="4227"/>
                    </a:moveTo>
                    <a:lnTo>
                      <a:pt x="5400" y="4227"/>
                    </a:lnTo>
                    <a:lnTo>
                      <a:pt x="5414" y="4227"/>
                    </a:lnTo>
                    <a:moveTo>
                      <a:pt x="5414" y="4227"/>
                    </a:moveTo>
                    <a:lnTo>
                      <a:pt x="5414" y="4227"/>
                    </a:lnTo>
                    <a:lnTo>
                      <a:pt x="5427" y="4227"/>
                    </a:lnTo>
                    <a:moveTo>
                      <a:pt x="5427" y="4227"/>
                    </a:moveTo>
                    <a:lnTo>
                      <a:pt x="5427" y="4227"/>
                    </a:lnTo>
                    <a:lnTo>
                      <a:pt x="5440" y="4227"/>
                    </a:lnTo>
                    <a:moveTo>
                      <a:pt x="5440" y="4227"/>
                    </a:moveTo>
                    <a:lnTo>
                      <a:pt x="5440" y="4227"/>
                    </a:lnTo>
                    <a:lnTo>
                      <a:pt x="5454" y="4227"/>
                    </a:lnTo>
                    <a:moveTo>
                      <a:pt x="5454" y="4227"/>
                    </a:moveTo>
                    <a:lnTo>
                      <a:pt x="5454" y="4227"/>
                    </a:lnTo>
                    <a:lnTo>
                      <a:pt x="5467" y="4227"/>
                    </a:lnTo>
                    <a:moveTo>
                      <a:pt x="5467" y="4227"/>
                    </a:moveTo>
                    <a:lnTo>
                      <a:pt x="5467" y="4227"/>
                    </a:lnTo>
                    <a:lnTo>
                      <a:pt x="5480" y="4227"/>
                    </a:lnTo>
                    <a:moveTo>
                      <a:pt x="5480" y="4227"/>
                    </a:moveTo>
                    <a:lnTo>
                      <a:pt x="5480" y="4227"/>
                    </a:lnTo>
                    <a:lnTo>
                      <a:pt x="5494" y="4320"/>
                    </a:lnTo>
                    <a:moveTo>
                      <a:pt x="5494" y="4320"/>
                    </a:moveTo>
                    <a:lnTo>
                      <a:pt x="5494" y="4320"/>
                    </a:lnTo>
                    <a:lnTo>
                      <a:pt x="5507" y="4320"/>
                    </a:lnTo>
                    <a:moveTo>
                      <a:pt x="5507" y="4320"/>
                    </a:moveTo>
                    <a:lnTo>
                      <a:pt x="5507" y="4320"/>
                    </a:lnTo>
                    <a:lnTo>
                      <a:pt x="5520" y="4320"/>
                    </a:lnTo>
                    <a:moveTo>
                      <a:pt x="5520" y="4320"/>
                    </a:moveTo>
                    <a:lnTo>
                      <a:pt x="5520" y="4320"/>
                    </a:lnTo>
                    <a:lnTo>
                      <a:pt x="5534" y="4320"/>
                    </a:lnTo>
                    <a:moveTo>
                      <a:pt x="5534" y="4320"/>
                    </a:moveTo>
                    <a:lnTo>
                      <a:pt x="5534" y="4320"/>
                    </a:lnTo>
                    <a:lnTo>
                      <a:pt x="5547" y="4320"/>
                    </a:lnTo>
                    <a:moveTo>
                      <a:pt x="5547" y="4320"/>
                    </a:moveTo>
                    <a:lnTo>
                      <a:pt x="5547" y="4320"/>
                    </a:lnTo>
                    <a:lnTo>
                      <a:pt x="5560" y="4320"/>
                    </a:lnTo>
                    <a:moveTo>
                      <a:pt x="5560" y="4320"/>
                    </a:moveTo>
                    <a:lnTo>
                      <a:pt x="5560" y="4320"/>
                    </a:lnTo>
                    <a:lnTo>
                      <a:pt x="5574" y="4320"/>
                    </a:lnTo>
                    <a:moveTo>
                      <a:pt x="5574" y="4320"/>
                    </a:moveTo>
                    <a:lnTo>
                      <a:pt x="5574" y="4320"/>
                    </a:lnTo>
                    <a:lnTo>
                      <a:pt x="5587" y="4427"/>
                    </a:lnTo>
                    <a:moveTo>
                      <a:pt x="5587" y="4427"/>
                    </a:moveTo>
                    <a:lnTo>
                      <a:pt x="5587" y="4427"/>
                    </a:lnTo>
                    <a:lnTo>
                      <a:pt x="5600" y="4427"/>
                    </a:lnTo>
                    <a:moveTo>
                      <a:pt x="5600" y="4427"/>
                    </a:moveTo>
                    <a:lnTo>
                      <a:pt x="5600" y="4427"/>
                    </a:lnTo>
                    <a:lnTo>
                      <a:pt x="5614" y="4427"/>
                    </a:lnTo>
                    <a:moveTo>
                      <a:pt x="5614" y="4427"/>
                    </a:moveTo>
                    <a:lnTo>
                      <a:pt x="5614" y="4427"/>
                    </a:lnTo>
                    <a:lnTo>
                      <a:pt x="5627" y="4427"/>
                    </a:lnTo>
                    <a:moveTo>
                      <a:pt x="5627" y="4427"/>
                    </a:moveTo>
                    <a:lnTo>
                      <a:pt x="5627" y="4427"/>
                    </a:lnTo>
                    <a:lnTo>
                      <a:pt x="5640" y="4427"/>
                    </a:lnTo>
                    <a:moveTo>
                      <a:pt x="5640" y="4427"/>
                    </a:moveTo>
                    <a:lnTo>
                      <a:pt x="5640" y="4427"/>
                    </a:lnTo>
                    <a:lnTo>
                      <a:pt x="5654" y="4427"/>
                    </a:lnTo>
                    <a:moveTo>
                      <a:pt x="5654" y="4427"/>
                    </a:moveTo>
                    <a:lnTo>
                      <a:pt x="5654" y="4427"/>
                    </a:lnTo>
                    <a:lnTo>
                      <a:pt x="5667" y="4427"/>
                    </a:lnTo>
                    <a:moveTo>
                      <a:pt x="5667" y="4427"/>
                    </a:moveTo>
                    <a:lnTo>
                      <a:pt x="5667" y="4427"/>
                    </a:lnTo>
                    <a:lnTo>
                      <a:pt x="5680" y="4427"/>
                    </a:lnTo>
                    <a:moveTo>
                      <a:pt x="5680" y="4427"/>
                    </a:moveTo>
                    <a:lnTo>
                      <a:pt x="5680" y="4427"/>
                    </a:lnTo>
                    <a:lnTo>
                      <a:pt x="5694" y="4427"/>
                    </a:lnTo>
                    <a:moveTo>
                      <a:pt x="5694" y="4427"/>
                    </a:moveTo>
                    <a:lnTo>
                      <a:pt x="5694" y="4427"/>
                    </a:lnTo>
                    <a:lnTo>
                      <a:pt x="5707" y="4520"/>
                    </a:lnTo>
                    <a:moveTo>
                      <a:pt x="5707" y="4520"/>
                    </a:moveTo>
                    <a:lnTo>
                      <a:pt x="5707" y="4520"/>
                    </a:lnTo>
                    <a:lnTo>
                      <a:pt x="5720" y="4520"/>
                    </a:lnTo>
                    <a:moveTo>
                      <a:pt x="5720" y="4520"/>
                    </a:moveTo>
                    <a:lnTo>
                      <a:pt x="5720" y="4520"/>
                    </a:lnTo>
                    <a:lnTo>
                      <a:pt x="5734" y="4520"/>
                    </a:lnTo>
                    <a:moveTo>
                      <a:pt x="5734" y="4520"/>
                    </a:moveTo>
                    <a:lnTo>
                      <a:pt x="5734" y="4520"/>
                    </a:lnTo>
                    <a:lnTo>
                      <a:pt x="5747" y="4627"/>
                    </a:lnTo>
                    <a:moveTo>
                      <a:pt x="5747" y="4627"/>
                    </a:moveTo>
                    <a:lnTo>
                      <a:pt x="5747" y="4627"/>
                    </a:lnTo>
                    <a:lnTo>
                      <a:pt x="5760" y="4627"/>
                    </a:lnTo>
                    <a:moveTo>
                      <a:pt x="5760" y="4627"/>
                    </a:moveTo>
                    <a:lnTo>
                      <a:pt x="5760" y="4627"/>
                    </a:lnTo>
                    <a:lnTo>
                      <a:pt x="5774" y="4627"/>
                    </a:lnTo>
                    <a:moveTo>
                      <a:pt x="5774" y="4627"/>
                    </a:moveTo>
                    <a:lnTo>
                      <a:pt x="5774" y="4627"/>
                    </a:lnTo>
                    <a:lnTo>
                      <a:pt x="5787" y="4627"/>
                    </a:lnTo>
                    <a:moveTo>
                      <a:pt x="5787" y="4627"/>
                    </a:moveTo>
                    <a:lnTo>
                      <a:pt x="5787" y="4627"/>
                    </a:lnTo>
                    <a:lnTo>
                      <a:pt x="5800" y="4627"/>
                    </a:lnTo>
                    <a:moveTo>
                      <a:pt x="5800" y="4627"/>
                    </a:moveTo>
                    <a:lnTo>
                      <a:pt x="5800" y="4627"/>
                    </a:lnTo>
                    <a:lnTo>
                      <a:pt x="5814" y="4627"/>
                    </a:lnTo>
                    <a:moveTo>
                      <a:pt x="5814" y="4627"/>
                    </a:moveTo>
                    <a:lnTo>
                      <a:pt x="5814" y="4627"/>
                    </a:lnTo>
                    <a:lnTo>
                      <a:pt x="5827" y="4627"/>
                    </a:lnTo>
                    <a:moveTo>
                      <a:pt x="5827" y="4627"/>
                    </a:moveTo>
                    <a:lnTo>
                      <a:pt x="5827" y="4627"/>
                    </a:lnTo>
                    <a:lnTo>
                      <a:pt x="5840" y="4627"/>
                    </a:lnTo>
                    <a:moveTo>
                      <a:pt x="5840" y="4627"/>
                    </a:moveTo>
                    <a:lnTo>
                      <a:pt x="5840" y="4627"/>
                    </a:lnTo>
                    <a:lnTo>
                      <a:pt x="5854" y="4627"/>
                    </a:lnTo>
                    <a:moveTo>
                      <a:pt x="5854" y="4627"/>
                    </a:moveTo>
                    <a:lnTo>
                      <a:pt x="5854" y="4627"/>
                    </a:lnTo>
                    <a:lnTo>
                      <a:pt x="5867" y="4627"/>
                    </a:lnTo>
                    <a:moveTo>
                      <a:pt x="5867" y="4627"/>
                    </a:moveTo>
                    <a:lnTo>
                      <a:pt x="5867" y="4627"/>
                    </a:lnTo>
                    <a:lnTo>
                      <a:pt x="5880" y="4627"/>
                    </a:lnTo>
                    <a:moveTo>
                      <a:pt x="5880" y="4627"/>
                    </a:moveTo>
                    <a:lnTo>
                      <a:pt x="5880" y="4627"/>
                    </a:lnTo>
                    <a:lnTo>
                      <a:pt x="5907" y="4627"/>
                    </a:lnTo>
                    <a:moveTo>
                      <a:pt x="5907" y="4627"/>
                    </a:moveTo>
                    <a:lnTo>
                      <a:pt x="5907" y="4627"/>
                    </a:lnTo>
                    <a:lnTo>
                      <a:pt x="5920" y="4627"/>
                    </a:lnTo>
                    <a:moveTo>
                      <a:pt x="5920" y="4627"/>
                    </a:moveTo>
                    <a:lnTo>
                      <a:pt x="5920" y="4627"/>
                    </a:lnTo>
                    <a:lnTo>
                      <a:pt x="5934" y="4627"/>
                    </a:lnTo>
                    <a:moveTo>
                      <a:pt x="5934" y="4627"/>
                    </a:moveTo>
                    <a:lnTo>
                      <a:pt x="5934" y="4627"/>
                    </a:lnTo>
                    <a:lnTo>
                      <a:pt x="5947" y="4627"/>
                    </a:lnTo>
                    <a:moveTo>
                      <a:pt x="5947" y="4627"/>
                    </a:moveTo>
                    <a:lnTo>
                      <a:pt x="5947" y="4627"/>
                    </a:lnTo>
                    <a:lnTo>
                      <a:pt x="5960" y="4627"/>
                    </a:lnTo>
                    <a:moveTo>
                      <a:pt x="5960" y="4627"/>
                    </a:moveTo>
                    <a:lnTo>
                      <a:pt x="5960" y="4627"/>
                    </a:lnTo>
                    <a:lnTo>
                      <a:pt x="5974" y="4734"/>
                    </a:lnTo>
                    <a:moveTo>
                      <a:pt x="5974" y="4734"/>
                    </a:moveTo>
                    <a:lnTo>
                      <a:pt x="5974" y="4734"/>
                    </a:lnTo>
                    <a:lnTo>
                      <a:pt x="5987" y="4734"/>
                    </a:lnTo>
                    <a:moveTo>
                      <a:pt x="5987" y="4734"/>
                    </a:moveTo>
                    <a:lnTo>
                      <a:pt x="5987" y="4734"/>
                    </a:lnTo>
                    <a:lnTo>
                      <a:pt x="6000" y="4734"/>
                    </a:lnTo>
                    <a:moveTo>
                      <a:pt x="6000" y="4734"/>
                    </a:moveTo>
                    <a:lnTo>
                      <a:pt x="6000" y="4734"/>
                    </a:lnTo>
                    <a:lnTo>
                      <a:pt x="6014" y="4734"/>
                    </a:lnTo>
                    <a:moveTo>
                      <a:pt x="6014" y="4734"/>
                    </a:moveTo>
                    <a:lnTo>
                      <a:pt x="6014" y="4734"/>
                    </a:lnTo>
                    <a:lnTo>
                      <a:pt x="6027" y="4734"/>
                    </a:lnTo>
                    <a:moveTo>
                      <a:pt x="6027" y="4734"/>
                    </a:moveTo>
                    <a:lnTo>
                      <a:pt x="6027" y="4734"/>
                    </a:lnTo>
                    <a:lnTo>
                      <a:pt x="6040" y="4734"/>
                    </a:lnTo>
                    <a:moveTo>
                      <a:pt x="6040" y="4734"/>
                    </a:moveTo>
                    <a:lnTo>
                      <a:pt x="6040" y="4734"/>
                    </a:lnTo>
                    <a:lnTo>
                      <a:pt x="6054" y="4734"/>
                    </a:lnTo>
                    <a:moveTo>
                      <a:pt x="6054" y="4734"/>
                    </a:moveTo>
                    <a:lnTo>
                      <a:pt x="6054" y="4734"/>
                    </a:lnTo>
                    <a:lnTo>
                      <a:pt x="6067" y="4734"/>
                    </a:lnTo>
                    <a:moveTo>
                      <a:pt x="6067" y="4734"/>
                    </a:moveTo>
                    <a:lnTo>
                      <a:pt x="6067" y="4734"/>
                    </a:lnTo>
                    <a:lnTo>
                      <a:pt x="6080" y="4734"/>
                    </a:lnTo>
                    <a:moveTo>
                      <a:pt x="6080" y="4734"/>
                    </a:moveTo>
                    <a:lnTo>
                      <a:pt x="6080" y="4734"/>
                    </a:lnTo>
                    <a:lnTo>
                      <a:pt x="6094" y="4734"/>
                    </a:lnTo>
                    <a:moveTo>
                      <a:pt x="6094" y="4734"/>
                    </a:moveTo>
                    <a:lnTo>
                      <a:pt x="6094" y="4734"/>
                    </a:lnTo>
                    <a:lnTo>
                      <a:pt x="6107" y="4734"/>
                    </a:lnTo>
                    <a:moveTo>
                      <a:pt x="6107" y="4734"/>
                    </a:moveTo>
                    <a:lnTo>
                      <a:pt x="6107" y="4734"/>
                    </a:lnTo>
                    <a:lnTo>
                      <a:pt x="6120" y="4734"/>
                    </a:lnTo>
                    <a:moveTo>
                      <a:pt x="6120" y="4734"/>
                    </a:moveTo>
                    <a:lnTo>
                      <a:pt x="6120" y="4734"/>
                    </a:lnTo>
                    <a:lnTo>
                      <a:pt x="6134" y="4734"/>
                    </a:lnTo>
                    <a:moveTo>
                      <a:pt x="6134" y="4734"/>
                    </a:moveTo>
                    <a:lnTo>
                      <a:pt x="6134" y="4734"/>
                    </a:lnTo>
                    <a:lnTo>
                      <a:pt x="6147" y="4734"/>
                    </a:lnTo>
                    <a:moveTo>
                      <a:pt x="6147" y="4734"/>
                    </a:moveTo>
                    <a:lnTo>
                      <a:pt x="6147" y="4734"/>
                    </a:lnTo>
                    <a:lnTo>
                      <a:pt x="6160" y="4840"/>
                    </a:lnTo>
                    <a:moveTo>
                      <a:pt x="6160" y="4840"/>
                    </a:moveTo>
                    <a:lnTo>
                      <a:pt x="6160" y="4840"/>
                    </a:lnTo>
                    <a:lnTo>
                      <a:pt x="6174" y="4840"/>
                    </a:lnTo>
                    <a:moveTo>
                      <a:pt x="6174" y="4840"/>
                    </a:moveTo>
                    <a:lnTo>
                      <a:pt x="6174" y="4840"/>
                    </a:lnTo>
                    <a:lnTo>
                      <a:pt x="6187" y="4840"/>
                    </a:lnTo>
                    <a:moveTo>
                      <a:pt x="6187" y="4840"/>
                    </a:moveTo>
                    <a:lnTo>
                      <a:pt x="6187" y="4840"/>
                    </a:lnTo>
                    <a:lnTo>
                      <a:pt x="6200" y="4840"/>
                    </a:lnTo>
                    <a:moveTo>
                      <a:pt x="6200" y="4840"/>
                    </a:moveTo>
                    <a:lnTo>
                      <a:pt x="6200" y="4840"/>
                    </a:lnTo>
                    <a:lnTo>
                      <a:pt x="6214" y="4840"/>
                    </a:lnTo>
                    <a:moveTo>
                      <a:pt x="6214" y="4840"/>
                    </a:moveTo>
                    <a:lnTo>
                      <a:pt x="6214" y="4840"/>
                    </a:lnTo>
                    <a:lnTo>
                      <a:pt x="6227" y="4840"/>
                    </a:lnTo>
                    <a:moveTo>
                      <a:pt x="6227" y="4840"/>
                    </a:moveTo>
                    <a:lnTo>
                      <a:pt x="6227" y="4840"/>
                    </a:lnTo>
                    <a:lnTo>
                      <a:pt x="6240" y="4840"/>
                    </a:lnTo>
                    <a:moveTo>
                      <a:pt x="6240" y="4840"/>
                    </a:moveTo>
                    <a:lnTo>
                      <a:pt x="6240" y="4840"/>
                    </a:lnTo>
                    <a:lnTo>
                      <a:pt x="6254" y="4840"/>
                    </a:lnTo>
                    <a:moveTo>
                      <a:pt x="6254" y="4840"/>
                    </a:moveTo>
                    <a:lnTo>
                      <a:pt x="6254" y="4840"/>
                    </a:lnTo>
                    <a:lnTo>
                      <a:pt x="6267" y="4840"/>
                    </a:lnTo>
                    <a:moveTo>
                      <a:pt x="6267" y="4840"/>
                    </a:moveTo>
                    <a:lnTo>
                      <a:pt x="6267" y="4840"/>
                    </a:lnTo>
                    <a:lnTo>
                      <a:pt x="6280" y="4960"/>
                    </a:lnTo>
                    <a:moveTo>
                      <a:pt x="6280" y="4960"/>
                    </a:moveTo>
                    <a:lnTo>
                      <a:pt x="6280" y="4960"/>
                    </a:lnTo>
                    <a:lnTo>
                      <a:pt x="6294" y="4960"/>
                    </a:lnTo>
                    <a:moveTo>
                      <a:pt x="6294" y="4960"/>
                    </a:moveTo>
                    <a:lnTo>
                      <a:pt x="6294" y="4960"/>
                    </a:lnTo>
                    <a:lnTo>
                      <a:pt x="6307" y="4960"/>
                    </a:lnTo>
                    <a:moveTo>
                      <a:pt x="6307" y="4960"/>
                    </a:moveTo>
                    <a:lnTo>
                      <a:pt x="6307" y="4960"/>
                    </a:lnTo>
                    <a:lnTo>
                      <a:pt x="6320" y="4960"/>
                    </a:lnTo>
                    <a:moveTo>
                      <a:pt x="6320" y="4960"/>
                    </a:moveTo>
                    <a:lnTo>
                      <a:pt x="6320" y="4960"/>
                    </a:lnTo>
                    <a:lnTo>
                      <a:pt x="6334" y="4960"/>
                    </a:lnTo>
                    <a:moveTo>
                      <a:pt x="6334" y="4960"/>
                    </a:moveTo>
                    <a:lnTo>
                      <a:pt x="6334" y="4960"/>
                    </a:lnTo>
                    <a:lnTo>
                      <a:pt x="6347" y="4960"/>
                    </a:lnTo>
                    <a:moveTo>
                      <a:pt x="6347" y="4960"/>
                    </a:moveTo>
                    <a:lnTo>
                      <a:pt x="6347" y="4960"/>
                    </a:lnTo>
                    <a:lnTo>
                      <a:pt x="6360" y="4960"/>
                    </a:lnTo>
                    <a:moveTo>
                      <a:pt x="6360" y="4960"/>
                    </a:moveTo>
                    <a:lnTo>
                      <a:pt x="6360" y="4960"/>
                    </a:lnTo>
                    <a:lnTo>
                      <a:pt x="6374" y="4960"/>
                    </a:lnTo>
                    <a:moveTo>
                      <a:pt x="6374" y="4960"/>
                    </a:moveTo>
                    <a:lnTo>
                      <a:pt x="6374" y="4960"/>
                    </a:lnTo>
                    <a:lnTo>
                      <a:pt x="6387" y="4960"/>
                    </a:lnTo>
                    <a:moveTo>
                      <a:pt x="6387" y="4960"/>
                    </a:moveTo>
                    <a:lnTo>
                      <a:pt x="6387" y="4960"/>
                    </a:lnTo>
                    <a:lnTo>
                      <a:pt x="6400" y="4960"/>
                    </a:lnTo>
                    <a:moveTo>
                      <a:pt x="6400" y="4960"/>
                    </a:moveTo>
                    <a:lnTo>
                      <a:pt x="6400" y="4960"/>
                    </a:lnTo>
                    <a:lnTo>
                      <a:pt x="6414" y="4960"/>
                    </a:lnTo>
                    <a:moveTo>
                      <a:pt x="6414" y="4960"/>
                    </a:moveTo>
                    <a:lnTo>
                      <a:pt x="6414" y="4960"/>
                    </a:lnTo>
                    <a:lnTo>
                      <a:pt x="6427" y="4960"/>
                    </a:lnTo>
                    <a:moveTo>
                      <a:pt x="6427" y="4960"/>
                    </a:moveTo>
                    <a:lnTo>
                      <a:pt x="6427" y="4960"/>
                    </a:lnTo>
                    <a:lnTo>
                      <a:pt x="6440" y="4960"/>
                    </a:lnTo>
                    <a:moveTo>
                      <a:pt x="6440" y="4960"/>
                    </a:moveTo>
                    <a:lnTo>
                      <a:pt x="6440" y="4960"/>
                    </a:lnTo>
                    <a:lnTo>
                      <a:pt x="6454" y="4960"/>
                    </a:lnTo>
                    <a:moveTo>
                      <a:pt x="6454" y="4960"/>
                    </a:moveTo>
                    <a:lnTo>
                      <a:pt x="6454" y="4960"/>
                    </a:lnTo>
                    <a:lnTo>
                      <a:pt x="6467" y="4960"/>
                    </a:lnTo>
                    <a:moveTo>
                      <a:pt x="6467" y="4960"/>
                    </a:moveTo>
                    <a:lnTo>
                      <a:pt x="6467" y="4960"/>
                    </a:lnTo>
                    <a:lnTo>
                      <a:pt x="6480" y="4960"/>
                    </a:lnTo>
                    <a:moveTo>
                      <a:pt x="6480" y="4960"/>
                    </a:moveTo>
                    <a:lnTo>
                      <a:pt x="6480" y="4960"/>
                    </a:lnTo>
                    <a:lnTo>
                      <a:pt x="6494" y="4960"/>
                    </a:lnTo>
                    <a:moveTo>
                      <a:pt x="6494" y="4960"/>
                    </a:moveTo>
                    <a:lnTo>
                      <a:pt x="6494" y="4960"/>
                    </a:lnTo>
                    <a:lnTo>
                      <a:pt x="6507" y="4960"/>
                    </a:lnTo>
                    <a:moveTo>
                      <a:pt x="6507" y="4960"/>
                    </a:moveTo>
                    <a:lnTo>
                      <a:pt x="6507" y="4960"/>
                    </a:lnTo>
                    <a:lnTo>
                      <a:pt x="6520" y="4960"/>
                    </a:lnTo>
                    <a:moveTo>
                      <a:pt x="6520" y="4960"/>
                    </a:moveTo>
                    <a:lnTo>
                      <a:pt x="6520" y="4960"/>
                    </a:lnTo>
                    <a:lnTo>
                      <a:pt x="6534" y="4960"/>
                    </a:lnTo>
                    <a:moveTo>
                      <a:pt x="6534" y="4960"/>
                    </a:moveTo>
                    <a:lnTo>
                      <a:pt x="6534" y="4960"/>
                    </a:lnTo>
                    <a:lnTo>
                      <a:pt x="6547" y="4960"/>
                    </a:lnTo>
                    <a:moveTo>
                      <a:pt x="6547" y="4960"/>
                    </a:moveTo>
                    <a:lnTo>
                      <a:pt x="6547" y="4960"/>
                    </a:lnTo>
                    <a:lnTo>
                      <a:pt x="6560" y="4960"/>
                    </a:lnTo>
                    <a:moveTo>
                      <a:pt x="6560" y="4960"/>
                    </a:moveTo>
                    <a:lnTo>
                      <a:pt x="6560" y="4960"/>
                    </a:lnTo>
                    <a:lnTo>
                      <a:pt x="6574" y="4960"/>
                    </a:lnTo>
                    <a:moveTo>
                      <a:pt x="6574" y="4960"/>
                    </a:moveTo>
                    <a:lnTo>
                      <a:pt x="6574" y="4960"/>
                    </a:lnTo>
                    <a:lnTo>
                      <a:pt x="6587" y="4960"/>
                    </a:lnTo>
                    <a:moveTo>
                      <a:pt x="6587" y="4960"/>
                    </a:moveTo>
                    <a:lnTo>
                      <a:pt x="6587" y="4960"/>
                    </a:lnTo>
                    <a:lnTo>
                      <a:pt x="6600" y="4960"/>
                    </a:lnTo>
                    <a:moveTo>
                      <a:pt x="6600" y="4960"/>
                    </a:moveTo>
                    <a:lnTo>
                      <a:pt x="6600" y="4960"/>
                    </a:lnTo>
                    <a:lnTo>
                      <a:pt x="6614" y="4960"/>
                    </a:lnTo>
                    <a:moveTo>
                      <a:pt x="6614" y="4960"/>
                    </a:moveTo>
                    <a:lnTo>
                      <a:pt x="6614" y="4960"/>
                    </a:lnTo>
                    <a:lnTo>
                      <a:pt x="6640" y="4960"/>
                    </a:lnTo>
                    <a:moveTo>
                      <a:pt x="6640" y="4960"/>
                    </a:moveTo>
                    <a:lnTo>
                      <a:pt x="6640" y="4960"/>
                    </a:lnTo>
                    <a:lnTo>
                      <a:pt x="6654" y="4960"/>
                    </a:lnTo>
                    <a:moveTo>
                      <a:pt x="6654" y="4960"/>
                    </a:moveTo>
                    <a:lnTo>
                      <a:pt x="6654" y="4960"/>
                    </a:lnTo>
                    <a:lnTo>
                      <a:pt x="6667" y="4960"/>
                    </a:lnTo>
                    <a:moveTo>
                      <a:pt x="6667" y="4960"/>
                    </a:moveTo>
                    <a:lnTo>
                      <a:pt x="6667" y="4960"/>
                    </a:lnTo>
                    <a:lnTo>
                      <a:pt x="6680" y="4960"/>
                    </a:lnTo>
                    <a:moveTo>
                      <a:pt x="6680" y="4960"/>
                    </a:moveTo>
                    <a:lnTo>
                      <a:pt x="6680" y="4960"/>
                    </a:lnTo>
                    <a:lnTo>
                      <a:pt x="6694" y="4960"/>
                    </a:lnTo>
                    <a:moveTo>
                      <a:pt x="6694" y="4960"/>
                    </a:moveTo>
                    <a:lnTo>
                      <a:pt x="6694" y="4960"/>
                    </a:lnTo>
                    <a:lnTo>
                      <a:pt x="6707" y="4960"/>
                    </a:lnTo>
                    <a:moveTo>
                      <a:pt x="6707" y="4960"/>
                    </a:moveTo>
                    <a:lnTo>
                      <a:pt x="6707" y="4960"/>
                    </a:lnTo>
                    <a:lnTo>
                      <a:pt x="6720" y="4960"/>
                    </a:lnTo>
                    <a:moveTo>
                      <a:pt x="6720" y="4960"/>
                    </a:moveTo>
                    <a:lnTo>
                      <a:pt x="6720" y="4960"/>
                    </a:lnTo>
                    <a:lnTo>
                      <a:pt x="6734" y="4960"/>
                    </a:lnTo>
                    <a:moveTo>
                      <a:pt x="6734" y="4960"/>
                    </a:moveTo>
                    <a:lnTo>
                      <a:pt x="6734" y="4960"/>
                    </a:lnTo>
                    <a:lnTo>
                      <a:pt x="6747" y="4960"/>
                    </a:lnTo>
                    <a:moveTo>
                      <a:pt x="6747" y="4960"/>
                    </a:moveTo>
                    <a:lnTo>
                      <a:pt x="6747" y="4960"/>
                    </a:lnTo>
                    <a:lnTo>
                      <a:pt x="6760" y="4960"/>
                    </a:lnTo>
                    <a:moveTo>
                      <a:pt x="6760" y="4960"/>
                    </a:moveTo>
                    <a:lnTo>
                      <a:pt x="6760" y="4960"/>
                    </a:lnTo>
                    <a:lnTo>
                      <a:pt x="6774" y="4960"/>
                    </a:lnTo>
                    <a:moveTo>
                      <a:pt x="6774" y="4960"/>
                    </a:moveTo>
                    <a:lnTo>
                      <a:pt x="6774" y="4960"/>
                    </a:lnTo>
                    <a:lnTo>
                      <a:pt x="6787" y="4960"/>
                    </a:lnTo>
                    <a:moveTo>
                      <a:pt x="6787" y="4960"/>
                    </a:moveTo>
                    <a:lnTo>
                      <a:pt x="6787" y="4960"/>
                    </a:lnTo>
                    <a:lnTo>
                      <a:pt x="6800" y="4960"/>
                    </a:lnTo>
                    <a:moveTo>
                      <a:pt x="6800" y="4960"/>
                    </a:moveTo>
                    <a:lnTo>
                      <a:pt x="6800" y="4960"/>
                    </a:lnTo>
                    <a:lnTo>
                      <a:pt x="6814" y="4960"/>
                    </a:lnTo>
                    <a:moveTo>
                      <a:pt x="6814" y="4960"/>
                    </a:moveTo>
                    <a:lnTo>
                      <a:pt x="6814" y="4960"/>
                    </a:lnTo>
                    <a:lnTo>
                      <a:pt x="6827" y="4960"/>
                    </a:lnTo>
                    <a:moveTo>
                      <a:pt x="6827" y="4960"/>
                    </a:moveTo>
                    <a:lnTo>
                      <a:pt x="6827" y="4960"/>
                    </a:lnTo>
                    <a:lnTo>
                      <a:pt x="6840" y="4960"/>
                    </a:lnTo>
                    <a:moveTo>
                      <a:pt x="6840" y="4960"/>
                    </a:moveTo>
                    <a:lnTo>
                      <a:pt x="6840" y="4960"/>
                    </a:lnTo>
                    <a:lnTo>
                      <a:pt x="6854" y="4960"/>
                    </a:lnTo>
                    <a:moveTo>
                      <a:pt x="6854" y="4960"/>
                    </a:moveTo>
                    <a:lnTo>
                      <a:pt x="6854" y="4960"/>
                    </a:lnTo>
                    <a:lnTo>
                      <a:pt x="6867" y="4960"/>
                    </a:lnTo>
                    <a:moveTo>
                      <a:pt x="6867" y="4960"/>
                    </a:moveTo>
                    <a:lnTo>
                      <a:pt x="6867" y="4960"/>
                    </a:lnTo>
                    <a:lnTo>
                      <a:pt x="6880" y="4960"/>
                    </a:lnTo>
                    <a:moveTo>
                      <a:pt x="6880" y="4960"/>
                    </a:moveTo>
                    <a:lnTo>
                      <a:pt x="6880" y="4960"/>
                    </a:lnTo>
                    <a:lnTo>
                      <a:pt x="6894" y="4960"/>
                    </a:lnTo>
                    <a:moveTo>
                      <a:pt x="6894" y="4960"/>
                    </a:moveTo>
                    <a:lnTo>
                      <a:pt x="6894" y="4960"/>
                    </a:lnTo>
                    <a:lnTo>
                      <a:pt x="6907" y="4960"/>
                    </a:lnTo>
                    <a:moveTo>
                      <a:pt x="6907" y="4960"/>
                    </a:moveTo>
                    <a:lnTo>
                      <a:pt x="6907" y="4960"/>
                    </a:lnTo>
                    <a:lnTo>
                      <a:pt x="6920" y="4960"/>
                    </a:lnTo>
                    <a:moveTo>
                      <a:pt x="6920" y="4960"/>
                    </a:moveTo>
                    <a:lnTo>
                      <a:pt x="6920" y="4960"/>
                    </a:lnTo>
                    <a:lnTo>
                      <a:pt x="6934" y="4960"/>
                    </a:lnTo>
                    <a:moveTo>
                      <a:pt x="6934" y="4960"/>
                    </a:moveTo>
                    <a:lnTo>
                      <a:pt x="6934" y="4960"/>
                    </a:lnTo>
                    <a:lnTo>
                      <a:pt x="6947" y="4960"/>
                    </a:lnTo>
                    <a:moveTo>
                      <a:pt x="6947" y="4960"/>
                    </a:moveTo>
                    <a:lnTo>
                      <a:pt x="6947" y="4960"/>
                    </a:lnTo>
                    <a:lnTo>
                      <a:pt x="6960" y="5067"/>
                    </a:lnTo>
                    <a:moveTo>
                      <a:pt x="6960" y="5067"/>
                    </a:moveTo>
                    <a:lnTo>
                      <a:pt x="6960" y="5067"/>
                    </a:lnTo>
                    <a:lnTo>
                      <a:pt x="6974" y="5067"/>
                    </a:lnTo>
                    <a:moveTo>
                      <a:pt x="6974" y="5067"/>
                    </a:moveTo>
                    <a:lnTo>
                      <a:pt x="6974" y="5067"/>
                    </a:lnTo>
                    <a:lnTo>
                      <a:pt x="6987" y="5067"/>
                    </a:lnTo>
                    <a:moveTo>
                      <a:pt x="6987" y="5067"/>
                    </a:moveTo>
                    <a:lnTo>
                      <a:pt x="6987" y="5067"/>
                    </a:lnTo>
                    <a:lnTo>
                      <a:pt x="7000" y="5067"/>
                    </a:lnTo>
                    <a:moveTo>
                      <a:pt x="7000" y="5067"/>
                    </a:moveTo>
                    <a:lnTo>
                      <a:pt x="7000" y="5067"/>
                    </a:lnTo>
                    <a:lnTo>
                      <a:pt x="7014" y="5067"/>
                    </a:lnTo>
                    <a:moveTo>
                      <a:pt x="7014" y="5067"/>
                    </a:moveTo>
                    <a:lnTo>
                      <a:pt x="7014" y="5067"/>
                    </a:lnTo>
                    <a:lnTo>
                      <a:pt x="7027" y="5067"/>
                    </a:lnTo>
                    <a:moveTo>
                      <a:pt x="7027" y="5067"/>
                    </a:moveTo>
                    <a:lnTo>
                      <a:pt x="7027" y="5067"/>
                    </a:lnTo>
                    <a:lnTo>
                      <a:pt x="7040" y="5067"/>
                    </a:lnTo>
                    <a:moveTo>
                      <a:pt x="7040" y="5067"/>
                    </a:moveTo>
                    <a:lnTo>
                      <a:pt x="7040" y="5067"/>
                    </a:lnTo>
                    <a:lnTo>
                      <a:pt x="7054" y="5067"/>
                    </a:lnTo>
                    <a:moveTo>
                      <a:pt x="7054" y="5067"/>
                    </a:moveTo>
                    <a:lnTo>
                      <a:pt x="7054" y="5067"/>
                    </a:lnTo>
                    <a:lnTo>
                      <a:pt x="7067" y="5067"/>
                    </a:lnTo>
                    <a:moveTo>
                      <a:pt x="7067" y="5067"/>
                    </a:moveTo>
                    <a:lnTo>
                      <a:pt x="7067" y="5067"/>
                    </a:lnTo>
                    <a:lnTo>
                      <a:pt x="7080" y="5067"/>
                    </a:lnTo>
                    <a:moveTo>
                      <a:pt x="7080" y="5067"/>
                    </a:moveTo>
                    <a:lnTo>
                      <a:pt x="7080" y="5067"/>
                    </a:lnTo>
                    <a:lnTo>
                      <a:pt x="7094" y="5067"/>
                    </a:lnTo>
                    <a:moveTo>
                      <a:pt x="7094" y="5067"/>
                    </a:moveTo>
                    <a:lnTo>
                      <a:pt x="7094" y="5067"/>
                    </a:lnTo>
                    <a:lnTo>
                      <a:pt x="7107" y="5067"/>
                    </a:lnTo>
                    <a:moveTo>
                      <a:pt x="7107" y="5067"/>
                    </a:moveTo>
                    <a:lnTo>
                      <a:pt x="7107" y="5067"/>
                    </a:lnTo>
                    <a:lnTo>
                      <a:pt x="7120" y="5067"/>
                    </a:lnTo>
                    <a:moveTo>
                      <a:pt x="7120" y="5067"/>
                    </a:moveTo>
                    <a:lnTo>
                      <a:pt x="7120" y="5067"/>
                    </a:lnTo>
                    <a:lnTo>
                      <a:pt x="7134" y="5067"/>
                    </a:lnTo>
                    <a:moveTo>
                      <a:pt x="7134" y="5067"/>
                    </a:moveTo>
                    <a:lnTo>
                      <a:pt x="7134" y="5067"/>
                    </a:lnTo>
                    <a:lnTo>
                      <a:pt x="7147" y="5067"/>
                    </a:lnTo>
                    <a:moveTo>
                      <a:pt x="7147" y="5067"/>
                    </a:moveTo>
                    <a:lnTo>
                      <a:pt x="7147" y="5067"/>
                    </a:lnTo>
                    <a:lnTo>
                      <a:pt x="7160" y="5067"/>
                    </a:lnTo>
                    <a:moveTo>
                      <a:pt x="7160" y="5067"/>
                    </a:moveTo>
                    <a:lnTo>
                      <a:pt x="7160" y="5067"/>
                    </a:lnTo>
                    <a:lnTo>
                      <a:pt x="7174" y="5067"/>
                    </a:lnTo>
                    <a:moveTo>
                      <a:pt x="7174" y="5067"/>
                    </a:moveTo>
                    <a:lnTo>
                      <a:pt x="7174" y="5067"/>
                    </a:lnTo>
                    <a:lnTo>
                      <a:pt x="7187" y="5067"/>
                    </a:lnTo>
                    <a:moveTo>
                      <a:pt x="7187" y="5067"/>
                    </a:moveTo>
                    <a:lnTo>
                      <a:pt x="7187" y="5067"/>
                    </a:lnTo>
                    <a:lnTo>
                      <a:pt x="7200" y="5067"/>
                    </a:lnTo>
                    <a:moveTo>
                      <a:pt x="7200" y="5067"/>
                    </a:moveTo>
                    <a:lnTo>
                      <a:pt x="7200" y="5067"/>
                    </a:lnTo>
                    <a:lnTo>
                      <a:pt x="7214" y="5067"/>
                    </a:lnTo>
                    <a:moveTo>
                      <a:pt x="7214" y="5067"/>
                    </a:moveTo>
                    <a:lnTo>
                      <a:pt x="7214" y="5067"/>
                    </a:lnTo>
                    <a:lnTo>
                      <a:pt x="7227" y="5067"/>
                    </a:lnTo>
                    <a:moveTo>
                      <a:pt x="7227" y="5067"/>
                    </a:moveTo>
                    <a:lnTo>
                      <a:pt x="7227" y="5067"/>
                    </a:lnTo>
                    <a:lnTo>
                      <a:pt x="7240" y="5067"/>
                    </a:lnTo>
                    <a:moveTo>
                      <a:pt x="7240" y="5067"/>
                    </a:moveTo>
                    <a:lnTo>
                      <a:pt x="7240" y="5067"/>
                    </a:lnTo>
                    <a:lnTo>
                      <a:pt x="7254" y="5200"/>
                    </a:lnTo>
                    <a:moveTo>
                      <a:pt x="7254" y="5200"/>
                    </a:moveTo>
                    <a:lnTo>
                      <a:pt x="7254" y="5200"/>
                    </a:lnTo>
                    <a:lnTo>
                      <a:pt x="7267" y="5200"/>
                    </a:lnTo>
                    <a:moveTo>
                      <a:pt x="7267" y="5200"/>
                    </a:moveTo>
                    <a:lnTo>
                      <a:pt x="7267" y="5200"/>
                    </a:lnTo>
                    <a:lnTo>
                      <a:pt x="7280" y="5200"/>
                    </a:lnTo>
                    <a:moveTo>
                      <a:pt x="7280" y="5200"/>
                    </a:moveTo>
                    <a:lnTo>
                      <a:pt x="7280" y="5200"/>
                    </a:lnTo>
                    <a:lnTo>
                      <a:pt x="7294" y="5200"/>
                    </a:lnTo>
                    <a:moveTo>
                      <a:pt x="7294" y="5200"/>
                    </a:moveTo>
                    <a:lnTo>
                      <a:pt x="7294" y="5200"/>
                    </a:lnTo>
                    <a:lnTo>
                      <a:pt x="7307" y="5200"/>
                    </a:lnTo>
                    <a:moveTo>
                      <a:pt x="7307" y="5200"/>
                    </a:moveTo>
                    <a:lnTo>
                      <a:pt x="7307" y="5200"/>
                    </a:lnTo>
                    <a:lnTo>
                      <a:pt x="7320" y="5200"/>
                    </a:lnTo>
                    <a:moveTo>
                      <a:pt x="7320" y="5200"/>
                    </a:moveTo>
                    <a:lnTo>
                      <a:pt x="7320" y="5200"/>
                    </a:lnTo>
                    <a:lnTo>
                      <a:pt x="7334" y="5200"/>
                    </a:lnTo>
                    <a:moveTo>
                      <a:pt x="7334" y="5200"/>
                    </a:moveTo>
                    <a:lnTo>
                      <a:pt x="7334" y="5200"/>
                    </a:lnTo>
                    <a:lnTo>
                      <a:pt x="7360" y="5200"/>
                    </a:lnTo>
                    <a:moveTo>
                      <a:pt x="7360" y="5200"/>
                    </a:moveTo>
                    <a:lnTo>
                      <a:pt x="7360" y="5200"/>
                    </a:lnTo>
                    <a:lnTo>
                      <a:pt x="7374" y="5200"/>
                    </a:lnTo>
                    <a:moveTo>
                      <a:pt x="7374" y="5200"/>
                    </a:moveTo>
                    <a:lnTo>
                      <a:pt x="7374" y="5200"/>
                    </a:lnTo>
                    <a:lnTo>
                      <a:pt x="7387" y="5200"/>
                    </a:lnTo>
                    <a:moveTo>
                      <a:pt x="7387" y="5200"/>
                    </a:moveTo>
                    <a:lnTo>
                      <a:pt x="7387" y="5200"/>
                    </a:lnTo>
                    <a:lnTo>
                      <a:pt x="7400" y="5200"/>
                    </a:lnTo>
                    <a:moveTo>
                      <a:pt x="7400" y="5200"/>
                    </a:moveTo>
                    <a:lnTo>
                      <a:pt x="7400" y="5200"/>
                    </a:lnTo>
                    <a:lnTo>
                      <a:pt x="7414" y="5200"/>
                    </a:lnTo>
                    <a:moveTo>
                      <a:pt x="7414" y="5200"/>
                    </a:moveTo>
                    <a:lnTo>
                      <a:pt x="7414" y="5200"/>
                    </a:lnTo>
                    <a:lnTo>
                      <a:pt x="7427" y="5200"/>
                    </a:lnTo>
                    <a:moveTo>
                      <a:pt x="7427" y="5200"/>
                    </a:moveTo>
                    <a:lnTo>
                      <a:pt x="7427" y="5200"/>
                    </a:lnTo>
                    <a:lnTo>
                      <a:pt x="7440" y="5200"/>
                    </a:lnTo>
                    <a:moveTo>
                      <a:pt x="7440" y="5200"/>
                    </a:moveTo>
                    <a:lnTo>
                      <a:pt x="7440" y="5200"/>
                    </a:lnTo>
                    <a:lnTo>
                      <a:pt x="7454" y="5200"/>
                    </a:lnTo>
                    <a:moveTo>
                      <a:pt x="7454" y="5200"/>
                    </a:moveTo>
                    <a:lnTo>
                      <a:pt x="7454" y="5200"/>
                    </a:lnTo>
                    <a:lnTo>
                      <a:pt x="7467" y="5200"/>
                    </a:lnTo>
                    <a:moveTo>
                      <a:pt x="7467" y="5200"/>
                    </a:moveTo>
                    <a:lnTo>
                      <a:pt x="7467" y="5200"/>
                    </a:lnTo>
                    <a:lnTo>
                      <a:pt x="7480" y="5200"/>
                    </a:lnTo>
                    <a:moveTo>
                      <a:pt x="7480" y="5200"/>
                    </a:moveTo>
                    <a:lnTo>
                      <a:pt x="7480" y="5200"/>
                    </a:lnTo>
                    <a:lnTo>
                      <a:pt x="7494" y="5200"/>
                    </a:lnTo>
                    <a:moveTo>
                      <a:pt x="7494" y="5200"/>
                    </a:moveTo>
                    <a:lnTo>
                      <a:pt x="7494" y="5200"/>
                    </a:lnTo>
                    <a:lnTo>
                      <a:pt x="7507" y="5200"/>
                    </a:lnTo>
                    <a:moveTo>
                      <a:pt x="7507" y="5200"/>
                    </a:moveTo>
                    <a:lnTo>
                      <a:pt x="7507" y="5200"/>
                    </a:lnTo>
                    <a:lnTo>
                      <a:pt x="7520" y="5200"/>
                    </a:lnTo>
                    <a:moveTo>
                      <a:pt x="7520" y="5200"/>
                    </a:moveTo>
                    <a:lnTo>
                      <a:pt x="7520" y="5200"/>
                    </a:lnTo>
                    <a:lnTo>
                      <a:pt x="7534" y="5200"/>
                    </a:lnTo>
                    <a:moveTo>
                      <a:pt x="7534" y="5200"/>
                    </a:moveTo>
                    <a:lnTo>
                      <a:pt x="7534" y="5200"/>
                    </a:lnTo>
                    <a:lnTo>
                      <a:pt x="7547" y="5200"/>
                    </a:lnTo>
                    <a:moveTo>
                      <a:pt x="7547" y="5200"/>
                    </a:moveTo>
                    <a:lnTo>
                      <a:pt x="7547" y="5200"/>
                    </a:lnTo>
                    <a:lnTo>
                      <a:pt x="7560" y="5200"/>
                    </a:lnTo>
                    <a:moveTo>
                      <a:pt x="7560" y="5200"/>
                    </a:moveTo>
                    <a:lnTo>
                      <a:pt x="7560" y="5200"/>
                    </a:lnTo>
                    <a:lnTo>
                      <a:pt x="7574" y="5200"/>
                    </a:lnTo>
                    <a:moveTo>
                      <a:pt x="7574" y="5200"/>
                    </a:moveTo>
                    <a:lnTo>
                      <a:pt x="7574" y="5200"/>
                    </a:lnTo>
                    <a:lnTo>
                      <a:pt x="7587" y="5200"/>
                    </a:lnTo>
                    <a:moveTo>
                      <a:pt x="7587" y="5200"/>
                    </a:moveTo>
                    <a:lnTo>
                      <a:pt x="7587" y="5200"/>
                    </a:lnTo>
                    <a:lnTo>
                      <a:pt x="7600" y="5200"/>
                    </a:lnTo>
                    <a:moveTo>
                      <a:pt x="7600" y="5200"/>
                    </a:moveTo>
                    <a:lnTo>
                      <a:pt x="7600" y="5200"/>
                    </a:lnTo>
                    <a:lnTo>
                      <a:pt x="7614" y="5200"/>
                    </a:lnTo>
                    <a:moveTo>
                      <a:pt x="7614" y="5200"/>
                    </a:moveTo>
                    <a:lnTo>
                      <a:pt x="7614" y="5200"/>
                    </a:lnTo>
                    <a:lnTo>
                      <a:pt x="7627" y="5200"/>
                    </a:lnTo>
                    <a:moveTo>
                      <a:pt x="7627" y="5200"/>
                    </a:moveTo>
                    <a:lnTo>
                      <a:pt x="7627" y="5200"/>
                    </a:lnTo>
                    <a:lnTo>
                      <a:pt x="7640" y="5200"/>
                    </a:lnTo>
                    <a:moveTo>
                      <a:pt x="7640" y="5200"/>
                    </a:moveTo>
                    <a:lnTo>
                      <a:pt x="7640" y="5200"/>
                    </a:lnTo>
                    <a:lnTo>
                      <a:pt x="7654" y="5200"/>
                    </a:lnTo>
                    <a:moveTo>
                      <a:pt x="7654" y="5200"/>
                    </a:moveTo>
                    <a:lnTo>
                      <a:pt x="7654" y="5200"/>
                    </a:lnTo>
                    <a:lnTo>
                      <a:pt x="7667" y="5200"/>
                    </a:lnTo>
                    <a:moveTo>
                      <a:pt x="7667" y="5200"/>
                    </a:moveTo>
                    <a:lnTo>
                      <a:pt x="7667" y="5200"/>
                    </a:lnTo>
                    <a:lnTo>
                      <a:pt x="7680" y="5200"/>
                    </a:lnTo>
                    <a:moveTo>
                      <a:pt x="7680" y="5200"/>
                    </a:moveTo>
                    <a:lnTo>
                      <a:pt x="7680" y="5200"/>
                    </a:lnTo>
                    <a:lnTo>
                      <a:pt x="7694" y="5200"/>
                    </a:lnTo>
                    <a:moveTo>
                      <a:pt x="7694" y="5200"/>
                    </a:moveTo>
                    <a:lnTo>
                      <a:pt x="7694" y="5200"/>
                    </a:lnTo>
                    <a:lnTo>
                      <a:pt x="7707" y="5200"/>
                    </a:lnTo>
                    <a:moveTo>
                      <a:pt x="7707" y="5200"/>
                    </a:moveTo>
                    <a:lnTo>
                      <a:pt x="7707" y="5200"/>
                    </a:lnTo>
                    <a:lnTo>
                      <a:pt x="7720" y="5200"/>
                    </a:lnTo>
                    <a:moveTo>
                      <a:pt x="7720" y="5200"/>
                    </a:moveTo>
                    <a:lnTo>
                      <a:pt x="7720" y="5200"/>
                    </a:lnTo>
                    <a:lnTo>
                      <a:pt x="7734" y="5200"/>
                    </a:lnTo>
                    <a:moveTo>
                      <a:pt x="7734" y="5200"/>
                    </a:moveTo>
                    <a:lnTo>
                      <a:pt x="7734" y="5200"/>
                    </a:lnTo>
                    <a:lnTo>
                      <a:pt x="7747" y="5347"/>
                    </a:lnTo>
                    <a:moveTo>
                      <a:pt x="7747" y="5347"/>
                    </a:moveTo>
                    <a:lnTo>
                      <a:pt x="7747" y="5347"/>
                    </a:lnTo>
                    <a:lnTo>
                      <a:pt x="7760" y="5347"/>
                    </a:lnTo>
                    <a:moveTo>
                      <a:pt x="7760" y="5347"/>
                    </a:moveTo>
                    <a:lnTo>
                      <a:pt x="7760" y="5347"/>
                    </a:lnTo>
                    <a:lnTo>
                      <a:pt x="7774" y="5347"/>
                    </a:lnTo>
                    <a:moveTo>
                      <a:pt x="7774" y="5347"/>
                    </a:moveTo>
                    <a:lnTo>
                      <a:pt x="7774" y="5347"/>
                    </a:lnTo>
                    <a:lnTo>
                      <a:pt x="7787" y="5347"/>
                    </a:lnTo>
                    <a:moveTo>
                      <a:pt x="7787" y="5347"/>
                    </a:moveTo>
                    <a:lnTo>
                      <a:pt x="7787" y="5347"/>
                    </a:lnTo>
                    <a:lnTo>
                      <a:pt x="7800" y="5347"/>
                    </a:lnTo>
                    <a:moveTo>
                      <a:pt x="7800" y="5347"/>
                    </a:moveTo>
                    <a:lnTo>
                      <a:pt x="7800" y="5347"/>
                    </a:lnTo>
                    <a:lnTo>
                      <a:pt x="7814" y="5347"/>
                    </a:lnTo>
                    <a:moveTo>
                      <a:pt x="7814" y="5347"/>
                    </a:moveTo>
                    <a:lnTo>
                      <a:pt x="7814" y="5347"/>
                    </a:lnTo>
                    <a:lnTo>
                      <a:pt x="7827" y="5347"/>
                    </a:lnTo>
                    <a:moveTo>
                      <a:pt x="7827" y="5347"/>
                    </a:moveTo>
                    <a:lnTo>
                      <a:pt x="7827" y="5347"/>
                    </a:lnTo>
                    <a:lnTo>
                      <a:pt x="7840" y="5507"/>
                    </a:lnTo>
                    <a:moveTo>
                      <a:pt x="7840" y="5507"/>
                    </a:moveTo>
                    <a:lnTo>
                      <a:pt x="7840" y="5507"/>
                    </a:lnTo>
                    <a:lnTo>
                      <a:pt x="7854" y="5507"/>
                    </a:lnTo>
                    <a:moveTo>
                      <a:pt x="7854" y="5507"/>
                    </a:moveTo>
                    <a:lnTo>
                      <a:pt x="7854" y="5507"/>
                    </a:lnTo>
                    <a:lnTo>
                      <a:pt x="7867" y="5507"/>
                    </a:lnTo>
                    <a:moveTo>
                      <a:pt x="7867" y="5507"/>
                    </a:moveTo>
                    <a:lnTo>
                      <a:pt x="7867" y="5507"/>
                    </a:lnTo>
                    <a:lnTo>
                      <a:pt x="7880" y="5507"/>
                    </a:lnTo>
                    <a:moveTo>
                      <a:pt x="7880" y="5507"/>
                    </a:moveTo>
                    <a:lnTo>
                      <a:pt x="7880" y="5507"/>
                    </a:lnTo>
                    <a:lnTo>
                      <a:pt x="7894" y="5507"/>
                    </a:lnTo>
                    <a:moveTo>
                      <a:pt x="7894" y="5507"/>
                    </a:moveTo>
                    <a:lnTo>
                      <a:pt x="7894" y="5507"/>
                    </a:lnTo>
                    <a:lnTo>
                      <a:pt x="7907" y="5507"/>
                    </a:lnTo>
                    <a:moveTo>
                      <a:pt x="7907" y="5507"/>
                    </a:moveTo>
                    <a:lnTo>
                      <a:pt x="7907" y="5507"/>
                    </a:lnTo>
                    <a:lnTo>
                      <a:pt x="7920" y="5507"/>
                    </a:lnTo>
                    <a:moveTo>
                      <a:pt x="7920" y="5507"/>
                    </a:moveTo>
                    <a:lnTo>
                      <a:pt x="7920" y="5507"/>
                    </a:lnTo>
                    <a:lnTo>
                      <a:pt x="7934" y="5507"/>
                    </a:lnTo>
                    <a:moveTo>
                      <a:pt x="7934" y="5507"/>
                    </a:moveTo>
                    <a:lnTo>
                      <a:pt x="7934" y="5507"/>
                    </a:lnTo>
                    <a:lnTo>
                      <a:pt x="7947" y="5507"/>
                    </a:lnTo>
                    <a:moveTo>
                      <a:pt x="7947" y="5507"/>
                    </a:moveTo>
                    <a:lnTo>
                      <a:pt x="7947" y="5507"/>
                    </a:lnTo>
                    <a:lnTo>
                      <a:pt x="7960" y="5507"/>
                    </a:lnTo>
                    <a:moveTo>
                      <a:pt x="7960" y="5507"/>
                    </a:moveTo>
                    <a:lnTo>
                      <a:pt x="7960" y="5507"/>
                    </a:lnTo>
                    <a:lnTo>
                      <a:pt x="7974" y="5507"/>
                    </a:lnTo>
                    <a:moveTo>
                      <a:pt x="7974" y="5507"/>
                    </a:moveTo>
                    <a:lnTo>
                      <a:pt x="7974" y="5507"/>
                    </a:lnTo>
                    <a:lnTo>
                      <a:pt x="7987" y="5507"/>
                    </a:lnTo>
                    <a:moveTo>
                      <a:pt x="7987" y="5507"/>
                    </a:moveTo>
                    <a:lnTo>
                      <a:pt x="7987" y="5507"/>
                    </a:lnTo>
                    <a:lnTo>
                      <a:pt x="8000" y="5507"/>
                    </a:lnTo>
                    <a:moveTo>
                      <a:pt x="8000" y="5507"/>
                    </a:moveTo>
                    <a:lnTo>
                      <a:pt x="8000" y="5507"/>
                    </a:lnTo>
                    <a:lnTo>
                      <a:pt x="8014" y="5507"/>
                    </a:lnTo>
                    <a:moveTo>
                      <a:pt x="8014" y="5507"/>
                    </a:moveTo>
                    <a:lnTo>
                      <a:pt x="8014" y="5507"/>
                    </a:lnTo>
                    <a:lnTo>
                      <a:pt x="8027" y="5507"/>
                    </a:lnTo>
                    <a:moveTo>
                      <a:pt x="8027" y="5507"/>
                    </a:moveTo>
                    <a:lnTo>
                      <a:pt x="8027" y="5507"/>
                    </a:lnTo>
                    <a:lnTo>
                      <a:pt x="8040" y="5507"/>
                    </a:lnTo>
                    <a:moveTo>
                      <a:pt x="8040" y="5507"/>
                    </a:moveTo>
                    <a:lnTo>
                      <a:pt x="8040" y="5507"/>
                    </a:lnTo>
                    <a:lnTo>
                      <a:pt x="8054" y="5507"/>
                    </a:lnTo>
                    <a:moveTo>
                      <a:pt x="8054" y="5507"/>
                    </a:moveTo>
                    <a:lnTo>
                      <a:pt x="8054" y="5507"/>
                    </a:lnTo>
                    <a:lnTo>
                      <a:pt x="8067" y="5507"/>
                    </a:lnTo>
                    <a:moveTo>
                      <a:pt x="8067" y="5507"/>
                    </a:moveTo>
                    <a:lnTo>
                      <a:pt x="8067" y="5507"/>
                    </a:lnTo>
                    <a:lnTo>
                      <a:pt x="8094" y="5507"/>
                    </a:lnTo>
                    <a:moveTo>
                      <a:pt x="8094" y="5507"/>
                    </a:moveTo>
                    <a:lnTo>
                      <a:pt x="8094" y="5507"/>
                    </a:lnTo>
                    <a:lnTo>
                      <a:pt x="8107" y="5507"/>
                    </a:lnTo>
                    <a:moveTo>
                      <a:pt x="8107" y="5507"/>
                    </a:moveTo>
                    <a:lnTo>
                      <a:pt x="8107" y="5507"/>
                    </a:lnTo>
                    <a:lnTo>
                      <a:pt x="8120" y="5507"/>
                    </a:lnTo>
                    <a:moveTo>
                      <a:pt x="8120" y="5507"/>
                    </a:moveTo>
                    <a:lnTo>
                      <a:pt x="8120" y="5507"/>
                    </a:lnTo>
                    <a:lnTo>
                      <a:pt x="8134" y="5507"/>
                    </a:lnTo>
                    <a:moveTo>
                      <a:pt x="8134" y="5507"/>
                    </a:moveTo>
                    <a:lnTo>
                      <a:pt x="8134" y="5507"/>
                    </a:lnTo>
                    <a:lnTo>
                      <a:pt x="8147" y="5507"/>
                    </a:lnTo>
                    <a:moveTo>
                      <a:pt x="8147" y="5507"/>
                    </a:moveTo>
                    <a:lnTo>
                      <a:pt x="8147" y="5507"/>
                    </a:lnTo>
                    <a:lnTo>
                      <a:pt x="8147" y="5667"/>
                    </a:lnTo>
                    <a:moveTo>
                      <a:pt x="8147" y="5667"/>
                    </a:moveTo>
                    <a:lnTo>
                      <a:pt x="8147" y="5667"/>
                    </a:lnTo>
                    <a:lnTo>
                      <a:pt x="8160" y="5667"/>
                    </a:lnTo>
                    <a:moveTo>
                      <a:pt x="8160" y="5667"/>
                    </a:moveTo>
                    <a:lnTo>
                      <a:pt x="8160" y="5667"/>
                    </a:lnTo>
                    <a:lnTo>
                      <a:pt x="8174" y="5667"/>
                    </a:lnTo>
                    <a:moveTo>
                      <a:pt x="8174" y="5667"/>
                    </a:moveTo>
                    <a:lnTo>
                      <a:pt x="8174" y="5667"/>
                    </a:lnTo>
                    <a:lnTo>
                      <a:pt x="8187" y="5667"/>
                    </a:lnTo>
                    <a:moveTo>
                      <a:pt x="8187" y="5667"/>
                    </a:moveTo>
                    <a:lnTo>
                      <a:pt x="8187" y="5667"/>
                    </a:lnTo>
                    <a:lnTo>
                      <a:pt x="8200" y="5667"/>
                    </a:lnTo>
                    <a:moveTo>
                      <a:pt x="8200" y="5667"/>
                    </a:moveTo>
                    <a:lnTo>
                      <a:pt x="8200" y="5667"/>
                    </a:lnTo>
                    <a:lnTo>
                      <a:pt x="8214" y="5667"/>
                    </a:lnTo>
                    <a:moveTo>
                      <a:pt x="8214" y="5667"/>
                    </a:moveTo>
                    <a:lnTo>
                      <a:pt x="8214" y="5667"/>
                    </a:lnTo>
                    <a:lnTo>
                      <a:pt x="8240" y="5667"/>
                    </a:lnTo>
                    <a:moveTo>
                      <a:pt x="8240" y="5667"/>
                    </a:moveTo>
                    <a:lnTo>
                      <a:pt x="8240" y="5667"/>
                    </a:lnTo>
                    <a:lnTo>
                      <a:pt x="8240" y="5867"/>
                    </a:lnTo>
                    <a:moveTo>
                      <a:pt x="8240" y="5867"/>
                    </a:moveTo>
                    <a:lnTo>
                      <a:pt x="8240" y="5867"/>
                    </a:lnTo>
                    <a:lnTo>
                      <a:pt x="8254" y="5867"/>
                    </a:lnTo>
                    <a:moveTo>
                      <a:pt x="8254" y="5867"/>
                    </a:moveTo>
                    <a:lnTo>
                      <a:pt x="8254" y="5867"/>
                    </a:lnTo>
                    <a:lnTo>
                      <a:pt x="8267" y="5867"/>
                    </a:lnTo>
                    <a:moveTo>
                      <a:pt x="8267" y="5867"/>
                    </a:moveTo>
                    <a:lnTo>
                      <a:pt x="8267" y="5867"/>
                    </a:lnTo>
                    <a:lnTo>
                      <a:pt x="8280" y="5867"/>
                    </a:lnTo>
                    <a:moveTo>
                      <a:pt x="8280" y="5867"/>
                    </a:moveTo>
                    <a:lnTo>
                      <a:pt x="8280" y="5867"/>
                    </a:lnTo>
                    <a:lnTo>
                      <a:pt x="8294" y="5867"/>
                    </a:lnTo>
                    <a:moveTo>
                      <a:pt x="8294" y="5867"/>
                    </a:moveTo>
                    <a:lnTo>
                      <a:pt x="8294" y="5867"/>
                    </a:lnTo>
                    <a:lnTo>
                      <a:pt x="8307" y="5867"/>
                    </a:lnTo>
                    <a:moveTo>
                      <a:pt x="8307" y="5867"/>
                    </a:moveTo>
                    <a:lnTo>
                      <a:pt x="8307" y="5867"/>
                    </a:lnTo>
                    <a:lnTo>
                      <a:pt x="8320" y="5867"/>
                    </a:lnTo>
                    <a:moveTo>
                      <a:pt x="8320" y="5867"/>
                    </a:moveTo>
                    <a:lnTo>
                      <a:pt x="8320" y="5867"/>
                    </a:lnTo>
                    <a:lnTo>
                      <a:pt x="8334" y="5867"/>
                    </a:lnTo>
                    <a:moveTo>
                      <a:pt x="8334" y="5867"/>
                    </a:moveTo>
                    <a:lnTo>
                      <a:pt x="8334" y="5867"/>
                    </a:lnTo>
                    <a:lnTo>
                      <a:pt x="8347" y="5867"/>
                    </a:lnTo>
                    <a:moveTo>
                      <a:pt x="8347" y="5867"/>
                    </a:moveTo>
                    <a:lnTo>
                      <a:pt x="8347" y="5867"/>
                    </a:lnTo>
                    <a:lnTo>
                      <a:pt x="8360" y="5867"/>
                    </a:lnTo>
                    <a:moveTo>
                      <a:pt x="8360" y="5867"/>
                    </a:moveTo>
                    <a:lnTo>
                      <a:pt x="8360" y="5867"/>
                    </a:lnTo>
                    <a:lnTo>
                      <a:pt x="8374" y="5867"/>
                    </a:lnTo>
                    <a:moveTo>
                      <a:pt x="8374" y="5867"/>
                    </a:moveTo>
                    <a:lnTo>
                      <a:pt x="8374" y="5867"/>
                    </a:lnTo>
                    <a:lnTo>
                      <a:pt x="8387" y="5867"/>
                    </a:lnTo>
                    <a:moveTo>
                      <a:pt x="8387" y="5867"/>
                    </a:moveTo>
                    <a:lnTo>
                      <a:pt x="8387" y="5867"/>
                    </a:lnTo>
                    <a:lnTo>
                      <a:pt x="8400" y="5867"/>
                    </a:lnTo>
                    <a:moveTo>
                      <a:pt x="8400" y="5867"/>
                    </a:moveTo>
                    <a:lnTo>
                      <a:pt x="8400" y="5867"/>
                    </a:lnTo>
                    <a:lnTo>
                      <a:pt x="8414" y="5867"/>
                    </a:lnTo>
                    <a:moveTo>
                      <a:pt x="8414" y="5867"/>
                    </a:moveTo>
                    <a:lnTo>
                      <a:pt x="8414" y="5867"/>
                    </a:lnTo>
                    <a:lnTo>
                      <a:pt x="8427" y="5867"/>
                    </a:lnTo>
                    <a:moveTo>
                      <a:pt x="8427" y="5867"/>
                    </a:moveTo>
                    <a:lnTo>
                      <a:pt x="8427" y="5867"/>
                    </a:lnTo>
                    <a:lnTo>
                      <a:pt x="8440" y="5867"/>
                    </a:lnTo>
                    <a:moveTo>
                      <a:pt x="8440" y="5867"/>
                    </a:moveTo>
                    <a:lnTo>
                      <a:pt x="8440" y="5867"/>
                    </a:lnTo>
                    <a:lnTo>
                      <a:pt x="8454" y="5867"/>
                    </a:lnTo>
                    <a:moveTo>
                      <a:pt x="8454" y="5867"/>
                    </a:moveTo>
                    <a:lnTo>
                      <a:pt x="8454" y="5867"/>
                    </a:lnTo>
                    <a:lnTo>
                      <a:pt x="8467" y="5867"/>
                    </a:lnTo>
                    <a:moveTo>
                      <a:pt x="8467" y="5867"/>
                    </a:moveTo>
                    <a:lnTo>
                      <a:pt x="8467" y="5867"/>
                    </a:lnTo>
                    <a:lnTo>
                      <a:pt x="8480" y="5867"/>
                    </a:lnTo>
                    <a:moveTo>
                      <a:pt x="8480" y="5867"/>
                    </a:moveTo>
                    <a:lnTo>
                      <a:pt x="8480" y="5867"/>
                    </a:lnTo>
                    <a:lnTo>
                      <a:pt x="8494" y="5867"/>
                    </a:lnTo>
                    <a:moveTo>
                      <a:pt x="8494" y="5867"/>
                    </a:moveTo>
                    <a:lnTo>
                      <a:pt x="8494" y="5867"/>
                    </a:lnTo>
                    <a:lnTo>
                      <a:pt x="8520" y="5867"/>
                    </a:lnTo>
                    <a:moveTo>
                      <a:pt x="8520" y="5867"/>
                    </a:moveTo>
                    <a:lnTo>
                      <a:pt x="8520" y="5867"/>
                    </a:lnTo>
                    <a:lnTo>
                      <a:pt x="8534" y="5867"/>
                    </a:lnTo>
                    <a:moveTo>
                      <a:pt x="8534" y="5867"/>
                    </a:moveTo>
                    <a:lnTo>
                      <a:pt x="8534" y="5867"/>
                    </a:lnTo>
                    <a:lnTo>
                      <a:pt x="8547" y="5867"/>
                    </a:lnTo>
                    <a:moveTo>
                      <a:pt x="8547" y="5867"/>
                    </a:moveTo>
                    <a:lnTo>
                      <a:pt x="8547" y="5867"/>
                    </a:lnTo>
                    <a:lnTo>
                      <a:pt x="8560" y="5867"/>
                    </a:lnTo>
                    <a:moveTo>
                      <a:pt x="8560" y="5867"/>
                    </a:moveTo>
                    <a:lnTo>
                      <a:pt x="8560" y="5867"/>
                    </a:lnTo>
                    <a:lnTo>
                      <a:pt x="8574" y="5867"/>
                    </a:lnTo>
                    <a:moveTo>
                      <a:pt x="8574" y="5867"/>
                    </a:moveTo>
                    <a:lnTo>
                      <a:pt x="8574" y="5867"/>
                    </a:lnTo>
                    <a:lnTo>
                      <a:pt x="8587" y="5867"/>
                    </a:lnTo>
                    <a:moveTo>
                      <a:pt x="8587" y="5867"/>
                    </a:moveTo>
                    <a:lnTo>
                      <a:pt x="8587" y="5867"/>
                    </a:lnTo>
                    <a:lnTo>
                      <a:pt x="8600" y="5867"/>
                    </a:lnTo>
                    <a:moveTo>
                      <a:pt x="8600" y="5867"/>
                    </a:moveTo>
                    <a:lnTo>
                      <a:pt x="8600" y="5867"/>
                    </a:lnTo>
                    <a:lnTo>
                      <a:pt x="8614" y="5867"/>
                    </a:lnTo>
                    <a:moveTo>
                      <a:pt x="8614" y="5867"/>
                    </a:moveTo>
                    <a:lnTo>
                      <a:pt x="8614" y="5867"/>
                    </a:lnTo>
                    <a:lnTo>
                      <a:pt x="8627" y="5867"/>
                    </a:lnTo>
                    <a:moveTo>
                      <a:pt x="8627" y="5867"/>
                    </a:moveTo>
                    <a:lnTo>
                      <a:pt x="8627" y="5867"/>
                    </a:lnTo>
                    <a:lnTo>
                      <a:pt x="8640" y="5867"/>
                    </a:lnTo>
                    <a:moveTo>
                      <a:pt x="8640" y="5867"/>
                    </a:moveTo>
                    <a:lnTo>
                      <a:pt x="8640" y="5867"/>
                    </a:lnTo>
                    <a:lnTo>
                      <a:pt x="8654" y="5867"/>
                    </a:lnTo>
                    <a:moveTo>
                      <a:pt x="8654" y="5867"/>
                    </a:moveTo>
                    <a:lnTo>
                      <a:pt x="8654" y="5867"/>
                    </a:lnTo>
                    <a:lnTo>
                      <a:pt x="8667" y="5867"/>
                    </a:lnTo>
                    <a:moveTo>
                      <a:pt x="8667" y="5867"/>
                    </a:moveTo>
                    <a:lnTo>
                      <a:pt x="8667" y="5867"/>
                    </a:lnTo>
                    <a:lnTo>
                      <a:pt x="8680" y="5867"/>
                    </a:lnTo>
                    <a:moveTo>
                      <a:pt x="8680" y="5867"/>
                    </a:moveTo>
                    <a:lnTo>
                      <a:pt x="8680" y="5867"/>
                    </a:lnTo>
                    <a:lnTo>
                      <a:pt x="8694" y="5867"/>
                    </a:lnTo>
                    <a:moveTo>
                      <a:pt x="8694" y="5867"/>
                    </a:moveTo>
                    <a:lnTo>
                      <a:pt x="8694" y="5867"/>
                    </a:lnTo>
                    <a:lnTo>
                      <a:pt x="8707" y="5867"/>
                    </a:lnTo>
                    <a:moveTo>
                      <a:pt x="8707" y="5867"/>
                    </a:moveTo>
                    <a:lnTo>
                      <a:pt x="8707" y="5867"/>
                    </a:lnTo>
                    <a:lnTo>
                      <a:pt x="8720" y="5867"/>
                    </a:lnTo>
                    <a:moveTo>
                      <a:pt x="8720" y="5867"/>
                    </a:moveTo>
                    <a:lnTo>
                      <a:pt x="8720" y="5867"/>
                    </a:lnTo>
                    <a:lnTo>
                      <a:pt x="8734" y="5867"/>
                    </a:lnTo>
                    <a:moveTo>
                      <a:pt x="8734" y="5867"/>
                    </a:moveTo>
                    <a:lnTo>
                      <a:pt x="8734" y="5867"/>
                    </a:lnTo>
                    <a:lnTo>
                      <a:pt x="8747" y="5867"/>
                    </a:lnTo>
                    <a:moveTo>
                      <a:pt x="8747" y="5867"/>
                    </a:moveTo>
                    <a:lnTo>
                      <a:pt x="8747" y="5867"/>
                    </a:lnTo>
                    <a:lnTo>
                      <a:pt x="8760" y="5867"/>
                    </a:lnTo>
                    <a:moveTo>
                      <a:pt x="8760" y="5867"/>
                    </a:moveTo>
                    <a:lnTo>
                      <a:pt x="8760" y="5867"/>
                    </a:lnTo>
                    <a:lnTo>
                      <a:pt x="8774" y="5867"/>
                    </a:lnTo>
                    <a:moveTo>
                      <a:pt x="8774" y="5867"/>
                    </a:moveTo>
                    <a:lnTo>
                      <a:pt x="8774" y="5867"/>
                    </a:lnTo>
                    <a:lnTo>
                      <a:pt x="8787" y="5867"/>
                    </a:lnTo>
                    <a:moveTo>
                      <a:pt x="8787" y="5867"/>
                    </a:moveTo>
                    <a:lnTo>
                      <a:pt x="8787" y="5867"/>
                    </a:lnTo>
                    <a:lnTo>
                      <a:pt x="8800" y="5867"/>
                    </a:lnTo>
                    <a:moveTo>
                      <a:pt x="8800" y="5867"/>
                    </a:moveTo>
                    <a:lnTo>
                      <a:pt x="8800" y="5867"/>
                    </a:lnTo>
                    <a:lnTo>
                      <a:pt x="8814" y="5867"/>
                    </a:lnTo>
                    <a:moveTo>
                      <a:pt x="8814" y="5867"/>
                    </a:moveTo>
                    <a:lnTo>
                      <a:pt x="8814" y="5867"/>
                    </a:lnTo>
                    <a:lnTo>
                      <a:pt x="8827" y="5867"/>
                    </a:lnTo>
                    <a:moveTo>
                      <a:pt x="8827" y="5867"/>
                    </a:moveTo>
                    <a:lnTo>
                      <a:pt x="8827" y="5867"/>
                    </a:lnTo>
                    <a:lnTo>
                      <a:pt x="8840" y="5867"/>
                    </a:lnTo>
                    <a:moveTo>
                      <a:pt x="8840" y="5867"/>
                    </a:moveTo>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4" y="5867"/>
                    </a:moveTo>
                    <a:lnTo>
                      <a:pt x="8854" y="5867"/>
                    </a:lnTo>
                    <a:lnTo>
                      <a:pt x="8867" y="5867"/>
                    </a:lnTo>
                    <a:moveTo>
                      <a:pt x="8867" y="5867"/>
                    </a:moveTo>
                    <a:lnTo>
                      <a:pt x="8867" y="5867"/>
                    </a:lnTo>
                    <a:lnTo>
                      <a:pt x="8880" y="5867"/>
                    </a:lnTo>
                    <a:moveTo>
                      <a:pt x="8880" y="5867"/>
                    </a:moveTo>
                    <a:lnTo>
                      <a:pt x="8880" y="5867"/>
                    </a:lnTo>
                    <a:lnTo>
                      <a:pt x="8894" y="5867"/>
                    </a:lnTo>
                    <a:moveTo>
                      <a:pt x="8894" y="5867"/>
                    </a:moveTo>
                    <a:lnTo>
                      <a:pt x="8894" y="5867"/>
                    </a:lnTo>
                    <a:lnTo>
                      <a:pt x="8907" y="5867"/>
                    </a:lnTo>
                    <a:moveTo>
                      <a:pt x="8907" y="5867"/>
                    </a:moveTo>
                    <a:lnTo>
                      <a:pt x="8907" y="5867"/>
                    </a:lnTo>
                    <a:lnTo>
                      <a:pt x="8920" y="5867"/>
                    </a:lnTo>
                    <a:moveTo>
                      <a:pt x="8920" y="5867"/>
                    </a:moveTo>
                    <a:lnTo>
                      <a:pt x="8920" y="5867"/>
                    </a:lnTo>
                    <a:lnTo>
                      <a:pt x="8934" y="5867"/>
                    </a:lnTo>
                    <a:moveTo>
                      <a:pt x="8934" y="5867"/>
                    </a:moveTo>
                    <a:lnTo>
                      <a:pt x="8934" y="5867"/>
                    </a:lnTo>
                    <a:lnTo>
                      <a:pt x="8960" y="5867"/>
                    </a:lnTo>
                    <a:moveTo>
                      <a:pt x="8960" y="5867"/>
                    </a:moveTo>
                    <a:lnTo>
                      <a:pt x="8960" y="5867"/>
                    </a:lnTo>
                    <a:lnTo>
                      <a:pt x="8974" y="5867"/>
                    </a:lnTo>
                    <a:moveTo>
                      <a:pt x="8974" y="5867"/>
                    </a:moveTo>
                    <a:lnTo>
                      <a:pt x="8974" y="5867"/>
                    </a:lnTo>
                    <a:lnTo>
                      <a:pt x="8987" y="5867"/>
                    </a:lnTo>
                    <a:moveTo>
                      <a:pt x="8987" y="5867"/>
                    </a:moveTo>
                    <a:lnTo>
                      <a:pt x="8987" y="5867"/>
                    </a:lnTo>
                    <a:lnTo>
                      <a:pt x="9000" y="5867"/>
                    </a:lnTo>
                    <a:moveTo>
                      <a:pt x="9000" y="5867"/>
                    </a:moveTo>
                    <a:lnTo>
                      <a:pt x="9000" y="5867"/>
                    </a:lnTo>
                    <a:lnTo>
                      <a:pt x="9014" y="5867"/>
                    </a:lnTo>
                    <a:moveTo>
                      <a:pt x="9014" y="5867"/>
                    </a:moveTo>
                    <a:lnTo>
                      <a:pt x="9014" y="5867"/>
                    </a:lnTo>
                    <a:lnTo>
                      <a:pt x="9027" y="5867"/>
                    </a:lnTo>
                    <a:moveTo>
                      <a:pt x="9027" y="5867"/>
                    </a:moveTo>
                    <a:lnTo>
                      <a:pt x="9027" y="5867"/>
                    </a:lnTo>
                    <a:lnTo>
                      <a:pt x="9040" y="5867"/>
                    </a:lnTo>
                    <a:moveTo>
                      <a:pt x="9040" y="5867"/>
                    </a:moveTo>
                    <a:lnTo>
                      <a:pt x="9040" y="5867"/>
                    </a:lnTo>
                    <a:lnTo>
                      <a:pt x="9054" y="5867"/>
                    </a:lnTo>
                    <a:moveTo>
                      <a:pt x="9054" y="5867"/>
                    </a:moveTo>
                    <a:lnTo>
                      <a:pt x="9054" y="5867"/>
                    </a:lnTo>
                    <a:lnTo>
                      <a:pt x="9067" y="5867"/>
                    </a:lnTo>
                    <a:moveTo>
                      <a:pt x="9067" y="5867"/>
                    </a:moveTo>
                    <a:lnTo>
                      <a:pt x="9067" y="5867"/>
                    </a:lnTo>
                    <a:lnTo>
                      <a:pt x="9080" y="5867"/>
                    </a:lnTo>
                    <a:moveTo>
                      <a:pt x="9080" y="5867"/>
                    </a:moveTo>
                    <a:lnTo>
                      <a:pt x="9080" y="5867"/>
                    </a:lnTo>
                    <a:lnTo>
                      <a:pt x="9094" y="5867"/>
                    </a:lnTo>
                    <a:moveTo>
                      <a:pt x="9094" y="5867"/>
                    </a:moveTo>
                    <a:lnTo>
                      <a:pt x="9094" y="5867"/>
                    </a:lnTo>
                    <a:lnTo>
                      <a:pt x="9107" y="5867"/>
                    </a:lnTo>
                    <a:moveTo>
                      <a:pt x="9107" y="5867"/>
                    </a:moveTo>
                    <a:lnTo>
                      <a:pt x="9107" y="5867"/>
                    </a:lnTo>
                    <a:lnTo>
                      <a:pt x="9120" y="5867"/>
                    </a:lnTo>
                    <a:moveTo>
                      <a:pt x="9120" y="5867"/>
                    </a:moveTo>
                    <a:lnTo>
                      <a:pt x="9120" y="5867"/>
                    </a:lnTo>
                    <a:lnTo>
                      <a:pt x="9134" y="5867"/>
                    </a:lnTo>
                    <a:moveTo>
                      <a:pt x="9134" y="5867"/>
                    </a:moveTo>
                    <a:lnTo>
                      <a:pt x="9134" y="5867"/>
                    </a:lnTo>
                    <a:lnTo>
                      <a:pt x="9147" y="5867"/>
                    </a:lnTo>
                    <a:moveTo>
                      <a:pt x="9147" y="5867"/>
                    </a:moveTo>
                    <a:lnTo>
                      <a:pt x="9147" y="5867"/>
                    </a:lnTo>
                    <a:lnTo>
                      <a:pt x="9160" y="5867"/>
                    </a:lnTo>
                    <a:moveTo>
                      <a:pt x="9160" y="5867"/>
                    </a:moveTo>
                    <a:lnTo>
                      <a:pt x="9160" y="5867"/>
                    </a:lnTo>
                    <a:lnTo>
                      <a:pt x="9174" y="5867"/>
                    </a:lnTo>
                    <a:moveTo>
                      <a:pt x="9174" y="5867"/>
                    </a:moveTo>
                    <a:lnTo>
                      <a:pt x="9174" y="5867"/>
                    </a:lnTo>
                    <a:lnTo>
                      <a:pt x="9187" y="5867"/>
                    </a:lnTo>
                    <a:moveTo>
                      <a:pt x="9187" y="5867"/>
                    </a:moveTo>
                    <a:lnTo>
                      <a:pt x="9187" y="5867"/>
                    </a:lnTo>
                    <a:lnTo>
                      <a:pt x="9200" y="5867"/>
                    </a:lnTo>
                    <a:moveTo>
                      <a:pt x="9200" y="5867"/>
                    </a:moveTo>
                    <a:lnTo>
                      <a:pt x="9200" y="5867"/>
                    </a:lnTo>
                    <a:lnTo>
                      <a:pt x="9214" y="5867"/>
                    </a:lnTo>
                    <a:moveTo>
                      <a:pt x="9214" y="5867"/>
                    </a:moveTo>
                    <a:lnTo>
                      <a:pt x="9214" y="5867"/>
                    </a:lnTo>
                    <a:lnTo>
                      <a:pt x="9227" y="5867"/>
                    </a:lnTo>
                    <a:moveTo>
                      <a:pt x="9227" y="5867"/>
                    </a:moveTo>
                    <a:lnTo>
                      <a:pt x="9227" y="5867"/>
                    </a:lnTo>
                    <a:lnTo>
                      <a:pt x="9240" y="5867"/>
                    </a:lnTo>
                    <a:moveTo>
                      <a:pt x="9240" y="5867"/>
                    </a:moveTo>
                    <a:lnTo>
                      <a:pt x="9240" y="5867"/>
                    </a:lnTo>
                    <a:lnTo>
                      <a:pt x="9254" y="5867"/>
                    </a:lnTo>
                    <a:moveTo>
                      <a:pt x="9254" y="5867"/>
                    </a:moveTo>
                    <a:lnTo>
                      <a:pt x="9254" y="5867"/>
                    </a:lnTo>
                    <a:lnTo>
                      <a:pt x="9267" y="5867"/>
                    </a:lnTo>
                    <a:moveTo>
                      <a:pt x="9267" y="5867"/>
                    </a:moveTo>
                    <a:lnTo>
                      <a:pt x="9267" y="5867"/>
                    </a:lnTo>
                    <a:lnTo>
                      <a:pt x="9280" y="5867"/>
                    </a:lnTo>
                    <a:moveTo>
                      <a:pt x="9280" y="5867"/>
                    </a:moveTo>
                    <a:lnTo>
                      <a:pt x="9280" y="5867"/>
                    </a:lnTo>
                    <a:lnTo>
                      <a:pt x="9294" y="5867"/>
                    </a:lnTo>
                    <a:moveTo>
                      <a:pt x="9294" y="5867"/>
                    </a:moveTo>
                    <a:lnTo>
                      <a:pt x="9294" y="5867"/>
                    </a:lnTo>
                    <a:lnTo>
                      <a:pt x="9307" y="5867"/>
                    </a:lnTo>
                    <a:moveTo>
                      <a:pt x="9307" y="5867"/>
                    </a:moveTo>
                    <a:lnTo>
                      <a:pt x="9307" y="5867"/>
                    </a:lnTo>
                    <a:lnTo>
                      <a:pt x="9320" y="5867"/>
                    </a:lnTo>
                    <a:moveTo>
                      <a:pt x="9320" y="5867"/>
                    </a:moveTo>
                    <a:lnTo>
                      <a:pt x="9320" y="5867"/>
                    </a:lnTo>
                    <a:lnTo>
                      <a:pt x="9334" y="5867"/>
                    </a:lnTo>
                    <a:moveTo>
                      <a:pt x="9334" y="5867"/>
                    </a:moveTo>
                    <a:lnTo>
                      <a:pt x="9334" y="5867"/>
                    </a:lnTo>
                    <a:lnTo>
                      <a:pt x="9347" y="5867"/>
                    </a:lnTo>
                    <a:moveTo>
                      <a:pt x="9347" y="5867"/>
                    </a:moveTo>
                    <a:lnTo>
                      <a:pt x="9347" y="5867"/>
                    </a:lnTo>
                    <a:lnTo>
                      <a:pt x="9360" y="5867"/>
                    </a:lnTo>
                    <a:moveTo>
                      <a:pt x="9360" y="5867"/>
                    </a:moveTo>
                    <a:lnTo>
                      <a:pt x="9360" y="5867"/>
                    </a:lnTo>
                    <a:lnTo>
                      <a:pt x="9374" y="5867"/>
                    </a:lnTo>
                    <a:moveTo>
                      <a:pt x="9374" y="5867"/>
                    </a:moveTo>
                    <a:lnTo>
                      <a:pt x="9374" y="5867"/>
                    </a:lnTo>
                    <a:lnTo>
                      <a:pt x="9400" y="5867"/>
                    </a:lnTo>
                    <a:moveTo>
                      <a:pt x="9400" y="5867"/>
                    </a:moveTo>
                    <a:lnTo>
                      <a:pt x="9400" y="5867"/>
                    </a:lnTo>
                    <a:lnTo>
                      <a:pt x="9414" y="5867"/>
                    </a:lnTo>
                    <a:moveTo>
                      <a:pt x="9414" y="5867"/>
                    </a:moveTo>
                    <a:lnTo>
                      <a:pt x="9414" y="5867"/>
                    </a:lnTo>
                    <a:lnTo>
                      <a:pt x="9427" y="5867"/>
                    </a:lnTo>
                    <a:moveTo>
                      <a:pt x="9427" y="5867"/>
                    </a:moveTo>
                    <a:lnTo>
                      <a:pt x="9427" y="5867"/>
                    </a:lnTo>
                    <a:lnTo>
                      <a:pt x="9440" y="5867"/>
                    </a:lnTo>
                    <a:moveTo>
                      <a:pt x="9440" y="5867"/>
                    </a:moveTo>
                    <a:lnTo>
                      <a:pt x="9440" y="5867"/>
                    </a:lnTo>
                    <a:lnTo>
                      <a:pt x="9454" y="5867"/>
                    </a:lnTo>
                    <a:moveTo>
                      <a:pt x="9454" y="5867"/>
                    </a:moveTo>
                    <a:lnTo>
                      <a:pt x="9454" y="5867"/>
                    </a:lnTo>
                    <a:lnTo>
                      <a:pt x="9467" y="5867"/>
                    </a:lnTo>
                    <a:moveTo>
                      <a:pt x="9467" y="5867"/>
                    </a:moveTo>
                    <a:lnTo>
                      <a:pt x="9467" y="5867"/>
                    </a:lnTo>
                    <a:lnTo>
                      <a:pt x="9480" y="5867"/>
                    </a:lnTo>
                    <a:moveTo>
                      <a:pt x="9480" y="5867"/>
                    </a:moveTo>
                    <a:lnTo>
                      <a:pt x="9480" y="5867"/>
                    </a:lnTo>
                    <a:lnTo>
                      <a:pt x="9494" y="5867"/>
                    </a:lnTo>
                    <a:moveTo>
                      <a:pt x="9494" y="5867"/>
                    </a:moveTo>
                    <a:lnTo>
                      <a:pt x="9494" y="5867"/>
                    </a:lnTo>
                    <a:lnTo>
                      <a:pt x="9507" y="5867"/>
                    </a:lnTo>
                    <a:moveTo>
                      <a:pt x="9507" y="5867"/>
                    </a:moveTo>
                    <a:lnTo>
                      <a:pt x="9507" y="5867"/>
                    </a:lnTo>
                    <a:lnTo>
                      <a:pt x="9520" y="5867"/>
                    </a:lnTo>
                    <a:moveTo>
                      <a:pt x="9520" y="5867"/>
                    </a:moveTo>
                    <a:lnTo>
                      <a:pt x="9520" y="5867"/>
                    </a:lnTo>
                    <a:lnTo>
                      <a:pt x="9534" y="5867"/>
                    </a:lnTo>
                    <a:moveTo>
                      <a:pt x="9534" y="5867"/>
                    </a:moveTo>
                    <a:lnTo>
                      <a:pt x="9534" y="5867"/>
                    </a:lnTo>
                    <a:lnTo>
                      <a:pt x="9547" y="5867"/>
                    </a:lnTo>
                    <a:moveTo>
                      <a:pt x="9547" y="5867"/>
                    </a:moveTo>
                    <a:lnTo>
                      <a:pt x="9547" y="5867"/>
                    </a:lnTo>
                    <a:lnTo>
                      <a:pt x="9560" y="5867"/>
                    </a:lnTo>
                    <a:moveTo>
                      <a:pt x="9560" y="5867"/>
                    </a:moveTo>
                    <a:lnTo>
                      <a:pt x="9560" y="5867"/>
                    </a:lnTo>
                    <a:lnTo>
                      <a:pt x="9574" y="5867"/>
                    </a:lnTo>
                    <a:moveTo>
                      <a:pt x="9574" y="5867"/>
                    </a:moveTo>
                    <a:lnTo>
                      <a:pt x="9574" y="5867"/>
                    </a:lnTo>
                    <a:lnTo>
                      <a:pt x="9587" y="5867"/>
                    </a:lnTo>
                    <a:moveTo>
                      <a:pt x="9587" y="5867"/>
                    </a:moveTo>
                    <a:lnTo>
                      <a:pt x="9587" y="5867"/>
                    </a:lnTo>
                    <a:lnTo>
                      <a:pt x="9600" y="5867"/>
                    </a:lnTo>
                    <a:moveTo>
                      <a:pt x="9600" y="5867"/>
                    </a:moveTo>
                    <a:lnTo>
                      <a:pt x="9600" y="5867"/>
                    </a:lnTo>
                    <a:lnTo>
                      <a:pt x="9614" y="5867"/>
                    </a:lnTo>
                    <a:moveTo>
                      <a:pt x="9614" y="5867"/>
                    </a:moveTo>
                    <a:lnTo>
                      <a:pt x="9614" y="5867"/>
                    </a:lnTo>
                    <a:lnTo>
                      <a:pt x="9627" y="5867"/>
                    </a:lnTo>
                    <a:moveTo>
                      <a:pt x="9627" y="5867"/>
                    </a:moveTo>
                    <a:lnTo>
                      <a:pt x="9627" y="5867"/>
                    </a:lnTo>
                    <a:lnTo>
                      <a:pt x="9640" y="5867"/>
                    </a:lnTo>
                    <a:moveTo>
                      <a:pt x="9640" y="5867"/>
                    </a:moveTo>
                    <a:lnTo>
                      <a:pt x="9640" y="5867"/>
                    </a:lnTo>
                    <a:lnTo>
                      <a:pt x="9654" y="5867"/>
                    </a:lnTo>
                    <a:moveTo>
                      <a:pt x="9654" y="5867"/>
                    </a:moveTo>
                    <a:lnTo>
                      <a:pt x="9654" y="5867"/>
                    </a:lnTo>
                    <a:lnTo>
                      <a:pt x="9667" y="5867"/>
                    </a:lnTo>
                    <a:moveTo>
                      <a:pt x="9667" y="5867"/>
                    </a:moveTo>
                    <a:lnTo>
                      <a:pt x="9667" y="5867"/>
                    </a:lnTo>
                    <a:lnTo>
                      <a:pt x="9680" y="5867"/>
                    </a:lnTo>
                    <a:moveTo>
                      <a:pt x="9680" y="5867"/>
                    </a:moveTo>
                    <a:lnTo>
                      <a:pt x="9680" y="5867"/>
                    </a:lnTo>
                    <a:lnTo>
                      <a:pt x="9694" y="5867"/>
                    </a:lnTo>
                    <a:moveTo>
                      <a:pt x="9694" y="5867"/>
                    </a:moveTo>
                    <a:lnTo>
                      <a:pt x="9694" y="5867"/>
                    </a:lnTo>
                    <a:lnTo>
                      <a:pt x="9707" y="5867"/>
                    </a:lnTo>
                    <a:moveTo>
                      <a:pt x="9707" y="5867"/>
                    </a:moveTo>
                    <a:lnTo>
                      <a:pt x="9707" y="5867"/>
                    </a:lnTo>
                    <a:lnTo>
                      <a:pt x="9720" y="5867"/>
                    </a:lnTo>
                    <a:moveTo>
                      <a:pt x="9720" y="5867"/>
                    </a:moveTo>
                    <a:lnTo>
                      <a:pt x="9720" y="5867"/>
                    </a:lnTo>
                    <a:lnTo>
                      <a:pt x="9734" y="5867"/>
                    </a:lnTo>
                    <a:moveTo>
                      <a:pt x="9734" y="5867"/>
                    </a:moveTo>
                    <a:lnTo>
                      <a:pt x="9734" y="5867"/>
                    </a:lnTo>
                    <a:lnTo>
                      <a:pt x="9747" y="5867"/>
                    </a:lnTo>
                    <a:moveTo>
                      <a:pt x="9747" y="5867"/>
                    </a:moveTo>
                    <a:lnTo>
                      <a:pt x="9747" y="5867"/>
                    </a:lnTo>
                    <a:lnTo>
                      <a:pt x="9760" y="5867"/>
                    </a:lnTo>
                    <a:moveTo>
                      <a:pt x="9760" y="5867"/>
                    </a:moveTo>
                    <a:lnTo>
                      <a:pt x="9760" y="5867"/>
                    </a:lnTo>
                    <a:lnTo>
                      <a:pt x="9774" y="5867"/>
                    </a:lnTo>
                    <a:moveTo>
                      <a:pt x="9774" y="5867"/>
                    </a:moveTo>
                    <a:lnTo>
                      <a:pt x="9774" y="5867"/>
                    </a:lnTo>
                    <a:lnTo>
                      <a:pt x="9787" y="5867"/>
                    </a:lnTo>
                    <a:moveTo>
                      <a:pt x="9787" y="5867"/>
                    </a:moveTo>
                    <a:lnTo>
                      <a:pt x="9787" y="5867"/>
                    </a:lnTo>
                    <a:lnTo>
                      <a:pt x="9800" y="5867"/>
                    </a:lnTo>
                    <a:moveTo>
                      <a:pt x="9800" y="5867"/>
                    </a:moveTo>
                    <a:lnTo>
                      <a:pt x="9800" y="5867"/>
                    </a:lnTo>
                    <a:lnTo>
                      <a:pt x="9814" y="5867"/>
                    </a:lnTo>
                    <a:moveTo>
                      <a:pt x="9814" y="5867"/>
                    </a:moveTo>
                    <a:lnTo>
                      <a:pt x="9814" y="5867"/>
                    </a:lnTo>
                    <a:lnTo>
                      <a:pt x="9840" y="5867"/>
                    </a:lnTo>
                    <a:moveTo>
                      <a:pt x="9840" y="5867"/>
                    </a:moveTo>
                    <a:lnTo>
                      <a:pt x="9840" y="5867"/>
                    </a:lnTo>
                    <a:lnTo>
                      <a:pt x="9854" y="5867"/>
                    </a:lnTo>
                    <a:moveTo>
                      <a:pt x="9854" y="5867"/>
                    </a:moveTo>
                    <a:lnTo>
                      <a:pt x="9854" y="5867"/>
                    </a:lnTo>
                    <a:lnTo>
                      <a:pt x="9861" y="5867"/>
                    </a:lnTo>
                  </a:path>
                </a:pathLst>
              </a:custGeom>
              <a:noFill/>
              <a:ln w="28575" cap="rnd">
                <a:solidFill>
                  <a:srgbClr val="F682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2979" y="1176"/>
                <a:ext cx="2107" cy="2065"/>
              </a:xfrm>
              <a:custGeom>
                <a:avLst/>
                <a:gdLst>
                  <a:gd name="T0" fmla="*/ 160 w 8934"/>
                  <a:gd name="T1" fmla="*/ 40 h 7267"/>
                  <a:gd name="T2" fmla="*/ 294 w 8934"/>
                  <a:gd name="T3" fmla="*/ 214 h 7267"/>
                  <a:gd name="T4" fmla="*/ 440 w 8934"/>
                  <a:gd name="T5" fmla="*/ 214 h 7267"/>
                  <a:gd name="T6" fmla="*/ 587 w 8934"/>
                  <a:gd name="T7" fmla="*/ 294 h 7267"/>
                  <a:gd name="T8" fmla="*/ 734 w 8934"/>
                  <a:gd name="T9" fmla="*/ 347 h 7267"/>
                  <a:gd name="T10" fmla="*/ 880 w 8934"/>
                  <a:gd name="T11" fmla="*/ 427 h 7267"/>
                  <a:gd name="T12" fmla="*/ 1027 w 8934"/>
                  <a:gd name="T13" fmla="*/ 560 h 7267"/>
                  <a:gd name="T14" fmla="*/ 1160 w 8934"/>
                  <a:gd name="T15" fmla="*/ 694 h 7267"/>
                  <a:gd name="T16" fmla="*/ 1320 w 8934"/>
                  <a:gd name="T17" fmla="*/ 747 h 7267"/>
                  <a:gd name="T18" fmla="*/ 1454 w 8934"/>
                  <a:gd name="T19" fmla="*/ 920 h 7267"/>
                  <a:gd name="T20" fmla="*/ 1574 w 8934"/>
                  <a:gd name="T21" fmla="*/ 1120 h 7267"/>
                  <a:gd name="T22" fmla="*/ 1734 w 8934"/>
                  <a:gd name="T23" fmla="*/ 1214 h 7267"/>
                  <a:gd name="T24" fmla="*/ 1867 w 8934"/>
                  <a:gd name="T25" fmla="*/ 1347 h 7267"/>
                  <a:gd name="T26" fmla="*/ 1987 w 8934"/>
                  <a:gd name="T27" fmla="*/ 1587 h 7267"/>
                  <a:gd name="T28" fmla="*/ 2107 w 8934"/>
                  <a:gd name="T29" fmla="*/ 1787 h 7267"/>
                  <a:gd name="T30" fmla="*/ 2227 w 8934"/>
                  <a:gd name="T31" fmla="*/ 1974 h 7267"/>
                  <a:gd name="T32" fmla="*/ 2387 w 8934"/>
                  <a:gd name="T33" fmla="*/ 1974 h 7267"/>
                  <a:gd name="T34" fmla="*/ 2507 w 8934"/>
                  <a:gd name="T35" fmla="*/ 2120 h 7267"/>
                  <a:gd name="T36" fmla="*/ 2640 w 8934"/>
                  <a:gd name="T37" fmla="*/ 2387 h 7267"/>
                  <a:gd name="T38" fmla="*/ 2774 w 8934"/>
                  <a:gd name="T39" fmla="*/ 2587 h 7267"/>
                  <a:gd name="T40" fmla="*/ 2934 w 8934"/>
                  <a:gd name="T41" fmla="*/ 2694 h 7267"/>
                  <a:gd name="T42" fmla="*/ 3040 w 8934"/>
                  <a:gd name="T43" fmla="*/ 2947 h 7267"/>
                  <a:gd name="T44" fmla="*/ 3174 w 8934"/>
                  <a:gd name="T45" fmla="*/ 3067 h 7267"/>
                  <a:gd name="T46" fmla="*/ 3307 w 8934"/>
                  <a:gd name="T47" fmla="*/ 3347 h 7267"/>
                  <a:gd name="T48" fmla="*/ 3454 w 8934"/>
                  <a:gd name="T49" fmla="*/ 3454 h 7267"/>
                  <a:gd name="T50" fmla="*/ 3574 w 8934"/>
                  <a:gd name="T51" fmla="*/ 3694 h 7267"/>
                  <a:gd name="T52" fmla="*/ 3707 w 8934"/>
                  <a:gd name="T53" fmla="*/ 3867 h 7267"/>
                  <a:gd name="T54" fmla="*/ 3854 w 8934"/>
                  <a:gd name="T55" fmla="*/ 4054 h 7267"/>
                  <a:gd name="T56" fmla="*/ 3987 w 8934"/>
                  <a:gd name="T57" fmla="*/ 4187 h 7267"/>
                  <a:gd name="T58" fmla="*/ 4107 w 8934"/>
                  <a:gd name="T59" fmla="*/ 4467 h 7267"/>
                  <a:gd name="T60" fmla="*/ 4254 w 8934"/>
                  <a:gd name="T61" fmla="*/ 4547 h 7267"/>
                  <a:gd name="T62" fmla="*/ 4387 w 8934"/>
                  <a:gd name="T63" fmla="*/ 4760 h 7267"/>
                  <a:gd name="T64" fmla="*/ 4534 w 8934"/>
                  <a:gd name="T65" fmla="*/ 4907 h 7267"/>
                  <a:gd name="T66" fmla="*/ 4667 w 8934"/>
                  <a:gd name="T67" fmla="*/ 5134 h 7267"/>
                  <a:gd name="T68" fmla="*/ 4814 w 8934"/>
                  <a:gd name="T69" fmla="*/ 5134 h 7267"/>
                  <a:gd name="T70" fmla="*/ 4960 w 8934"/>
                  <a:gd name="T71" fmla="*/ 5214 h 7267"/>
                  <a:gd name="T72" fmla="*/ 5107 w 8934"/>
                  <a:gd name="T73" fmla="*/ 5360 h 7267"/>
                  <a:gd name="T74" fmla="*/ 5254 w 8934"/>
                  <a:gd name="T75" fmla="*/ 5360 h 7267"/>
                  <a:gd name="T76" fmla="*/ 5414 w 8934"/>
                  <a:gd name="T77" fmla="*/ 5440 h 7267"/>
                  <a:gd name="T78" fmla="*/ 5560 w 8934"/>
                  <a:gd name="T79" fmla="*/ 5534 h 7267"/>
                  <a:gd name="T80" fmla="*/ 5707 w 8934"/>
                  <a:gd name="T81" fmla="*/ 5627 h 7267"/>
                  <a:gd name="T82" fmla="*/ 5854 w 8934"/>
                  <a:gd name="T83" fmla="*/ 5627 h 7267"/>
                  <a:gd name="T84" fmla="*/ 6000 w 8934"/>
                  <a:gd name="T85" fmla="*/ 5760 h 7267"/>
                  <a:gd name="T86" fmla="*/ 6147 w 8934"/>
                  <a:gd name="T87" fmla="*/ 5880 h 7267"/>
                  <a:gd name="T88" fmla="*/ 6307 w 8934"/>
                  <a:gd name="T89" fmla="*/ 6014 h 7267"/>
                  <a:gd name="T90" fmla="*/ 6454 w 8934"/>
                  <a:gd name="T91" fmla="*/ 6014 h 7267"/>
                  <a:gd name="T92" fmla="*/ 6600 w 8934"/>
                  <a:gd name="T93" fmla="*/ 6014 h 7267"/>
                  <a:gd name="T94" fmla="*/ 6760 w 8934"/>
                  <a:gd name="T95" fmla="*/ 6014 h 7267"/>
                  <a:gd name="T96" fmla="*/ 6907 w 8934"/>
                  <a:gd name="T97" fmla="*/ 6014 h 7267"/>
                  <a:gd name="T98" fmla="*/ 7054 w 8934"/>
                  <a:gd name="T99" fmla="*/ 6160 h 7267"/>
                  <a:gd name="T100" fmla="*/ 7200 w 8934"/>
                  <a:gd name="T101" fmla="*/ 6480 h 7267"/>
                  <a:gd name="T102" fmla="*/ 7347 w 8934"/>
                  <a:gd name="T103" fmla="*/ 6480 h 7267"/>
                  <a:gd name="T104" fmla="*/ 7507 w 8934"/>
                  <a:gd name="T105" fmla="*/ 6480 h 7267"/>
                  <a:gd name="T106" fmla="*/ 7654 w 8934"/>
                  <a:gd name="T107" fmla="*/ 6480 h 7267"/>
                  <a:gd name="T108" fmla="*/ 7800 w 8934"/>
                  <a:gd name="T109" fmla="*/ 6480 h 7267"/>
                  <a:gd name="T110" fmla="*/ 7960 w 8934"/>
                  <a:gd name="T111" fmla="*/ 6480 h 7267"/>
                  <a:gd name="T112" fmla="*/ 8120 w 8934"/>
                  <a:gd name="T113" fmla="*/ 6480 h 7267"/>
                  <a:gd name="T114" fmla="*/ 8267 w 8934"/>
                  <a:gd name="T115" fmla="*/ 6747 h 7267"/>
                  <a:gd name="T116" fmla="*/ 8414 w 8934"/>
                  <a:gd name="T117" fmla="*/ 6747 h 7267"/>
                  <a:gd name="T118" fmla="*/ 8574 w 8934"/>
                  <a:gd name="T119" fmla="*/ 6747 h 7267"/>
                  <a:gd name="T120" fmla="*/ 8720 w 8934"/>
                  <a:gd name="T121" fmla="*/ 6747 h 7267"/>
                  <a:gd name="T122" fmla="*/ 8867 w 8934"/>
                  <a:gd name="T123" fmla="*/ 6747 h 7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34" h="726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27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54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80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40"/>
                    </a:lnTo>
                    <a:moveTo>
                      <a:pt x="94" y="40"/>
                    </a:moveTo>
                    <a:lnTo>
                      <a:pt x="94" y="40"/>
                    </a:lnTo>
                    <a:lnTo>
                      <a:pt x="107" y="40"/>
                    </a:lnTo>
                    <a:moveTo>
                      <a:pt x="107" y="40"/>
                    </a:moveTo>
                    <a:lnTo>
                      <a:pt x="107" y="40"/>
                    </a:lnTo>
                    <a:lnTo>
                      <a:pt x="120" y="40"/>
                    </a:lnTo>
                    <a:moveTo>
                      <a:pt x="120" y="40"/>
                    </a:moveTo>
                    <a:lnTo>
                      <a:pt x="120" y="40"/>
                    </a:lnTo>
                    <a:lnTo>
                      <a:pt x="134" y="40"/>
                    </a:lnTo>
                    <a:moveTo>
                      <a:pt x="134" y="40"/>
                    </a:moveTo>
                    <a:lnTo>
                      <a:pt x="134" y="40"/>
                    </a:lnTo>
                    <a:lnTo>
                      <a:pt x="147" y="40"/>
                    </a:lnTo>
                    <a:moveTo>
                      <a:pt x="147" y="40"/>
                    </a:moveTo>
                    <a:lnTo>
                      <a:pt x="147" y="40"/>
                    </a:lnTo>
                    <a:lnTo>
                      <a:pt x="160" y="40"/>
                    </a:lnTo>
                    <a:moveTo>
                      <a:pt x="160" y="40"/>
                    </a:moveTo>
                    <a:lnTo>
                      <a:pt x="160" y="40"/>
                    </a:lnTo>
                    <a:lnTo>
                      <a:pt x="174" y="40"/>
                    </a:lnTo>
                    <a:moveTo>
                      <a:pt x="174" y="40"/>
                    </a:moveTo>
                    <a:lnTo>
                      <a:pt x="174" y="40"/>
                    </a:lnTo>
                    <a:lnTo>
                      <a:pt x="187" y="40"/>
                    </a:lnTo>
                    <a:moveTo>
                      <a:pt x="187" y="40"/>
                    </a:moveTo>
                    <a:lnTo>
                      <a:pt x="187" y="40"/>
                    </a:lnTo>
                    <a:lnTo>
                      <a:pt x="200" y="40"/>
                    </a:lnTo>
                    <a:moveTo>
                      <a:pt x="200" y="40"/>
                    </a:moveTo>
                    <a:lnTo>
                      <a:pt x="200" y="40"/>
                    </a:lnTo>
                    <a:lnTo>
                      <a:pt x="214" y="40"/>
                    </a:lnTo>
                    <a:moveTo>
                      <a:pt x="214" y="40"/>
                    </a:moveTo>
                    <a:lnTo>
                      <a:pt x="214" y="40"/>
                    </a:lnTo>
                    <a:lnTo>
                      <a:pt x="227" y="80"/>
                    </a:lnTo>
                    <a:moveTo>
                      <a:pt x="227" y="80"/>
                    </a:moveTo>
                    <a:lnTo>
                      <a:pt x="227" y="80"/>
                    </a:lnTo>
                    <a:lnTo>
                      <a:pt x="240" y="80"/>
                    </a:lnTo>
                    <a:moveTo>
                      <a:pt x="240" y="80"/>
                    </a:moveTo>
                    <a:lnTo>
                      <a:pt x="240" y="80"/>
                    </a:lnTo>
                    <a:lnTo>
                      <a:pt x="254" y="134"/>
                    </a:lnTo>
                    <a:moveTo>
                      <a:pt x="254" y="134"/>
                    </a:moveTo>
                    <a:lnTo>
                      <a:pt x="254" y="134"/>
                    </a:lnTo>
                    <a:lnTo>
                      <a:pt x="267" y="134"/>
                    </a:lnTo>
                    <a:moveTo>
                      <a:pt x="267" y="134"/>
                    </a:moveTo>
                    <a:lnTo>
                      <a:pt x="267" y="134"/>
                    </a:lnTo>
                    <a:lnTo>
                      <a:pt x="280" y="134"/>
                    </a:lnTo>
                    <a:moveTo>
                      <a:pt x="280" y="134"/>
                    </a:moveTo>
                    <a:lnTo>
                      <a:pt x="280" y="134"/>
                    </a:lnTo>
                    <a:lnTo>
                      <a:pt x="280" y="174"/>
                    </a:lnTo>
                    <a:moveTo>
                      <a:pt x="280" y="174"/>
                    </a:moveTo>
                    <a:lnTo>
                      <a:pt x="280" y="174"/>
                    </a:lnTo>
                    <a:lnTo>
                      <a:pt x="294" y="214"/>
                    </a:lnTo>
                    <a:moveTo>
                      <a:pt x="294" y="214"/>
                    </a:moveTo>
                    <a:lnTo>
                      <a:pt x="294" y="214"/>
                    </a:lnTo>
                    <a:lnTo>
                      <a:pt x="307" y="214"/>
                    </a:lnTo>
                    <a:moveTo>
                      <a:pt x="307" y="214"/>
                    </a:moveTo>
                    <a:lnTo>
                      <a:pt x="307" y="214"/>
                    </a:lnTo>
                    <a:lnTo>
                      <a:pt x="320" y="214"/>
                    </a:lnTo>
                    <a:moveTo>
                      <a:pt x="320" y="214"/>
                    </a:moveTo>
                    <a:lnTo>
                      <a:pt x="320" y="214"/>
                    </a:lnTo>
                    <a:lnTo>
                      <a:pt x="334" y="214"/>
                    </a:lnTo>
                    <a:moveTo>
                      <a:pt x="334" y="214"/>
                    </a:moveTo>
                    <a:lnTo>
                      <a:pt x="334" y="214"/>
                    </a:lnTo>
                    <a:lnTo>
                      <a:pt x="347" y="214"/>
                    </a:lnTo>
                    <a:moveTo>
                      <a:pt x="347" y="214"/>
                    </a:moveTo>
                    <a:lnTo>
                      <a:pt x="347" y="214"/>
                    </a:lnTo>
                    <a:lnTo>
                      <a:pt x="360" y="214"/>
                    </a:lnTo>
                    <a:moveTo>
                      <a:pt x="360" y="214"/>
                    </a:moveTo>
                    <a:lnTo>
                      <a:pt x="360" y="214"/>
                    </a:lnTo>
                    <a:lnTo>
                      <a:pt x="374" y="214"/>
                    </a:lnTo>
                    <a:moveTo>
                      <a:pt x="374" y="214"/>
                    </a:moveTo>
                    <a:lnTo>
                      <a:pt x="374" y="214"/>
                    </a:lnTo>
                    <a:lnTo>
                      <a:pt x="387" y="214"/>
                    </a:lnTo>
                    <a:moveTo>
                      <a:pt x="387" y="214"/>
                    </a:moveTo>
                    <a:lnTo>
                      <a:pt x="387" y="214"/>
                    </a:lnTo>
                    <a:lnTo>
                      <a:pt x="400" y="214"/>
                    </a:lnTo>
                    <a:moveTo>
                      <a:pt x="400" y="214"/>
                    </a:moveTo>
                    <a:lnTo>
                      <a:pt x="400" y="214"/>
                    </a:lnTo>
                    <a:lnTo>
                      <a:pt x="414" y="214"/>
                    </a:lnTo>
                    <a:moveTo>
                      <a:pt x="414" y="214"/>
                    </a:moveTo>
                    <a:lnTo>
                      <a:pt x="414" y="214"/>
                    </a:lnTo>
                    <a:lnTo>
                      <a:pt x="427" y="214"/>
                    </a:lnTo>
                    <a:moveTo>
                      <a:pt x="427" y="214"/>
                    </a:moveTo>
                    <a:lnTo>
                      <a:pt x="427" y="214"/>
                    </a:lnTo>
                    <a:lnTo>
                      <a:pt x="440" y="214"/>
                    </a:lnTo>
                    <a:moveTo>
                      <a:pt x="440" y="214"/>
                    </a:moveTo>
                    <a:lnTo>
                      <a:pt x="440" y="214"/>
                    </a:lnTo>
                    <a:lnTo>
                      <a:pt x="454" y="214"/>
                    </a:lnTo>
                    <a:moveTo>
                      <a:pt x="454" y="214"/>
                    </a:moveTo>
                    <a:lnTo>
                      <a:pt x="454" y="214"/>
                    </a:lnTo>
                    <a:lnTo>
                      <a:pt x="467" y="254"/>
                    </a:lnTo>
                    <a:moveTo>
                      <a:pt x="467" y="254"/>
                    </a:moveTo>
                    <a:lnTo>
                      <a:pt x="467" y="254"/>
                    </a:lnTo>
                    <a:lnTo>
                      <a:pt x="480" y="254"/>
                    </a:lnTo>
                    <a:moveTo>
                      <a:pt x="480" y="254"/>
                    </a:moveTo>
                    <a:lnTo>
                      <a:pt x="480" y="254"/>
                    </a:lnTo>
                    <a:lnTo>
                      <a:pt x="494" y="254"/>
                    </a:lnTo>
                    <a:moveTo>
                      <a:pt x="494" y="254"/>
                    </a:moveTo>
                    <a:lnTo>
                      <a:pt x="494" y="254"/>
                    </a:lnTo>
                    <a:lnTo>
                      <a:pt x="507" y="254"/>
                    </a:lnTo>
                    <a:moveTo>
                      <a:pt x="507" y="254"/>
                    </a:moveTo>
                    <a:lnTo>
                      <a:pt x="507" y="254"/>
                    </a:lnTo>
                    <a:lnTo>
                      <a:pt x="520" y="254"/>
                    </a:lnTo>
                    <a:moveTo>
                      <a:pt x="520" y="254"/>
                    </a:moveTo>
                    <a:lnTo>
                      <a:pt x="520" y="254"/>
                    </a:lnTo>
                    <a:lnTo>
                      <a:pt x="534" y="294"/>
                    </a:lnTo>
                    <a:moveTo>
                      <a:pt x="534" y="294"/>
                    </a:moveTo>
                    <a:lnTo>
                      <a:pt x="534" y="294"/>
                    </a:lnTo>
                    <a:lnTo>
                      <a:pt x="547" y="294"/>
                    </a:lnTo>
                    <a:moveTo>
                      <a:pt x="547" y="294"/>
                    </a:moveTo>
                    <a:lnTo>
                      <a:pt x="547" y="294"/>
                    </a:lnTo>
                    <a:lnTo>
                      <a:pt x="560" y="294"/>
                    </a:lnTo>
                    <a:moveTo>
                      <a:pt x="560" y="294"/>
                    </a:moveTo>
                    <a:lnTo>
                      <a:pt x="560" y="294"/>
                    </a:lnTo>
                    <a:lnTo>
                      <a:pt x="574" y="294"/>
                    </a:lnTo>
                    <a:moveTo>
                      <a:pt x="574" y="294"/>
                    </a:moveTo>
                    <a:lnTo>
                      <a:pt x="574" y="294"/>
                    </a:lnTo>
                    <a:lnTo>
                      <a:pt x="587" y="294"/>
                    </a:lnTo>
                    <a:moveTo>
                      <a:pt x="587" y="294"/>
                    </a:moveTo>
                    <a:lnTo>
                      <a:pt x="587" y="294"/>
                    </a:lnTo>
                    <a:lnTo>
                      <a:pt x="600" y="294"/>
                    </a:lnTo>
                    <a:moveTo>
                      <a:pt x="600" y="294"/>
                    </a:moveTo>
                    <a:lnTo>
                      <a:pt x="600" y="294"/>
                    </a:lnTo>
                    <a:lnTo>
                      <a:pt x="614" y="294"/>
                    </a:lnTo>
                    <a:moveTo>
                      <a:pt x="614" y="294"/>
                    </a:moveTo>
                    <a:lnTo>
                      <a:pt x="614" y="294"/>
                    </a:lnTo>
                    <a:lnTo>
                      <a:pt x="627" y="294"/>
                    </a:lnTo>
                    <a:moveTo>
                      <a:pt x="627" y="294"/>
                    </a:moveTo>
                    <a:lnTo>
                      <a:pt x="627" y="294"/>
                    </a:lnTo>
                    <a:lnTo>
                      <a:pt x="640" y="294"/>
                    </a:lnTo>
                    <a:moveTo>
                      <a:pt x="640" y="294"/>
                    </a:moveTo>
                    <a:lnTo>
                      <a:pt x="640" y="294"/>
                    </a:lnTo>
                    <a:lnTo>
                      <a:pt x="667" y="294"/>
                    </a:lnTo>
                    <a:moveTo>
                      <a:pt x="667" y="294"/>
                    </a:moveTo>
                    <a:lnTo>
                      <a:pt x="667" y="294"/>
                    </a:lnTo>
                    <a:lnTo>
                      <a:pt x="680" y="294"/>
                    </a:lnTo>
                    <a:moveTo>
                      <a:pt x="680" y="294"/>
                    </a:moveTo>
                    <a:lnTo>
                      <a:pt x="680" y="294"/>
                    </a:lnTo>
                    <a:lnTo>
                      <a:pt x="694" y="294"/>
                    </a:lnTo>
                    <a:moveTo>
                      <a:pt x="694" y="294"/>
                    </a:moveTo>
                    <a:lnTo>
                      <a:pt x="694" y="294"/>
                    </a:lnTo>
                    <a:lnTo>
                      <a:pt x="707" y="294"/>
                    </a:lnTo>
                    <a:moveTo>
                      <a:pt x="707" y="294"/>
                    </a:moveTo>
                    <a:lnTo>
                      <a:pt x="707" y="294"/>
                    </a:lnTo>
                    <a:lnTo>
                      <a:pt x="720" y="294"/>
                    </a:lnTo>
                    <a:moveTo>
                      <a:pt x="720" y="294"/>
                    </a:moveTo>
                    <a:lnTo>
                      <a:pt x="720" y="294"/>
                    </a:lnTo>
                    <a:lnTo>
                      <a:pt x="720" y="347"/>
                    </a:lnTo>
                    <a:moveTo>
                      <a:pt x="720" y="347"/>
                    </a:moveTo>
                    <a:lnTo>
                      <a:pt x="720" y="347"/>
                    </a:lnTo>
                    <a:lnTo>
                      <a:pt x="734" y="347"/>
                    </a:lnTo>
                    <a:moveTo>
                      <a:pt x="734" y="347"/>
                    </a:moveTo>
                    <a:lnTo>
                      <a:pt x="734" y="347"/>
                    </a:lnTo>
                    <a:lnTo>
                      <a:pt x="747" y="347"/>
                    </a:lnTo>
                    <a:moveTo>
                      <a:pt x="747" y="347"/>
                    </a:moveTo>
                    <a:lnTo>
                      <a:pt x="747" y="347"/>
                    </a:lnTo>
                    <a:lnTo>
                      <a:pt x="760" y="347"/>
                    </a:lnTo>
                    <a:moveTo>
                      <a:pt x="760" y="347"/>
                    </a:moveTo>
                    <a:lnTo>
                      <a:pt x="760" y="347"/>
                    </a:lnTo>
                    <a:lnTo>
                      <a:pt x="774" y="347"/>
                    </a:lnTo>
                    <a:moveTo>
                      <a:pt x="774" y="347"/>
                    </a:moveTo>
                    <a:lnTo>
                      <a:pt x="774" y="347"/>
                    </a:lnTo>
                    <a:lnTo>
                      <a:pt x="787" y="347"/>
                    </a:lnTo>
                    <a:moveTo>
                      <a:pt x="787" y="347"/>
                    </a:moveTo>
                    <a:lnTo>
                      <a:pt x="787" y="347"/>
                    </a:lnTo>
                    <a:lnTo>
                      <a:pt x="800" y="347"/>
                    </a:lnTo>
                    <a:moveTo>
                      <a:pt x="800" y="347"/>
                    </a:moveTo>
                    <a:lnTo>
                      <a:pt x="800" y="347"/>
                    </a:lnTo>
                    <a:lnTo>
                      <a:pt x="814" y="347"/>
                    </a:lnTo>
                    <a:moveTo>
                      <a:pt x="814" y="347"/>
                    </a:moveTo>
                    <a:lnTo>
                      <a:pt x="814" y="347"/>
                    </a:lnTo>
                    <a:lnTo>
                      <a:pt x="827" y="347"/>
                    </a:lnTo>
                    <a:moveTo>
                      <a:pt x="827" y="347"/>
                    </a:moveTo>
                    <a:lnTo>
                      <a:pt x="827" y="347"/>
                    </a:lnTo>
                    <a:lnTo>
                      <a:pt x="840" y="347"/>
                    </a:lnTo>
                    <a:moveTo>
                      <a:pt x="840" y="347"/>
                    </a:moveTo>
                    <a:lnTo>
                      <a:pt x="840" y="347"/>
                    </a:lnTo>
                    <a:lnTo>
                      <a:pt x="854" y="347"/>
                    </a:lnTo>
                    <a:moveTo>
                      <a:pt x="854" y="347"/>
                    </a:moveTo>
                    <a:lnTo>
                      <a:pt x="854" y="347"/>
                    </a:lnTo>
                    <a:lnTo>
                      <a:pt x="867" y="387"/>
                    </a:lnTo>
                    <a:moveTo>
                      <a:pt x="867" y="387"/>
                    </a:moveTo>
                    <a:lnTo>
                      <a:pt x="867" y="387"/>
                    </a:lnTo>
                    <a:lnTo>
                      <a:pt x="880" y="427"/>
                    </a:lnTo>
                    <a:moveTo>
                      <a:pt x="880" y="427"/>
                    </a:moveTo>
                    <a:lnTo>
                      <a:pt x="880" y="427"/>
                    </a:lnTo>
                    <a:lnTo>
                      <a:pt x="894" y="427"/>
                    </a:lnTo>
                    <a:moveTo>
                      <a:pt x="894" y="427"/>
                    </a:moveTo>
                    <a:lnTo>
                      <a:pt x="894" y="427"/>
                    </a:lnTo>
                    <a:lnTo>
                      <a:pt x="907" y="427"/>
                    </a:lnTo>
                    <a:moveTo>
                      <a:pt x="907" y="427"/>
                    </a:moveTo>
                    <a:lnTo>
                      <a:pt x="907" y="427"/>
                    </a:lnTo>
                    <a:lnTo>
                      <a:pt x="920" y="427"/>
                    </a:lnTo>
                    <a:moveTo>
                      <a:pt x="920" y="427"/>
                    </a:moveTo>
                    <a:lnTo>
                      <a:pt x="920" y="427"/>
                    </a:lnTo>
                    <a:lnTo>
                      <a:pt x="934" y="520"/>
                    </a:lnTo>
                    <a:moveTo>
                      <a:pt x="934" y="520"/>
                    </a:moveTo>
                    <a:lnTo>
                      <a:pt x="934" y="520"/>
                    </a:lnTo>
                    <a:lnTo>
                      <a:pt x="947" y="520"/>
                    </a:lnTo>
                    <a:moveTo>
                      <a:pt x="947" y="520"/>
                    </a:moveTo>
                    <a:lnTo>
                      <a:pt x="947" y="520"/>
                    </a:lnTo>
                    <a:lnTo>
                      <a:pt x="960" y="520"/>
                    </a:lnTo>
                    <a:moveTo>
                      <a:pt x="960" y="520"/>
                    </a:moveTo>
                    <a:lnTo>
                      <a:pt x="960" y="520"/>
                    </a:lnTo>
                    <a:lnTo>
                      <a:pt x="974" y="520"/>
                    </a:lnTo>
                    <a:moveTo>
                      <a:pt x="974" y="520"/>
                    </a:moveTo>
                    <a:lnTo>
                      <a:pt x="974" y="520"/>
                    </a:lnTo>
                    <a:lnTo>
                      <a:pt x="987" y="520"/>
                    </a:lnTo>
                    <a:moveTo>
                      <a:pt x="987" y="520"/>
                    </a:moveTo>
                    <a:lnTo>
                      <a:pt x="987" y="520"/>
                    </a:lnTo>
                    <a:lnTo>
                      <a:pt x="1000" y="560"/>
                    </a:lnTo>
                    <a:moveTo>
                      <a:pt x="1000" y="560"/>
                    </a:moveTo>
                    <a:lnTo>
                      <a:pt x="1000" y="560"/>
                    </a:lnTo>
                    <a:lnTo>
                      <a:pt x="1014" y="560"/>
                    </a:lnTo>
                    <a:moveTo>
                      <a:pt x="1014" y="560"/>
                    </a:moveTo>
                    <a:lnTo>
                      <a:pt x="1014" y="560"/>
                    </a:lnTo>
                    <a:lnTo>
                      <a:pt x="1027" y="560"/>
                    </a:lnTo>
                    <a:moveTo>
                      <a:pt x="1027" y="560"/>
                    </a:moveTo>
                    <a:lnTo>
                      <a:pt x="1027" y="560"/>
                    </a:lnTo>
                    <a:lnTo>
                      <a:pt x="1040" y="560"/>
                    </a:lnTo>
                    <a:moveTo>
                      <a:pt x="1040" y="560"/>
                    </a:moveTo>
                    <a:lnTo>
                      <a:pt x="1040" y="560"/>
                    </a:lnTo>
                    <a:lnTo>
                      <a:pt x="1054" y="614"/>
                    </a:lnTo>
                    <a:moveTo>
                      <a:pt x="1054" y="614"/>
                    </a:moveTo>
                    <a:lnTo>
                      <a:pt x="1054" y="614"/>
                    </a:lnTo>
                    <a:lnTo>
                      <a:pt x="1054" y="654"/>
                    </a:lnTo>
                    <a:moveTo>
                      <a:pt x="1054" y="654"/>
                    </a:moveTo>
                    <a:lnTo>
                      <a:pt x="1054" y="654"/>
                    </a:lnTo>
                    <a:lnTo>
                      <a:pt x="1067" y="654"/>
                    </a:lnTo>
                    <a:moveTo>
                      <a:pt x="1067" y="654"/>
                    </a:moveTo>
                    <a:lnTo>
                      <a:pt x="1067" y="654"/>
                    </a:lnTo>
                    <a:lnTo>
                      <a:pt x="1080" y="694"/>
                    </a:lnTo>
                    <a:moveTo>
                      <a:pt x="1080" y="694"/>
                    </a:moveTo>
                    <a:lnTo>
                      <a:pt x="1080" y="694"/>
                    </a:lnTo>
                    <a:lnTo>
                      <a:pt x="1094" y="694"/>
                    </a:lnTo>
                    <a:moveTo>
                      <a:pt x="1094" y="694"/>
                    </a:moveTo>
                    <a:lnTo>
                      <a:pt x="1094" y="694"/>
                    </a:lnTo>
                    <a:lnTo>
                      <a:pt x="1107" y="694"/>
                    </a:lnTo>
                    <a:moveTo>
                      <a:pt x="1107" y="694"/>
                    </a:moveTo>
                    <a:lnTo>
                      <a:pt x="1107" y="694"/>
                    </a:lnTo>
                    <a:lnTo>
                      <a:pt x="1120" y="694"/>
                    </a:lnTo>
                    <a:moveTo>
                      <a:pt x="1120" y="694"/>
                    </a:moveTo>
                    <a:lnTo>
                      <a:pt x="1120" y="694"/>
                    </a:lnTo>
                    <a:lnTo>
                      <a:pt x="1134" y="694"/>
                    </a:lnTo>
                    <a:moveTo>
                      <a:pt x="1134" y="694"/>
                    </a:moveTo>
                    <a:lnTo>
                      <a:pt x="1134" y="694"/>
                    </a:lnTo>
                    <a:lnTo>
                      <a:pt x="1147" y="694"/>
                    </a:lnTo>
                    <a:moveTo>
                      <a:pt x="1147" y="694"/>
                    </a:moveTo>
                    <a:lnTo>
                      <a:pt x="1147" y="694"/>
                    </a:lnTo>
                    <a:lnTo>
                      <a:pt x="1160" y="694"/>
                    </a:lnTo>
                    <a:moveTo>
                      <a:pt x="1160" y="694"/>
                    </a:moveTo>
                    <a:lnTo>
                      <a:pt x="1160" y="694"/>
                    </a:lnTo>
                    <a:lnTo>
                      <a:pt x="1174" y="694"/>
                    </a:lnTo>
                    <a:moveTo>
                      <a:pt x="1174" y="694"/>
                    </a:moveTo>
                    <a:lnTo>
                      <a:pt x="1174" y="694"/>
                    </a:lnTo>
                    <a:lnTo>
                      <a:pt x="1187" y="694"/>
                    </a:lnTo>
                    <a:moveTo>
                      <a:pt x="1187" y="694"/>
                    </a:moveTo>
                    <a:lnTo>
                      <a:pt x="1187" y="694"/>
                    </a:lnTo>
                    <a:lnTo>
                      <a:pt x="1200" y="694"/>
                    </a:lnTo>
                    <a:moveTo>
                      <a:pt x="1200" y="694"/>
                    </a:moveTo>
                    <a:lnTo>
                      <a:pt x="1200" y="694"/>
                    </a:lnTo>
                    <a:lnTo>
                      <a:pt x="1214" y="694"/>
                    </a:lnTo>
                    <a:moveTo>
                      <a:pt x="1214" y="694"/>
                    </a:moveTo>
                    <a:lnTo>
                      <a:pt x="1214" y="694"/>
                    </a:lnTo>
                    <a:lnTo>
                      <a:pt x="1227" y="694"/>
                    </a:lnTo>
                    <a:moveTo>
                      <a:pt x="1227" y="694"/>
                    </a:moveTo>
                    <a:lnTo>
                      <a:pt x="1227" y="694"/>
                    </a:lnTo>
                    <a:lnTo>
                      <a:pt x="1254" y="694"/>
                    </a:lnTo>
                    <a:moveTo>
                      <a:pt x="1254" y="694"/>
                    </a:moveTo>
                    <a:lnTo>
                      <a:pt x="1254" y="694"/>
                    </a:lnTo>
                    <a:lnTo>
                      <a:pt x="1267" y="694"/>
                    </a:lnTo>
                    <a:moveTo>
                      <a:pt x="1267" y="694"/>
                    </a:moveTo>
                    <a:lnTo>
                      <a:pt x="1267" y="694"/>
                    </a:lnTo>
                    <a:lnTo>
                      <a:pt x="1280" y="694"/>
                    </a:lnTo>
                    <a:moveTo>
                      <a:pt x="1280" y="694"/>
                    </a:moveTo>
                    <a:lnTo>
                      <a:pt x="1280" y="694"/>
                    </a:lnTo>
                    <a:lnTo>
                      <a:pt x="1294" y="694"/>
                    </a:lnTo>
                    <a:moveTo>
                      <a:pt x="1294" y="694"/>
                    </a:moveTo>
                    <a:lnTo>
                      <a:pt x="1294" y="694"/>
                    </a:lnTo>
                    <a:lnTo>
                      <a:pt x="1307" y="694"/>
                    </a:lnTo>
                    <a:moveTo>
                      <a:pt x="1307" y="694"/>
                    </a:moveTo>
                    <a:lnTo>
                      <a:pt x="1307" y="694"/>
                    </a:lnTo>
                    <a:lnTo>
                      <a:pt x="1320" y="747"/>
                    </a:lnTo>
                    <a:moveTo>
                      <a:pt x="1320" y="747"/>
                    </a:moveTo>
                    <a:lnTo>
                      <a:pt x="1320" y="747"/>
                    </a:lnTo>
                    <a:lnTo>
                      <a:pt x="1334" y="747"/>
                    </a:lnTo>
                    <a:moveTo>
                      <a:pt x="1334" y="747"/>
                    </a:moveTo>
                    <a:lnTo>
                      <a:pt x="1334" y="747"/>
                    </a:lnTo>
                    <a:lnTo>
                      <a:pt x="1347" y="747"/>
                    </a:lnTo>
                    <a:moveTo>
                      <a:pt x="1347" y="747"/>
                    </a:moveTo>
                    <a:lnTo>
                      <a:pt x="1347" y="747"/>
                    </a:lnTo>
                    <a:lnTo>
                      <a:pt x="1360" y="747"/>
                    </a:lnTo>
                    <a:moveTo>
                      <a:pt x="1360" y="747"/>
                    </a:moveTo>
                    <a:lnTo>
                      <a:pt x="1360" y="747"/>
                    </a:lnTo>
                    <a:lnTo>
                      <a:pt x="1374" y="787"/>
                    </a:lnTo>
                    <a:moveTo>
                      <a:pt x="1374" y="787"/>
                    </a:moveTo>
                    <a:lnTo>
                      <a:pt x="1374" y="787"/>
                    </a:lnTo>
                    <a:lnTo>
                      <a:pt x="1387" y="787"/>
                    </a:lnTo>
                    <a:moveTo>
                      <a:pt x="1387" y="787"/>
                    </a:moveTo>
                    <a:lnTo>
                      <a:pt x="1387" y="787"/>
                    </a:lnTo>
                    <a:lnTo>
                      <a:pt x="1400" y="840"/>
                    </a:lnTo>
                    <a:moveTo>
                      <a:pt x="1400" y="840"/>
                    </a:moveTo>
                    <a:lnTo>
                      <a:pt x="1400" y="840"/>
                    </a:lnTo>
                    <a:lnTo>
                      <a:pt x="1414" y="840"/>
                    </a:lnTo>
                    <a:moveTo>
                      <a:pt x="1414" y="840"/>
                    </a:moveTo>
                    <a:lnTo>
                      <a:pt x="1414" y="840"/>
                    </a:lnTo>
                    <a:lnTo>
                      <a:pt x="1427" y="840"/>
                    </a:lnTo>
                    <a:moveTo>
                      <a:pt x="1427" y="840"/>
                    </a:moveTo>
                    <a:lnTo>
                      <a:pt x="1427" y="840"/>
                    </a:lnTo>
                    <a:lnTo>
                      <a:pt x="1427" y="880"/>
                    </a:lnTo>
                    <a:moveTo>
                      <a:pt x="1427" y="880"/>
                    </a:moveTo>
                    <a:lnTo>
                      <a:pt x="1427" y="880"/>
                    </a:lnTo>
                    <a:lnTo>
                      <a:pt x="1440" y="920"/>
                    </a:lnTo>
                    <a:moveTo>
                      <a:pt x="1440" y="920"/>
                    </a:moveTo>
                    <a:lnTo>
                      <a:pt x="1440" y="920"/>
                    </a:lnTo>
                    <a:lnTo>
                      <a:pt x="1454" y="920"/>
                    </a:lnTo>
                    <a:moveTo>
                      <a:pt x="1454" y="920"/>
                    </a:moveTo>
                    <a:lnTo>
                      <a:pt x="1454" y="920"/>
                    </a:lnTo>
                    <a:lnTo>
                      <a:pt x="1467" y="920"/>
                    </a:lnTo>
                    <a:moveTo>
                      <a:pt x="1467" y="920"/>
                    </a:moveTo>
                    <a:lnTo>
                      <a:pt x="1467" y="920"/>
                    </a:lnTo>
                    <a:lnTo>
                      <a:pt x="1480" y="920"/>
                    </a:lnTo>
                    <a:moveTo>
                      <a:pt x="1480" y="920"/>
                    </a:moveTo>
                    <a:lnTo>
                      <a:pt x="1480" y="920"/>
                    </a:lnTo>
                    <a:lnTo>
                      <a:pt x="1494" y="920"/>
                    </a:lnTo>
                    <a:moveTo>
                      <a:pt x="1494" y="920"/>
                    </a:moveTo>
                    <a:lnTo>
                      <a:pt x="1494" y="920"/>
                    </a:lnTo>
                    <a:lnTo>
                      <a:pt x="1507" y="920"/>
                    </a:lnTo>
                    <a:moveTo>
                      <a:pt x="1507" y="920"/>
                    </a:moveTo>
                    <a:lnTo>
                      <a:pt x="1507" y="920"/>
                    </a:lnTo>
                    <a:lnTo>
                      <a:pt x="1520" y="920"/>
                    </a:lnTo>
                    <a:moveTo>
                      <a:pt x="1520" y="920"/>
                    </a:moveTo>
                    <a:lnTo>
                      <a:pt x="1520" y="920"/>
                    </a:lnTo>
                    <a:lnTo>
                      <a:pt x="1520" y="974"/>
                    </a:lnTo>
                    <a:moveTo>
                      <a:pt x="1520" y="974"/>
                    </a:moveTo>
                    <a:lnTo>
                      <a:pt x="1520" y="974"/>
                    </a:lnTo>
                    <a:lnTo>
                      <a:pt x="1534" y="1027"/>
                    </a:lnTo>
                    <a:moveTo>
                      <a:pt x="1534" y="1027"/>
                    </a:moveTo>
                    <a:lnTo>
                      <a:pt x="1534" y="1027"/>
                    </a:lnTo>
                    <a:lnTo>
                      <a:pt x="1547" y="1027"/>
                    </a:lnTo>
                    <a:moveTo>
                      <a:pt x="1547" y="1027"/>
                    </a:moveTo>
                    <a:lnTo>
                      <a:pt x="1547" y="1027"/>
                    </a:lnTo>
                    <a:lnTo>
                      <a:pt x="1560" y="1027"/>
                    </a:lnTo>
                    <a:moveTo>
                      <a:pt x="1560" y="1027"/>
                    </a:moveTo>
                    <a:lnTo>
                      <a:pt x="1560" y="1027"/>
                    </a:lnTo>
                    <a:lnTo>
                      <a:pt x="1574" y="1067"/>
                    </a:lnTo>
                    <a:moveTo>
                      <a:pt x="1574" y="1067"/>
                    </a:moveTo>
                    <a:lnTo>
                      <a:pt x="1574" y="1067"/>
                    </a:lnTo>
                    <a:lnTo>
                      <a:pt x="1574" y="1120"/>
                    </a:lnTo>
                    <a:moveTo>
                      <a:pt x="1574" y="1120"/>
                    </a:moveTo>
                    <a:lnTo>
                      <a:pt x="1574" y="1120"/>
                    </a:lnTo>
                    <a:lnTo>
                      <a:pt x="1587" y="1120"/>
                    </a:lnTo>
                    <a:moveTo>
                      <a:pt x="1587" y="1120"/>
                    </a:moveTo>
                    <a:lnTo>
                      <a:pt x="1587" y="1120"/>
                    </a:lnTo>
                    <a:lnTo>
                      <a:pt x="1600" y="1160"/>
                    </a:lnTo>
                    <a:moveTo>
                      <a:pt x="1600" y="1160"/>
                    </a:moveTo>
                    <a:lnTo>
                      <a:pt x="1600" y="1160"/>
                    </a:lnTo>
                    <a:lnTo>
                      <a:pt x="1614" y="1160"/>
                    </a:lnTo>
                    <a:moveTo>
                      <a:pt x="1614" y="1160"/>
                    </a:moveTo>
                    <a:lnTo>
                      <a:pt x="1614" y="1160"/>
                    </a:lnTo>
                    <a:lnTo>
                      <a:pt x="1627" y="1160"/>
                    </a:lnTo>
                    <a:moveTo>
                      <a:pt x="1627" y="1160"/>
                    </a:moveTo>
                    <a:lnTo>
                      <a:pt x="1627" y="1160"/>
                    </a:lnTo>
                    <a:lnTo>
                      <a:pt x="1640" y="1214"/>
                    </a:lnTo>
                    <a:moveTo>
                      <a:pt x="1640" y="1214"/>
                    </a:moveTo>
                    <a:lnTo>
                      <a:pt x="1640" y="1214"/>
                    </a:lnTo>
                    <a:lnTo>
                      <a:pt x="1654" y="1214"/>
                    </a:lnTo>
                    <a:moveTo>
                      <a:pt x="1654" y="1214"/>
                    </a:moveTo>
                    <a:lnTo>
                      <a:pt x="1654" y="1214"/>
                    </a:lnTo>
                    <a:lnTo>
                      <a:pt x="1680" y="1214"/>
                    </a:lnTo>
                    <a:moveTo>
                      <a:pt x="1680" y="1214"/>
                    </a:moveTo>
                    <a:lnTo>
                      <a:pt x="1680" y="1214"/>
                    </a:lnTo>
                    <a:lnTo>
                      <a:pt x="1694" y="1214"/>
                    </a:lnTo>
                    <a:moveTo>
                      <a:pt x="1694" y="1214"/>
                    </a:moveTo>
                    <a:lnTo>
                      <a:pt x="1694" y="1214"/>
                    </a:lnTo>
                    <a:lnTo>
                      <a:pt x="1707" y="1214"/>
                    </a:lnTo>
                    <a:moveTo>
                      <a:pt x="1707" y="1214"/>
                    </a:moveTo>
                    <a:lnTo>
                      <a:pt x="1707" y="1214"/>
                    </a:lnTo>
                    <a:lnTo>
                      <a:pt x="1720" y="1214"/>
                    </a:lnTo>
                    <a:moveTo>
                      <a:pt x="1720" y="1214"/>
                    </a:moveTo>
                    <a:lnTo>
                      <a:pt x="1720" y="1214"/>
                    </a:lnTo>
                    <a:lnTo>
                      <a:pt x="1734" y="1214"/>
                    </a:lnTo>
                    <a:moveTo>
                      <a:pt x="1734" y="1214"/>
                    </a:moveTo>
                    <a:lnTo>
                      <a:pt x="1734" y="1214"/>
                    </a:lnTo>
                    <a:lnTo>
                      <a:pt x="1734" y="1254"/>
                    </a:lnTo>
                    <a:moveTo>
                      <a:pt x="1734" y="1254"/>
                    </a:moveTo>
                    <a:lnTo>
                      <a:pt x="1734" y="1254"/>
                    </a:lnTo>
                    <a:lnTo>
                      <a:pt x="1747" y="1254"/>
                    </a:lnTo>
                    <a:moveTo>
                      <a:pt x="1747" y="1254"/>
                    </a:moveTo>
                    <a:lnTo>
                      <a:pt x="1747" y="1254"/>
                    </a:lnTo>
                    <a:lnTo>
                      <a:pt x="1760" y="1254"/>
                    </a:lnTo>
                    <a:moveTo>
                      <a:pt x="1760" y="1254"/>
                    </a:moveTo>
                    <a:lnTo>
                      <a:pt x="1760" y="1254"/>
                    </a:lnTo>
                    <a:lnTo>
                      <a:pt x="1774" y="1254"/>
                    </a:lnTo>
                    <a:moveTo>
                      <a:pt x="1774" y="1254"/>
                    </a:moveTo>
                    <a:lnTo>
                      <a:pt x="1774" y="1254"/>
                    </a:lnTo>
                    <a:lnTo>
                      <a:pt x="1787" y="1254"/>
                    </a:lnTo>
                    <a:moveTo>
                      <a:pt x="1787" y="1254"/>
                    </a:moveTo>
                    <a:lnTo>
                      <a:pt x="1787" y="1254"/>
                    </a:lnTo>
                    <a:lnTo>
                      <a:pt x="1800" y="1254"/>
                    </a:lnTo>
                    <a:moveTo>
                      <a:pt x="1800" y="1254"/>
                    </a:moveTo>
                    <a:lnTo>
                      <a:pt x="1800" y="1254"/>
                    </a:lnTo>
                    <a:lnTo>
                      <a:pt x="1800" y="1307"/>
                    </a:lnTo>
                    <a:moveTo>
                      <a:pt x="1800" y="1307"/>
                    </a:moveTo>
                    <a:lnTo>
                      <a:pt x="1800" y="1307"/>
                    </a:lnTo>
                    <a:lnTo>
                      <a:pt x="1827" y="1347"/>
                    </a:lnTo>
                    <a:moveTo>
                      <a:pt x="1827" y="1347"/>
                    </a:moveTo>
                    <a:lnTo>
                      <a:pt x="1827" y="1347"/>
                    </a:lnTo>
                    <a:lnTo>
                      <a:pt x="1840" y="1347"/>
                    </a:lnTo>
                    <a:moveTo>
                      <a:pt x="1840" y="1347"/>
                    </a:moveTo>
                    <a:lnTo>
                      <a:pt x="1840" y="1347"/>
                    </a:lnTo>
                    <a:lnTo>
                      <a:pt x="1854" y="1347"/>
                    </a:lnTo>
                    <a:moveTo>
                      <a:pt x="1854" y="1347"/>
                    </a:moveTo>
                    <a:lnTo>
                      <a:pt x="1854" y="1347"/>
                    </a:lnTo>
                    <a:lnTo>
                      <a:pt x="1867" y="1347"/>
                    </a:lnTo>
                    <a:moveTo>
                      <a:pt x="1867" y="1347"/>
                    </a:moveTo>
                    <a:lnTo>
                      <a:pt x="1867" y="1347"/>
                    </a:lnTo>
                    <a:lnTo>
                      <a:pt x="1880" y="1347"/>
                    </a:lnTo>
                    <a:moveTo>
                      <a:pt x="1880" y="1347"/>
                    </a:moveTo>
                    <a:lnTo>
                      <a:pt x="1880" y="1347"/>
                    </a:lnTo>
                    <a:lnTo>
                      <a:pt x="1894" y="1347"/>
                    </a:lnTo>
                    <a:moveTo>
                      <a:pt x="1894" y="1347"/>
                    </a:moveTo>
                    <a:lnTo>
                      <a:pt x="1894" y="1347"/>
                    </a:lnTo>
                    <a:lnTo>
                      <a:pt x="1907" y="1347"/>
                    </a:lnTo>
                    <a:moveTo>
                      <a:pt x="1907" y="1347"/>
                    </a:moveTo>
                    <a:lnTo>
                      <a:pt x="1907" y="1347"/>
                    </a:lnTo>
                    <a:lnTo>
                      <a:pt x="1907" y="1400"/>
                    </a:lnTo>
                    <a:moveTo>
                      <a:pt x="1907" y="1400"/>
                    </a:moveTo>
                    <a:lnTo>
                      <a:pt x="1907" y="1400"/>
                    </a:lnTo>
                    <a:lnTo>
                      <a:pt x="1920" y="1454"/>
                    </a:lnTo>
                    <a:moveTo>
                      <a:pt x="1920" y="1454"/>
                    </a:moveTo>
                    <a:lnTo>
                      <a:pt x="1920" y="1454"/>
                    </a:lnTo>
                    <a:lnTo>
                      <a:pt x="1920" y="1494"/>
                    </a:lnTo>
                    <a:moveTo>
                      <a:pt x="1920" y="1494"/>
                    </a:moveTo>
                    <a:lnTo>
                      <a:pt x="1920" y="1494"/>
                    </a:lnTo>
                    <a:lnTo>
                      <a:pt x="1934" y="1547"/>
                    </a:lnTo>
                    <a:moveTo>
                      <a:pt x="1934" y="1547"/>
                    </a:moveTo>
                    <a:lnTo>
                      <a:pt x="1934" y="1547"/>
                    </a:lnTo>
                    <a:lnTo>
                      <a:pt x="1947" y="1547"/>
                    </a:lnTo>
                    <a:moveTo>
                      <a:pt x="1947" y="1547"/>
                    </a:moveTo>
                    <a:lnTo>
                      <a:pt x="1947" y="1547"/>
                    </a:lnTo>
                    <a:lnTo>
                      <a:pt x="1960" y="1547"/>
                    </a:lnTo>
                    <a:moveTo>
                      <a:pt x="1960" y="1547"/>
                    </a:moveTo>
                    <a:lnTo>
                      <a:pt x="1960" y="1547"/>
                    </a:lnTo>
                    <a:lnTo>
                      <a:pt x="1974" y="1547"/>
                    </a:lnTo>
                    <a:moveTo>
                      <a:pt x="1974" y="1547"/>
                    </a:moveTo>
                    <a:lnTo>
                      <a:pt x="1974" y="1547"/>
                    </a:lnTo>
                    <a:lnTo>
                      <a:pt x="1987" y="1587"/>
                    </a:lnTo>
                    <a:moveTo>
                      <a:pt x="1987" y="1587"/>
                    </a:moveTo>
                    <a:lnTo>
                      <a:pt x="1987" y="1587"/>
                    </a:lnTo>
                    <a:lnTo>
                      <a:pt x="2000" y="1587"/>
                    </a:lnTo>
                    <a:moveTo>
                      <a:pt x="2000" y="1587"/>
                    </a:moveTo>
                    <a:lnTo>
                      <a:pt x="2000" y="1587"/>
                    </a:lnTo>
                    <a:lnTo>
                      <a:pt x="2014" y="1587"/>
                    </a:lnTo>
                    <a:moveTo>
                      <a:pt x="2014" y="1587"/>
                    </a:moveTo>
                    <a:lnTo>
                      <a:pt x="2014" y="1587"/>
                    </a:lnTo>
                    <a:lnTo>
                      <a:pt x="2027" y="1587"/>
                    </a:lnTo>
                    <a:moveTo>
                      <a:pt x="2027" y="1587"/>
                    </a:moveTo>
                    <a:lnTo>
                      <a:pt x="2027" y="1587"/>
                    </a:lnTo>
                    <a:lnTo>
                      <a:pt x="2027" y="1640"/>
                    </a:lnTo>
                    <a:moveTo>
                      <a:pt x="2027" y="1640"/>
                    </a:moveTo>
                    <a:lnTo>
                      <a:pt x="2027" y="1640"/>
                    </a:lnTo>
                    <a:lnTo>
                      <a:pt x="2040" y="1640"/>
                    </a:lnTo>
                    <a:moveTo>
                      <a:pt x="2040" y="1640"/>
                    </a:moveTo>
                    <a:lnTo>
                      <a:pt x="2040" y="1640"/>
                    </a:lnTo>
                    <a:lnTo>
                      <a:pt x="2054" y="1640"/>
                    </a:lnTo>
                    <a:moveTo>
                      <a:pt x="2054" y="1640"/>
                    </a:moveTo>
                    <a:lnTo>
                      <a:pt x="2054" y="1640"/>
                    </a:lnTo>
                    <a:lnTo>
                      <a:pt x="2054" y="1680"/>
                    </a:lnTo>
                    <a:moveTo>
                      <a:pt x="2054" y="1680"/>
                    </a:moveTo>
                    <a:lnTo>
                      <a:pt x="2054" y="1680"/>
                    </a:lnTo>
                    <a:lnTo>
                      <a:pt x="2067" y="1734"/>
                    </a:lnTo>
                    <a:moveTo>
                      <a:pt x="2067" y="1734"/>
                    </a:moveTo>
                    <a:lnTo>
                      <a:pt x="2067" y="1734"/>
                    </a:lnTo>
                    <a:lnTo>
                      <a:pt x="2080" y="1734"/>
                    </a:lnTo>
                    <a:moveTo>
                      <a:pt x="2080" y="1734"/>
                    </a:moveTo>
                    <a:lnTo>
                      <a:pt x="2080" y="1734"/>
                    </a:lnTo>
                    <a:lnTo>
                      <a:pt x="2094" y="1734"/>
                    </a:lnTo>
                    <a:moveTo>
                      <a:pt x="2094" y="1734"/>
                    </a:moveTo>
                    <a:lnTo>
                      <a:pt x="2094" y="1734"/>
                    </a:lnTo>
                    <a:lnTo>
                      <a:pt x="2107" y="1787"/>
                    </a:lnTo>
                    <a:moveTo>
                      <a:pt x="2107" y="1787"/>
                    </a:moveTo>
                    <a:lnTo>
                      <a:pt x="2107" y="1787"/>
                    </a:lnTo>
                    <a:lnTo>
                      <a:pt x="2120" y="1787"/>
                    </a:lnTo>
                    <a:moveTo>
                      <a:pt x="2120" y="1787"/>
                    </a:moveTo>
                    <a:lnTo>
                      <a:pt x="2120" y="1787"/>
                    </a:lnTo>
                    <a:lnTo>
                      <a:pt x="2134" y="1787"/>
                    </a:lnTo>
                    <a:moveTo>
                      <a:pt x="2134" y="1787"/>
                    </a:moveTo>
                    <a:lnTo>
                      <a:pt x="2134" y="1787"/>
                    </a:lnTo>
                    <a:lnTo>
                      <a:pt x="2147" y="1787"/>
                    </a:lnTo>
                    <a:moveTo>
                      <a:pt x="2147" y="1787"/>
                    </a:moveTo>
                    <a:lnTo>
                      <a:pt x="2147" y="1787"/>
                    </a:lnTo>
                    <a:lnTo>
                      <a:pt x="2147" y="1827"/>
                    </a:lnTo>
                    <a:moveTo>
                      <a:pt x="2147" y="1827"/>
                    </a:moveTo>
                    <a:lnTo>
                      <a:pt x="2147" y="1827"/>
                    </a:lnTo>
                    <a:lnTo>
                      <a:pt x="2160" y="1827"/>
                    </a:lnTo>
                    <a:moveTo>
                      <a:pt x="2160" y="1827"/>
                    </a:moveTo>
                    <a:lnTo>
                      <a:pt x="2160" y="1827"/>
                    </a:lnTo>
                    <a:lnTo>
                      <a:pt x="2174" y="1880"/>
                    </a:lnTo>
                    <a:moveTo>
                      <a:pt x="2174" y="1880"/>
                    </a:moveTo>
                    <a:lnTo>
                      <a:pt x="2174" y="1880"/>
                    </a:lnTo>
                    <a:lnTo>
                      <a:pt x="2187" y="1880"/>
                    </a:lnTo>
                    <a:moveTo>
                      <a:pt x="2187" y="1880"/>
                    </a:moveTo>
                    <a:lnTo>
                      <a:pt x="2187" y="1880"/>
                    </a:lnTo>
                    <a:lnTo>
                      <a:pt x="2200" y="1880"/>
                    </a:lnTo>
                    <a:moveTo>
                      <a:pt x="2200" y="1880"/>
                    </a:moveTo>
                    <a:lnTo>
                      <a:pt x="2200" y="1880"/>
                    </a:lnTo>
                    <a:lnTo>
                      <a:pt x="2214" y="1880"/>
                    </a:lnTo>
                    <a:moveTo>
                      <a:pt x="2214" y="1880"/>
                    </a:moveTo>
                    <a:lnTo>
                      <a:pt x="2214" y="1880"/>
                    </a:lnTo>
                    <a:lnTo>
                      <a:pt x="2214" y="1974"/>
                    </a:lnTo>
                    <a:moveTo>
                      <a:pt x="2214" y="1974"/>
                    </a:moveTo>
                    <a:lnTo>
                      <a:pt x="2214" y="1974"/>
                    </a:lnTo>
                    <a:lnTo>
                      <a:pt x="2227" y="1974"/>
                    </a:lnTo>
                    <a:moveTo>
                      <a:pt x="2227" y="1974"/>
                    </a:moveTo>
                    <a:lnTo>
                      <a:pt x="2227" y="1974"/>
                    </a:lnTo>
                    <a:lnTo>
                      <a:pt x="2240" y="1974"/>
                    </a:lnTo>
                    <a:moveTo>
                      <a:pt x="2240" y="1974"/>
                    </a:moveTo>
                    <a:lnTo>
                      <a:pt x="2240" y="1974"/>
                    </a:lnTo>
                    <a:lnTo>
                      <a:pt x="2267" y="1974"/>
                    </a:lnTo>
                    <a:moveTo>
                      <a:pt x="2267" y="1974"/>
                    </a:moveTo>
                    <a:lnTo>
                      <a:pt x="2267" y="1974"/>
                    </a:lnTo>
                    <a:lnTo>
                      <a:pt x="2280" y="1974"/>
                    </a:lnTo>
                    <a:moveTo>
                      <a:pt x="2280" y="1974"/>
                    </a:moveTo>
                    <a:lnTo>
                      <a:pt x="2280" y="1974"/>
                    </a:lnTo>
                    <a:lnTo>
                      <a:pt x="2294" y="1974"/>
                    </a:lnTo>
                    <a:moveTo>
                      <a:pt x="2294" y="1974"/>
                    </a:moveTo>
                    <a:lnTo>
                      <a:pt x="2294" y="1974"/>
                    </a:lnTo>
                    <a:lnTo>
                      <a:pt x="2307" y="1974"/>
                    </a:lnTo>
                    <a:moveTo>
                      <a:pt x="2307" y="1974"/>
                    </a:moveTo>
                    <a:lnTo>
                      <a:pt x="2307" y="1974"/>
                    </a:lnTo>
                    <a:lnTo>
                      <a:pt x="2320" y="1974"/>
                    </a:lnTo>
                    <a:moveTo>
                      <a:pt x="2320" y="1974"/>
                    </a:moveTo>
                    <a:lnTo>
                      <a:pt x="2320" y="1974"/>
                    </a:lnTo>
                    <a:lnTo>
                      <a:pt x="2334" y="1974"/>
                    </a:lnTo>
                    <a:moveTo>
                      <a:pt x="2334" y="1974"/>
                    </a:moveTo>
                    <a:lnTo>
                      <a:pt x="2334" y="1974"/>
                    </a:lnTo>
                    <a:lnTo>
                      <a:pt x="2347" y="1974"/>
                    </a:lnTo>
                    <a:moveTo>
                      <a:pt x="2347" y="1974"/>
                    </a:moveTo>
                    <a:lnTo>
                      <a:pt x="2347" y="1974"/>
                    </a:lnTo>
                    <a:lnTo>
                      <a:pt x="2360" y="1974"/>
                    </a:lnTo>
                    <a:moveTo>
                      <a:pt x="2360" y="1974"/>
                    </a:moveTo>
                    <a:lnTo>
                      <a:pt x="2360" y="1974"/>
                    </a:lnTo>
                    <a:lnTo>
                      <a:pt x="2374" y="1974"/>
                    </a:lnTo>
                    <a:moveTo>
                      <a:pt x="2374" y="1974"/>
                    </a:moveTo>
                    <a:lnTo>
                      <a:pt x="2374" y="1974"/>
                    </a:lnTo>
                    <a:lnTo>
                      <a:pt x="2387" y="1974"/>
                    </a:lnTo>
                    <a:moveTo>
                      <a:pt x="2387" y="1974"/>
                    </a:moveTo>
                    <a:lnTo>
                      <a:pt x="2387" y="1974"/>
                    </a:lnTo>
                    <a:lnTo>
                      <a:pt x="2400" y="1974"/>
                    </a:lnTo>
                    <a:moveTo>
                      <a:pt x="2400" y="1974"/>
                    </a:moveTo>
                    <a:lnTo>
                      <a:pt x="2400" y="1974"/>
                    </a:lnTo>
                    <a:lnTo>
                      <a:pt x="2414" y="1974"/>
                    </a:lnTo>
                    <a:moveTo>
                      <a:pt x="2414" y="1974"/>
                    </a:moveTo>
                    <a:lnTo>
                      <a:pt x="2414" y="1974"/>
                    </a:lnTo>
                    <a:lnTo>
                      <a:pt x="2427" y="2027"/>
                    </a:lnTo>
                    <a:moveTo>
                      <a:pt x="2427" y="2027"/>
                    </a:moveTo>
                    <a:lnTo>
                      <a:pt x="2427" y="2027"/>
                    </a:lnTo>
                    <a:lnTo>
                      <a:pt x="2440" y="2027"/>
                    </a:lnTo>
                    <a:moveTo>
                      <a:pt x="2440" y="2027"/>
                    </a:moveTo>
                    <a:lnTo>
                      <a:pt x="2440" y="2027"/>
                    </a:lnTo>
                    <a:lnTo>
                      <a:pt x="2440" y="2080"/>
                    </a:lnTo>
                    <a:moveTo>
                      <a:pt x="2440" y="2080"/>
                    </a:moveTo>
                    <a:lnTo>
                      <a:pt x="2440" y="2080"/>
                    </a:lnTo>
                    <a:lnTo>
                      <a:pt x="2454" y="2080"/>
                    </a:lnTo>
                    <a:moveTo>
                      <a:pt x="2454" y="2080"/>
                    </a:moveTo>
                    <a:lnTo>
                      <a:pt x="2454" y="2080"/>
                    </a:lnTo>
                    <a:lnTo>
                      <a:pt x="2454" y="2120"/>
                    </a:lnTo>
                    <a:moveTo>
                      <a:pt x="2454" y="2120"/>
                    </a:moveTo>
                    <a:lnTo>
                      <a:pt x="2454" y="2120"/>
                    </a:lnTo>
                    <a:lnTo>
                      <a:pt x="2467" y="2120"/>
                    </a:lnTo>
                    <a:moveTo>
                      <a:pt x="2467" y="2120"/>
                    </a:moveTo>
                    <a:lnTo>
                      <a:pt x="2467" y="2120"/>
                    </a:lnTo>
                    <a:lnTo>
                      <a:pt x="2480" y="2120"/>
                    </a:lnTo>
                    <a:moveTo>
                      <a:pt x="2480" y="2120"/>
                    </a:moveTo>
                    <a:lnTo>
                      <a:pt x="2480" y="2120"/>
                    </a:lnTo>
                    <a:lnTo>
                      <a:pt x="2494" y="2120"/>
                    </a:lnTo>
                    <a:moveTo>
                      <a:pt x="2494" y="2120"/>
                    </a:moveTo>
                    <a:lnTo>
                      <a:pt x="2494" y="2120"/>
                    </a:lnTo>
                    <a:lnTo>
                      <a:pt x="2507" y="2120"/>
                    </a:lnTo>
                    <a:moveTo>
                      <a:pt x="2507" y="2120"/>
                    </a:moveTo>
                    <a:lnTo>
                      <a:pt x="2507" y="2120"/>
                    </a:lnTo>
                    <a:lnTo>
                      <a:pt x="2520" y="2120"/>
                    </a:lnTo>
                    <a:moveTo>
                      <a:pt x="2520" y="2120"/>
                    </a:moveTo>
                    <a:lnTo>
                      <a:pt x="2520" y="2120"/>
                    </a:lnTo>
                    <a:lnTo>
                      <a:pt x="2534" y="2120"/>
                    </a:lnTo>
                    <a:moveTo>
                      <a:pt x="2534" y="2120"/>
                    </a:moveTo>
                    <a:lnTo>
                      <a:pt x="2534" y="2120"/>
                    </a:lnTo>
                    <a:lnTo>
                      <a:pt x="2560" y="2120"/>
                    </a:lnTo>
                    <a:moveTo>
                      <a:pt x="2560" y="2120"/>
                    </a:moveTo>
                    <a:lnTo>
                      <a:pt x="2560" y="2120"/>
                    </a:lnTo>
                    <a:lnTo>
                      <a:pt x="2560" y="2174"/>
                    </a:lnTo>
                    <a:moveTo>
                      <a:pt x="2560" y="2174"/>
                    </a:moveTo>
                    <a:lnTo>
                      <a:pt x="2560" y="2174"/>
                    </a:lnTo>
                    <a:lnTo>
                      <a:pt x="2574" y="2174"/>
                    </a:lnTo>
                    <a:moveTo>
                      <a:pt x="2574" y="2174"/>
                    </a:moveTo>
                    <a:lnTo>
                      <a:pt x="2574" y="2174"/>
                    </a:lnTo>
                    <a:lnTo>
                      <a:pt x="2587" y="2174"/>
                    </a:lnTo>
                    <a:moveTo>
                      <a:pt x="2587" y="2174"/>
                    </a:moveTo>
                    <a:lnTo>
                      <a:pt x="2587" y="2174"/>
                    </a:lnTo>
                    <a:lnTo>
                      <a:pt x="2600" y="2227"/>
                    </a:lnTo>
                    <a:moveTo>
                      <a:pt x="2600" y="2227"/>
                    </a:moveTo>
                    <a:lnTo>
                      <a:pt x="2600" y="2227"/>
                    </a:lnTo>
                    <a:lnTo>
                      <a:pt x="2600" y="2280"/>
                    </a:lnTo>
                    <a:moveTo>
                      <a:pt x="2600" y="2280"/>
                    </a:moveTo>
                    <a:lnTo>
                      <a:pt x="2600" y="2280"/>
                    </a:lnTo>
                    <a:lnTo>
                      <a:pt x="2614" y="2334"/>
                    </a:lnTo>
                    <a:moveTo>
                      <a:pt x="2614" y="2334"/>
                    </a:moveTo>
                    <a:lnTo>
                      <a:pt x="2614" y="2334"/>
                    </a:lnTo>
                    <a:lnTo>
                      <a:pt x="2627" y="2387"/>
                    </a:lnTo>
                    <a:moveTo>
                      <a:pt x="2627" y="2387"/>
                    </a:moveTo>
                    <a:lnTo>
                      <a:pt x="2627" y="2387"/>
                    </a:lnTo>
                    <a:lnTo>
                      <a:pt x="2640" y="2387"/>
                    </a:lnTo>
                    <a:moveTo>
                      <a:pt x="2640" y="2387"/>
                    </a:moveTo>
                    <a:lnTo>
                      <a:pt x="2640" y="2387"/>
                    </a:lnTo>
                    <a:lnTo>
                      <a:pt x="2654" y="2427"/>
                    </a:lnTo>
                    <a:moveTo>
                      <a:pt x="2654" y="2427"/>
                    </a:moveTo>
                    <a:lnTo>
                      <a:pt x="2654" y="2427"/>
                    </a:lnTo>
                    <a:lnTo>
                      <a:pt x="2667" y="2427"/>
                    </a:lnTo>
                    <a:moveTo>
                      <a:pt x="2667" y="2427"/>
                    </a:moveTo>
                    <a:lnTo>
                      <a:pt x="2667" y="2427"/>
                    </a:lnTo>
                    <a:lnTo>
                      <a:pt x="2680" y="2427"/>
                    </a:lnTo>
                    <a:moveTo>
                      <a:pt x="2680" y="2427"/>
                    </a:moveTo>
                    <a:lnTo>
                      <a:pt x="2680" y="2427"/>
                    </a:lnTo>
                    <a:lnTo>
                      <a:pt x="2694" y="2427"/>
                    </a:lnTo>
                    <a:moveTo>
                      <a:pt x="2694" y="2427"/>
                    </a:moveTo>
                    <a:lnTo>
                      <a:pt x="2694" y="2427"/>
                    </a:lnTo>
                    <a:lnTo>
                      <a:pt x="2707" y="2480"/>
                    </a:lnTo>
                    <a:moveTo>
                      <a:pt x="2707" y="2480"/>
                    </a:moveTo>
                    <a:lnTo>
                      <a:pt x="2707" y="2480"/>
                    </a:lnTo>
                    <a:lnTo>
                      <a:pt x="2720" y="2534"/>
                    </a:lnTo>
                    <a:moveTo>
                      <a:pt x="2720" y="2534"/>
                    </a:moveTo>
                    <a:lnTo>
                      <a:pt x="2720" y="2534"/>
                    </a:lnTo>
                    <a:lnTo>
                      <a:pt x="2720" y="2587"/>
                    </a:lnTo>
                    <a:moveTo>
                      <a:pt x="2720" y="2587"/>
                    </a:moveTo>
                    <a:lnTo>
                      <a:pt x="2720" y="2587"/>
                    </a:lnTo>
                    <a:lnTo>
                      <a:pt x="2734" y="2587"/>
                    </a:lnTo>
                    <a:moveTo>
                      <a:pt x="2734" y="2587"/>
                    </a:moveTo>
                    <a:lnTo>
                      <a:pt x="2734" y="2587"/>
                    </a:lnTo>
                    <a:lnTo>
                      <a:pt x="2747" y="2587"/>
                    </a:lnTo>
                    <a:moveTo>
                      <a:pt x="2747" y="2587"/>
                    </a:moveTo>
                    <a:lnTo>
                      <a:pt x="2747" y="2587"/>
                    </a:lnTo>
                    <a:lnTo>
                      <a:pt x="2760" y="2587"/>
                    </a:lnTo>
                    <a:moveTo>
                      <a:pt x="2760" y="2587"/>
                    </a:moveTo>
                    <a:lnTo>
                      <a:pt x="2760" y="2587"/>
                    </a:lnTo>
                    <a:lnTo>
                      <a:pt x="2774" y="2587"/>
                    </a:lnTo>
                    <a:moveTo>
                      <a:pt x="2774" y="2587"/>
                    </a:moveTo>
                    <a:lnTo>
                      <a:pt x="2774" y="2587"/>
                    </a:lnTo>
                    <a:lnTo>
                      <a:pt x="2787" y="2587"/>
                    </a:lnTo>
                    <a:moveTo>
                      <a:pt x="2787" y="2587"/>
                    </a:moveTo>
                    <a:lnTo>
                      <a:pt x="2787" y="2587"/>
                    </a:lnTo>
                    <a:lnTo>
                      <a:pt x="2800" y="2640"/>
                    </a:lnTo>
                    <a:moveTo>
                      <a:pt x="2800" y="2640"/>
                    </a:moveTo>
                    <a:lnTo>
                      <a:pt x="2800" y="2640"/>
                    </a:lnTo>
                    <a:lnTo>
                      <a:pt x="2814" y="2640"/>
                    </a:lnTo>
                    <a:moveTo>
                      <a:pt x="2814" y="2640"/>
                    </a:moveTo>
                    <a:lnTo>
                      <a:pt x="2814" y="2640"/>
                    </a:lnTo>
                    <a:lnTo>
                      <a:pt x="2827" y="2640"/>
                    </a:lnTo>
                    <a:moveTo>
                      <a:pt x="2827" y="2640"/>
                    </a:moveTo>
                    <a:lnTo>
                      <a:pt x="2827" y="2640"/>
                    </a:lnTo>
                    <a:lnTo>
                      <a:pt x="2854" y="2640"/>
                    </a:lnTo>
                    <a:moveTo>
                      <a:pt x="2854" y="2640"/>
                    </a:moveTo>
                    <a:lnTo>
                      <a:pt x="2854" y="2640"/>
                    </a:lnTo>
                    <a:lnTo>
                      <a:pt x="2867" y="2640"/>
                    </a:lnTo>
                    <a:moveTo>
                      <a:pt x="2867" y="2640"/>
                    </a:moveTo>
                    <a:lnTo>
                      <a:pt x="2867" y="2640"/>
                    </a:lnTo>
                    <a:lnTo>
                      <a:pt x="2880" y="2694"/>
                    </a:lnTo>
                    <a:moveTo>
                      <a:pt x="2880" y="2694"/>
                    </a:moveTo>
                    <a:lnTo>
                      <a:pt x="2880" y="2694"/>
                    </a:lnTo>
                    <a:lnTo>
                      <a:pt x="2894" y="2694"/>
                    </a:lnTo>
                    <a:moveTo>
                      <a:pt x="2894" y="2694"/>
                    </a:moveTo>
                    <a:lnTo>
                      <a:pt x="2894" y="2694"/>
                    </a:lnTo>
                    <a:lnTo>
                      <a:pt x="2907" y="2694"/>
                    </a:lnTo>
                    <a:moveTo>
                      <a:pt x="2907" y="2694"/>
                    </a:moveTo>
                    <a:lnTo>
                      <a:pt x="2907" y="2694"/>
                    </a:lnTo>
                    <a:lnTo>
                      <a:pt x="2920" y="2694"/>
                    </a:lnTo>
                    <a:moveTo>
                      <a:pt x="2920" y="2694"/>
                    </a:moveTo>
                    <a:lnTo>
                      <a:pt x="2920" y="2694"/>
                    </a:lnTo>
                    <a:lnTo>
                      <a:pt x="2934" y="2694"/>
                    </a:lnTo>
                    <a:moveTo>
                      <a:pt x="2934" y="2694"/>
                    </a:moveTo>
                    <a:lnTo>
                      <a:pt x="2934" y="2694"/>
                    </a:lnTo>
                    <a:lnTo>
                      <a:pt x="2934" y="2747"/>
                    </a:lnTo>
                    <a:moveTo>
                      <a:pt x="2934" y="2747"/>
                    </a:moveTo>
                    <a:lnTo>
                      <a:pt x="2934" y="2747"/>
                    </a:lnTo>
                    <a:lnTo>
                      <a:pt x="2947" y="2747"/>
                    </a:lnTo>
                    <a:moveTo>
                      <a:pt x="2947" y="2747"/>
                    </a:moveTo>
                    <a:lnTo>
                      <a:pt x="2947" y="2747"/>
                    </a:lnTo>
                    <a:lnTo>
                      <a:pt x="2947" y="2800"/>
                    </a:lnTo>
                    <a:moveTo>
                      <a:pt x="2947" y="2800"/>
                    </a:moveTo>
                    <a:lnTo>
                      <a:pt x="2947" y="2800"/>
                    </a:lnTo>
                    <a:lnTo>
                      <a:pt x="2960" y="2854"/>
                    </a:lnTo>
                    <a:moveTo>
                      <a:pt x="2960" y="2854"/>
                    </a:moveTo>
                    <a:lnTo>
                      <a:pt x="2960" y="2854"/>
                    </a:lnTo>
                    <a:lnTo>
                      <a:pt x="2974" y="2854"/>
                    </a:lnTo>
                    <a:moveTo>
                      <a:pt x="2974" y="2854"/>
                    </a:moveTo>
                    <a:lnTo>
                      <a:pt x="2974" y="2854"/>
                    </a:lnTo>
                    <a:lnTo>
                      <a:pt x="2987" y="2854"/>
                    </a:lnTo>
                    <a:moveTo>
                      <a:pt x="2987" y="2854"/>
                    </a:moveTo>
                    <a:lnTo>
                      <a:pt x="2987" y="2854"/>
                    </a:lnTo>
                    <a:lnTo>
                      <a:pt x="3000" y="2907"/>
                    </a:lnTo>
                    <a:moveTo>
                      <a:pt x="3000" y="2907"/>
                    </a:moveTo>
                    <a:lnTo>
                      <a:pt x="3000" y="2907"/>
                    </a:lnTo>
                    <a:lnTo>
                      <a:pt x="3000" y="2947"/>
                    </a:lnTo>
                    <a:moveTo>
                      <a:pt x="3000" y="2947"/>
                    </a:moveTo>
                    <a:lnTo>
                      <a:pt x="3000" y="2947"/>
                    </a:lnTo>
                    <a:lnTo>
                      <a:pt x="3014" y="2947"/>
                    </a:lnTo>
                    <a:moveTo>
                      <a:pt x="3014" y="2947"/>
                    </a:moveTo>
                    <a:lnTo>
                      <a:pt x="3014" y="2947"/>
                    </a:lnTo>
                    <a:lnTo>
                      <a:pt x="3027" y="2947"/>
                    </a:lnTo>
                    <a:moveTo>
                      <a:pt x="3027" y="2947"/>
                    </a:moveTo>
                    <a:lnTo>
                      <a:pt x="3027" y="2947"/>
                    </a:lnTo>
                    <a:lnTo>
                      <a:pt x="3040" y="2947"/>
                    </a:lnTo>
                    <a:moveTo>
                      <a:pt x="3040" y="2947"/>
                    </a:moveTo>
                    <a:lnTo>
                      <a:pt x="3040" y="2947"/>
                    </a:lnTo>
                    <a:lnTo>
                      <a:pt x="3054" y="2947"/>
                    </a:lnTo>
                    <a:moveTo>
                      <a:pt x="3054" y="2947"/>
                    </a:moveTo>
                    <a:lnTo>
                      <a:pt x="3054" y="2947"/>
                    </a:lnTo>
                    <a:lnTo>
                      <a:pt x="3067" y="2947"/>
                    </a:lnTo>
                    <a:moveTo>
                      <a:pt x="3067" y="2947"/>
                    </a:moveTo>
                    <a:lnTo>
                      <a:pt x="3067" y="2947"/>
                    </a:lnTo>
                    <a:lnTo>
                      <a:pt x="3080" y="2947"/>
                    </a:lnTo>
                    <a:moveTo>
                      <a:pt x="3080" y="2947"/>
                    </a:moveTo>
                    <a:lnTo>
                      <a:pt x="3080" y="2947"/>
                    </a:lnTo>
                    <a:lnTo>
                      <a:pt x="3094" y="2947"/>
                    </a:lnTo>
                    <a:moveTo>
                      <a:pt x="3094" y="2947"/>
                    </a:moveTo>
                    <a:lnTo>
                      <a:pt x="3094" y="2947"/>
                    </a:lnTo>
                    <a:lnTo>
                      <a:pt x="3107" y="2947"/>
                    </a:lnTo>
                    <a:moveTo>
                      <a:pt x="3107" y="2947"/>
                    </a:moveTo>
                    <a:lnTo>
                      <a:pt x="3107" y="2947"/>
                    </a:lnTo>
                    <a:lnTo>
                      <a:pt x="3107" y="3000"/>
                    </a:lnTo>
                    <a:moveTo>
                      <a:pt x="3107" y="3000"/>
                    </a:moveTo>
                    <a:lnTo>
                      <a:pt x="3107" y="3000"/>
                    </a:lnTo>
                    <a:lnTo>
                      <a:pt x="3120" y="3000"/>
                    </a:lnTo>
                    <a:moveTo>
                      <a:pt x="3120" y="3000"/>
                    </a:moveTo>
                    <a:lnTo>
                      <a:pt x="3120" y="3000"/>
                    </a:lnTo>
                    <a:lnTo>
                      <a:pt x="3147" y="3000"/>
                    </a:lnTo>
                    <a:moveTo>
                      <a:pt x="3147" y="3000"/>
                    </a:moveTo>
                    <a:lnTo>
                      <a:pt x="3147" y="3000"/>
                    </a:lnTo>
                    <a:lnTo>
                      <a:pt x="3160" y="3000"/>
                    </a:lnTo>
                    <a:moveTo>
                      <a:pt x="3160" y="3000"/>
                    </a:moveTo>
                    <a:lnTo>
                      <a:pt x="3160" y="3000"/>
                    </a:lnTo>
                    <a:lnTo>
                      <a:pt x="3160" y="3067"/>
                    </a:lnTo>
                    <a:moveTo>
                      <a:pt x="3160" y="3067"/>
                    </a:moveTo>
                    <a:lnTo>
                      <a:pt x="3160" y="3067"/>
                    </a:lnTo>
                    <a:lnTo>
                      <a:pt x="3174" y="3067"/>
                    </a:lnTo>
                    <a:moveTo>
                      <a:pt x="3174" y="3067"/>
                    </a:moveTo>
                    <a:lnTo>
                      <a:pt x="3174" y="3067"/>
                    </a:lnTo>
                    <a:lnTo>
                      <a:pt x="3187" y="3067"/>
                    </a:lnTo>
                    <a:moveTo>
                      <a:pt x="3187" y="3067"/>
                    </a:moveTo>
                    <a:lnTo>
                      <a:pt x="3187" y="3067"/>
                    </a:lnTo>
                    <a:lnTo>
                      <a:pt x="3200" y="3067"/>
                    </a:lnTo>
                    <a:moveTo>
                      <a:pt x="3200" y="3067"/>
                    </a:moveTo>
                    <a:lnTo>
                      <a:pt x="3200" y="3067"/>
                    </a:lnTo>
                    <a:lnTo>
                      <a:pt x="3214" y="3120"/>
                    </a:lnTo>
                    <a:moveTo>
                      <a:pt x="3214" y="3120"/>
                    </a:moveTo>
                    <a:lnTo>
                      <a:pt x="3214" y="3120"/>
                    </a:lnTo>
                    <a:lnTo>
                      <a:pt x="3227" y="3120"/>
                    </a:lnTo>
                    <a:moveTo>
                      <a:pt x="3227" y="3120"/>
                    </a:moveTo>
                    <a:lnTo>
                      <a:pt x="3227" y="3120"/>
                    </a:lnTo>
                    <a:lnTo>
                      <a:pt x="3240" y="3174"/>
                    </a:lnTo>
                    <a:moveTo>
                      <a:pt x="3240" y="3174"/>
                    </a:moveTo>
                    <a:lnTo>
                      <a:pt x="3240" y="3174"/>
                    </a:lnTo>
                    <a:lnTo>
                      <a:pt x="3254" y="3174"/>
                    </a:lnTo>
                    <a:moveTo>
                      <a:pt x="3254" y="3174"/>
                    </a:moveTo>
                    <a:lnTo>
                      <a:pt x="3254" y="3174"/>
                    </a:lnTo>
                    <a:lnTo>
                      <a:pt x="3267" y="3174"/>
                    </a:lnTo>
                    <a:moveTo>
                      <a:pt x="3267" y="3174"/>
                    </a:moveTo>
                    <a:lnTo>
                      <a:pt x="3267" y="3174"/>
                    </a:lnTo>
                    <a:lnTo>
                      <a:pt x="3280" y="3174"/>
                    </a:lnTo>
                    <a:moveTo>
                      <a:pt x="3280" y="3174"/>
                    </a:moveTo>
                    <a:lnTo>
                      <a:pt x="3280" y="3174"/>
                    </a:lnTo>
                    <a:lnTo>
                      <a:pt x="3294" y="3227"/>
                    </a:lnTo>
                    <a:moveTo>
                      <a:pt x="3294" y="3227"/>
                    </a:moveTo>
                    <a:lnTo>
                      <a:pt x="3294" y="3227"/>
                    </a:lnTo>
                    <a:lnTo>
                      <a:pt x="3307" y="3280"/>
                    </a:lnTo>
                    <a:moveTo>
                      <a:pt x="3307" y="3280"/>
                    </a:moveTo>
                    <a:lnTo>
                      <a:pt x="3307" y="3280"/>
                    </a:lnTo>
                    <a:lnTo>
                      <a:pt x="3307" y="3347"/>
                    </a:lnTo>
                    <a:moveTo>
                      <a:pt x="3307" y="3347"/>
                    </a:moveTo>
                    <a:lnTo>
                      <a:pt x="3307" y="3347"/>
                    </a:lnTo>
                    <a:lnTo>
                      <a:pt x="3320" y="3400"/>
                    </a:lnTo>
                    <a:moveTo>
                      <a:pt x="3320" y="3400"/>
                    </a:moveTo>
                    <a:lnTo>
                      <a:pt x="3320" y="3400"/>
                    </a:lnTo>
                    <a:lnTo>
                      <a:pt x="3334" y="3400"/>
                    </a:lnTo>
                    <a:moveTo>
                      <a:pt x="3334" y="3400"/>
                    </a:moveTo>
                    <a:lnTo>
                      <a:pt x="3334" y="3400"/>
                    </a:lnTo>
                    <a:lnTo>
                      <a:pt x="3347" y="3400"/>
                    </a:lnTo>
                    <a:moveTo>
                      <a:pt x="3347" y="3400"/>
                    </a:moveTo>
                    <a:lnTo>
                      <a:pt x="3347" y="3400"/>
                    </a:lnTo>
                    <a:lnTo>
                      <a:pt x="3360" y="3400"/>
                    </a:lnTo>
                    <a:moveTo>
                      <a:pt x="3360" y="3400"/>
                    </a:moveTo>
                    <a:lnTo>
                      <a:pt x="3360" y="3400"/>
                    </a:lnTo>
                    <a:lnTo>
                      <a:pt x="3374" y="3400"/>
                    </a:lnTo>
                    <a:moveTo>
                      <a:pt x="3374" y="3400"/>
                    </a:moveTo>
                    <a:lnTo>
                      <a:pt x="3374" y="3400"/>
                    </a:lnTo>
                    <a:lnTo>
                      <a:pt x="3374" y="3454"/>
                    </a:lnTo>
                    <a:moveTo>
                      <a:pt x="3374" y="3454"/>
                    </a:moveTo>
                    <a:lnTo>
                      <a:pt x="3374" y="3454"/>
                    </a:lnTo>
                    <a:lnTo>
                      <a:pt x="3387" y="3454"/>
                    </a:lnTo>
                    <a:moveTo>
                      <a:pt x="3387" y="3454"/>
                    </a:moveTo>
                    <a:lnTo>
                      <a:pt x="3387" y="3454"/>
                    </a:lnTo>
                    <a:lnTo>
                      <a:pt x="3400" y="3454"/>
                    </a:lnTo>
                    <a:moveTo>
                      <a:pt x="3400" y="3454"/>
                    </a:moveTo>
                    <a:lnTo>
                      <a:pt x="3400" y="3454"/>
                    </a:lnTo>
                    <a:lnTo>
                      <a:pt x="3427" y="3454"/>
                    </a:lnTo>
                    <a:moveTo>
                      <a:pt x="3427" y="3454"/>
                    </a:moveTo>
                    <a:lnTo>
                      <a:pt x="3427" y="3454"/>
                    </a:lnTo>
                    <a:lnTo>
                      <a:pt x="3440" y="3454"/>
                    </a:lnTo>
                    <a:moveTo>
                      <a:pt x="3440" y="3454"/>
                    </a:moveTo>
                    <a:lnTo>
                      <a:pt x="3440" y="3454"/>
                    </a:lnTo>
                    <a:lnTo>
                      <a:pt x="3454" y="3454"/>
                    </a:lnTo>
                    <a:moveTo>
                      <a:pt x="3454" y="3454"/>
                    </a:moveTo>
                    <a:lnTo>
                      <a:pt x="3454" y="3454"/>
                    </a:lnTo>
                    <a:lnTo>
                      <a:pt x="3467" y="3520"/>
                    </a:lnTo>
                    <a:moveTo>
                      <a:pt x="3467" y="3520"/>
                    </a:moveTo>
                    <a:lnTo>
                      <a:pt x="3467" y="3520"/>
                    </a:lnTo>
                    <a:lnTo>
                      <a:pt x="3467" y="3574"/>
                    </a:lnTo>
                    <a:moveTo>
                      <a:pt x="3467" y="3574"/>
                    </a:moveTo>
                    <a:lnTo>
                      <a:pt x="3467" y="3574"/>
                    </a:lnTo>
                    <a:lnTo>
                      <a:pt x="3480" y="3574"/>
                    </a:lnTo>
                    <a:moveTo>
                      <a:pt x="3480" y="3574"/>
                    </a:moveTo>
                    <a:lnTo>
                      <a:pt x="3480" y="3574"/>
                    </a:lnTo>
                    <a:lnTo>
                      <a:pt x="3494" y="3627"/>
                    </a:lnTo>
                    <a:moveTo>
                      <a:pt x="3494" y="3627"/>
                    </a:moveTo>
                    <a:lnTo>
                      <a:pt x="3494" y="3627"/>
                    </a:lnTo>
                    <a:lnTo>
                      <a:pt x="3507" y="3627"/>
                    </a:lnTo>
                    <a:moveTo>
                      <a:pt x="3507" y="3627"/>
                    </a:moveTo>
                    <a:lnTo>
                      <a:pt x="3507" y="3627"/>
                    </a:lnTo>
                    <a:lnTo>
                      <a:pt x="3520" y="3627"/>
                    </a:lnTo>
                    <a:moveTo>
                      <a:pt x="3520" y="3627"/>
                    </a:moveTo>
                    <a:lnTo>
                      <a:pt x="3520" y="3627"/>
                    </a:lnTo>
                    <a:lnTo>
                      <a:pt x="3534" y="3627"/>
                    </a:lnTo>
                    <a:moveTo>
                      <a:pt x="3534" y="3627"/>
                    </a:moveTo>
                    <a:lnTo>
                      <a:pt x="3534" y="3627"/>
                    </a:lnTo>
                    <a:lnTo>
                      <a:pt x="3547" y="3627"/>
                    </a:lnTo>
                    <a:moveTo>
                      <a:pt x="3547" y="3627"/>
                    </a:moveTo>
                    <a:lnTo>
                      <a:pt x="3547" y="3627"/>
                    </a:lnTo>
                    <a:lnTo>
                      <a:pt x="3560" y="3627"/>
                    </a:lnTo>
                    <a:moveTo>
                      <a:pt x="3560" y="3627"/>
                    </a:moveTo>
                    <a:lnTo>
                      <a:pt x="3560" y="3627"/>
                    </a:lnTo>
                    <a:lnTo>
                      <a:pt x="3574" y="3627"/>
                    </a:lnTo>
                    <a:moveTo>
                      <a:pt x="3574" y="3627"/>
                    </a:moveTo>
                    <a:lnTo>
                      <a:pt x="3574" y="3627"/>
                    </a:lnTo>
                    <a:lnTo>
                      <a:pt x="3574" y="3694"/>
                    </a:lnTo>
                    <a:moveTo>
                      <a:pt x="3574" y="3694"/>
                    </a:moveTo>
                    <a:lnTo>
                      <a:pt x="3574" y="3694"/>
                    </a:lnTo>
                    <a:lnTo>
                      <a:pt x="3587" y="3694"/>
                    </a:lnTo>
                    <a:moveTo>
                      <a:pt x="3587" y="3694"/>
                    </a:moveTo>
                    <a:lnTo>
                      <a:pt x="3587" y="3694"/>
                    </a:lnTo>
                    <a:lnTo>
                      <a:pt x="3600" y="3694"/>
                    </a:lnTo>
                    <a:moveTo>
                      <a:pt x="3600" y="3694"/>
                    </a:moveTo>
                    <a:lnTo>
                      <a:pt x="3600" y="3694"/>
                    </a:lnTo>
                    <a:lnTo>
                      <a:pt x="3614" y="3747"/>
                    </a:lnTo>
                    <a:moveTo>
                      <a:pt x="3614" y="3747"/>
                    </a:moveTo>
                    <a:lnTo>
                      <a:pt x="3614" y="3747"/>
                    </a:lnTo>
                    <a:lnTo>
                      <a:pt x="3627" y="3747"/>
                    </a:lnTo>
                    <a:moveTo>
                      <a:pt x="3627" y="3747"/>
                    </a:moveTo>
                    <a:lnTo>
                      <a:pt x="3627" y="3747"/>
                    </a:lnTo>
                    <a:lnTo>
                      <a:pt x="3640" y="3814"/>
                    </a:lnTo>
                    <a:moveTo>
                      <a:pt x="3640" y="3814"/>
                    </a:moveTo>
                    <a:lnTo>
                      <a:pt x="3640" y="3814"/>
                    </a:lnTo>
                    <a:lnTo>
                      <a:pt x="3640" y="3867"/>
                    </a:lnTo>
                    <a:moveTo>
                      <a:pt x="3640" y="3867"/>
                    </a:moveTo>
                    <a:lnTo>
                      <a:pt x="3640" y="3867"/>
                    </a:lnTo>
                    <a:lnTo>
                      <a:pt x="3654" y="3867"/>
                    </a:lnTo>
                    <a:moveTo>
                      <a:pt x="3654" y="3867"/>
                    </a:moveTo>
                    <a:lnTo>
                      <a:pt x="3654" y="3867"/>
                    </a:lnTo>
                    <a:lnTo>
                      <a:pt x="3667" y="3867"/>
                    </a:lnTo>
                    <a:moveTo>
                      <a:pt x="3667" y="3867"/>
                    </a:moveTo>
                    <a:lnTo>
                      <a:pt x="3667" y="3867"/>
                    </a:lnTo>
                    <a:lnTo>
                      <a:pt x="3680" y="3867"/>
                    </a:lnTo>
                    <a:moveTo>
                      <a:pt x="3680" y="3867"/>
                    </a:moveTo>
                    <a:lnTo>
                      <a:pt x="3680" y="3867"/>
                    </a:lnTo>
                    <a:lnTo>
                      <a:pt x="3694" y="3867"/>
                    </a:lnTo>
                    <a:moveTo>
                      <a:pt x="3694" y="3867"/>
                    </a:moveTo>
                    <a:lnTo>
                      <a:pt x="3694" y="3867"/>
                    </a:lnTo>
                    <a:lnTo>
                      <a:pt x="3707" y="3867"/>
                    </a:lnTo>
                    <a:moveTo>
                      <a:pt x="3707" y="3867"/>
                    </a:moveTo>
                    <a:lnTo>
                      <a:pt x="3707" y="3867"/>
                    </a:lnTo>
                    <a:lnTo>
                      <a:pt x="3720" y="3867"/>
                    </a:lnTo>
                    <a:moveTo>
                      <a:pt x="3720" y="3867"/>
                    </a:moveTo>
                    <a:lnTo>
                      <a:pt x="3720" y="3867"/>
                    </a:lnTo>
                    <a:lnTo>
                      <a:pt x="3734" y="3867"/>
                    </a:lnTo>
                    <a:moveTo>
                      <a:pt x="3734" y="3867"/>
                    </a:moveTo>
                    <a:lnTo>
                      <a:pt x="3734" y="3867"/>
                    </a:lnTo>
                    <a:lnTo>
                      <a:pt x="3747" y="3867"/>
                    </a:lnTo>
                    <a:moveTo>
                      <a:pt x="3747" y="3867"/>
                    </a:moveTo>
                    <a:lnTo>
                      <a:pt x="3747" y="3867"/>
                    </a:lnTo>
                    <a:lnTo>
                      <a:pt x="3760" y="3867"/>
                    </a:lnTo>
                    <a:moveTo>
                      <a:pt x="3760" y="3867"/>
                    </a:moveTo>
                    <a:lnTo>
                      <a:pt x="3760" y="3867"/>
                    </a:lnTo>
                    <a:lnTo>
                      <a:pt x="3774" y="3867"/>
                    </a:lnTo>
                    <a:moveTo>
                      <a:pt x="3774" y="3867"/>
                    </a:moveTo>
                    <a:lnTo>
                      <a:pt x="3774" y="3867"/>
                    </a:lnTo>
                    <a:lnTo>
                      <a:pt x="3787" y="3867"/>
                    </a:lnTo>
                    <a:moveTo>
                      <a:pt x="3787" y="3867"/>
                    </a:moveTo>
                    <a:lnTo>
                      <a:pt x="3787" y="3867"/>
                    </a:lnTo>
                    <a:lnTo>
                      <a:pt x="3800" y="3867"/>
                    </a:lnTo>
                    <a:moveTo>
                      <a:pt x="3800" y="3867"/>
                    </a:moveTo>
                    <a:lnTo>
                      <a:pt x="3800" y="3867"/>
                    </a:lnTo>
                    <a:lnTo>
                      <a:pt x="3814" y="3867"/>
                    </a:lnTo>
                    <a:moveTo>
                      <a:pt x="3814" y="3867"/>
                    </a:moveTo>
                    <a:lnTo>
                      <a:pt x="3814" y="3867"/>
                    </a:lnTo>
                    <a:lnTo>
                      <a:pt x="3827" y="3934"/>
                    </a:lnTo>
                    <a:moveTo>
                      <a:pt x="3827" y="3934"/>
                    </a:moveTo>
                    <a:lnTo>
                      <a:pt x="3827" y="3934"/>
                    </a:lnTo>
                    <a:lnTo>
                      <a:pt x="3840" y="4000"/>
                    </a:lnTo>
                    <a:moveTo>
                      <a:pt x="3840" y="4000"/>
                    </a:moveTo>
                    <a:lnTo>
                      <a:pt x="3840" y="4000"/>
                    </a:lnTo>
                    <a:lnTo>
                      <a:pt x="3854" y="4054"/>
                    </a:lnTo>
                    <a:moveTo>
                      <a:pt x="3854" y="4054"/>
                    </a:moveTo>
                    <a:lnTo>
                      <a:pt x="3854" y="4054"/>
                    </a:lnTo>
                    <a:lnTo>
                      <a:pt x="3867" y="4054"/>
                    </a:lnTo>
                    <a:moveTo>
                      <a:pt x="3867" y="4054"/>
                    </a:moveTo>
                    <a:lnTo>
                      <a:pt x="3867" y="4054"/>
                    </a:lnTo>
                    <a:lnTo>
                      <a:pt x="3880" y="4054"/>
                    </a:lnTo>
                    <a:moveTo>
                      <a:pt x="3880" y="4054"/>
                    </a:moveTo>
                    <a:lnTo>
                      <a:pt x="3880" y="4054"/>
                    </a:lnTo>
                    <a:lnTo>
                      <a:pt x="3894" y="4054"/>
                    </a:lnTo>
                    <a:moveTo>
                      <a:pt x="3894" y="4054"/>
                    </a:moveTo>
                    <a:lnTo>
                      <a:pt x="3894" y="4054"/>
                    </a:lnTo>
                    <a:lnTo>
                      <a:pt x="3907" y="4120"/>
                    </a:lnTo>
                    <a:moveTo>
                      <a:pt x="3907" y="4120"/>
                    </a:moveTo>
                    <a:lnTo>
                      <a:pt x="3907" y="4120"/>
                    </a:lnTo>
                    <a:lnTo>
                      <a:pt x="3920" y="4120"/>
                    </a:lnTo>
                    <a:moveTo>
                      <a:pt x="3920" y="4120"/>
                    </a:moveTo>
                    <a:lnTo>
                      <a:pt x="3920" y="4120"/>
                    </a:lnTo>
                    <a:lnTo>
                      <a:pt x="3920" y="4187"/>
                    </a:lnTo>
                    <a:moveTo>
                      <a:pt x="3920" y="4187"/>
                    </a:moveTo>
                    <a:lnTo>
                      <a:pt x="3920" y="4187"/>
                    </a:lnTo>
                    <a:lnTo>
                      <a:pt x="3934" y="4187"/>
                    </a:lnTo>
                    <a:moveTo>
                      <a:pt x="3934" y="4187"/>
                    </a:moveTo>
                    <a:lnTo>
                      <a:pt x="3934" y="4187"/>
                    </a:lnTo>
                    <a:lnTo>
                      <a:pt x="3947" y="4187"/>
                    </a:lnTo>
                    <a:moveTo>
                      <a:pt x="3947" y="4187"/>
                    </a:moveTo>
                    <a:lnTo>
                      <a:pt x="3947" y="4187"/>
                    </a:lnTo>
                    <a:lnTo>
                      <a:pt x="3960" y="4187"/>
                    </a:lnTo>
                    <a:moveTo>
                      <a:pt x="3960" y="4187"/>
                    </a:moveTo>
                    <a:lnTo>
                      <a:pt x="3960" y="4187"/>
                    </a:lnTo>
                    <a:lnTo>
                      <a:pt x="3974" y="4187"/>
                    </a:lnTo>
                    <a:moveTo>
                      <a:pt x="3974" y="4187"/>
                    </a:moveTo>
                    <a:lnTo>
                      <a:pt x="3974" y="4187"/>
                    </a:lnTo>
                    <a:lnTo>
                      <a:pt x="3987" y="4187"/>
                    </a:lnTo>
                    <a:moveTo>
                      <a:pt x="3987" y="4187"/>
                    </a:moveTo>
                    <a:lnTo>
                      <a:pt x="3987" y="4187"/>
                    </a:lnTo>
                    <a:lnTo>
                      <a:pt x="3987" y="4267"/>
                    </a:lnTo>
                    <a:moveTo>
                      <a:pt x="3987" y="4267"/>
                    </a:moveTo>
                    <a:lnTo>
                      <a:pt x="3987" y="4267"/>
                    </a:lnTo>
                    <a:lnTo>
                      <a:pt x="4014" y="4267"/>
                    </a:lnTo>
                    <a:moveTo>
                      <a:pt x="4014" y="4267"/>
                    </a:moveTo>
                    <a:lnTo>
                      <a:pt x="4014" y="4267"/>
                    </a:lnTo>
                    <a:lnTo>
                      <a:pt x="4027" y="4334"/>
                    </a:lnTo>
                    <a:moveTo>
                      <a:pt x="4027" y="4334"/>
                    </a:moveTo>
                    <a:lnTo>
                      <a:pt x="4027" y="4334"/>
                    </a:lnTo>
                    <a:lnTo>
                      <a:pt x="4040" y="4334"/>
                    </a:lnTo>
                    <a:moveTo>
                      <a:pt x="4040" y="4334"/>
                    </a:moveTo>
                    <a:lnTo>
                      <a:pt x="4040" y="4334"/>
                    </a:lnTo>
                    <a:lnTo>
                      <a:pt x="4054" y="4334"/>
                    </a:lnTo>
                    <a:moveTo>
                      <a:pt x="4054" y="4334"/>
                    </a:moveTo>
                    <a:lnTo>
                      <a:pt x="4054" y="4334"/>
                    </a:lnTo>
                    <a:lnTo>
                      <a:pt x="4054" y="4400"/>
                    </a:lnTo>
                    <a:moveTo>
                      <a:pt x="4054" y="4400"/>
                    </a:moveTo>
                    <a:lnTo>
                      <a:pt x="4054" y="4400"/>
                    </a:lnTo>
                    <a:lnTo>
                      <a:pt x="4054" y="4467"/>
                    </a:lnTo>
                    <a:moveTo>
                      <a:pt x="4054" y="4467"/>
                    </a:moveTo>
                    <a:lnTo>
                      <a:pt x="4054" y="4467"/>
                    </a:lnTo>
                    <a:lnTo>
                      <a:pt x="4067" y="4467"/>
                    </a:lnTo>
                    <a:moveTo>
                      <a:pt x="4067" y="4467"/>
                    </a:moveTo>
                    <a:lnTo>
                      <a:pt x="4067" y="4467"/>
                    </a:lnTo>
                    <a:lnTo>
                      <a:pt x="4080" y="4467"/>
                    </a:lnTo>
                    <a:moveTo>
                      <a:pt x="4080" y="4467"/>
                    </a:moveTo>
                    <a:lnTo>
                      <a:pt x="4080" y="4467"/>
                    </a:lnTo>
                    <a:lnTo>
                      <a:pt x="4094" y="4467"/>
                    </a:lnTo>
                    <a:moveTo>
                      <a:pt x="4094" y="4467"/>
                    </a:moveTo>
                    <a:lnTo>
                      <a:pt x="4094" y="4467"/>
                    </a:lnTo>
                    <a:lnTo>
                      <a:pt x="4107" y="4467"/>
                    </a:lnTo>
                    <a:moveTo>
                      <a:pt x="4107" y="4467"/>
                    </a:moveTo>
                    <a:lnTo>
                      <a:pt x="4107" y="4467"/>
                    </a:lnTo>
                    <a:lnTo>
                      <a:pt x="4120" y="4467"/>
                    </a:lnTo>
                    <a:moveTo>
                      <a:pt x="4120" y="4467"/>
                    </a:moveTo>
                    <a:lnTo>
                      <a:pt x="4120" y="4467"/>
                    </a:lnTo>
                    <a:lnTo>
                      <a:pt x="4134" y="4467"/>
                    </a:lnTo>
                    <a:moveTo>
                      <a:pt x="4134" y="4467"/>
                    </a:moveTo>
                    <a:lnTo>
                      <a:pt x="4134" y="4467"/>
                    </a:lnTo>
                    <a:lnTo>
                      <a:pt x="4160" y="4467"/>
                    </a:lnTo>
                    <a:moveTo>
                      <a:pt x="4160" y="4467"/>
                    </a:moveTo>
                    <a:lnTo>
                      <a:pt x="4160" y="4467"/>
                    </a:lnTo>
                    <a:lnTo>
                      <a:pt x="4174" y="4467"/>
                    </a:lnTo>
                    <a:moveTo>
                      <a:pt x="4174" y="4467"/>
                    </a:moveTo>
                    <a:lnTo>
                      <a:pt x="4174" y="4467"/>
                    </a:lnTo>
                    <a:lnTo>
                      <a:pt x="4187" y="4467"/>
                    </a:lnTo>
                    <a:moveTo>
                      <a:pt x="4187" y="4467"/>
                    </a:moveTo>
                    <a:lnTo>
                      <a:pt x="4187" y="4467"/>
                    </a:lnTo>
                    <a:lnTo>
                      <a:pt x="4200" y="4467"/>
                    </a:lnTo>
                    <a:moveTo>
                      <a:pt x="4200" y="4467"/>
                    </a:moveTo>
                    <a:lnTo>
                      <a:pt x="4200" y="4467"/>
                    </a:lnTo>
                    <a:lnTo>
                      <a:pt x="4214" y="4467"/>
                    </a:lnTo>
                    <a:moveTo>
                      <a:pt x="4214" y="4467"/>
                    </a:moveTo>
                    <a:lnTo>
                      <a:pt x="4214" y="4467"/>
                    </a:lnTo>
                    <a:lnTo>
                      <a:pt x="4227" y="4467"/>
                    </a:lnTo>
                    <a:moveTo>
                      <a:pt x="4227" y="4467"/>
                    </a:moveTo>
                    <a:lnTo>
                      <a:pt x="4227" y="4467"/>
                    </a:lnTo>
                    <a:lnTo>
                      <a:pt x="4227" y="4547"/>
                    </a:lnTo>
                    <a:moveTo>
                      <a:pt x="4227" y="4547"/>
                    </a:moveTo>
                    <a:lnTo>
                      <a:pt x="4227" y="4547"/>
                    </a:lnTo>
                    <a:lnTo>
                      <a:pt x="4240" y="4547"/>
                    </a:lnTo>
                    <a:moveTo>
                      <a:pt x="4240" y="4547"/>
                    </a:moveTo>
                    <a:lnTo>
                      <a:pt x="4240" y="4547"/>
                    </a:lnTo>
                    <a:lnTo>
                      <a:pt x="4254" y="4547"/>
                    </a:lnTo>
                    <a:moveTo>
                      <a:pt x="4254" y="4547"/>
                    </a:moveTo>
                    <a:lnTo>
                      <a:pt x="4254" y="4547"/>
                    </a:lnTo>
                    <a:lnTo>
                      <a:pt x="4267" y="4547"/>
                    </a:lnTo>
                    <a:moveTo>
                      <a:pt x="4267" y="4547"/>
                    </a:moveTo>
                    <a:lnTo>
                      <a:pt x="4267" y="4547"/>
                    </a:lnTo>
                    <a:lnTo>
                      <a:pt x="4280" y="4547"/>
                    </a:lnTo>
                    <a:moveTo>
                      <a:pt x="4280" y="4547"/>
                    </a:moveTo>
                    <a:lnTo>
                      <a:pt x="4280" y="4547"/>
                    </a:lnTo>
                    <a:lnTo>
                      <a:pt x="4294" y="4614"/>
                    </a:lnTo>
                    <a:moveTo>
                      <a:pt x="4294" y="4614"/>
                    </a:moveTo>
                    <a:lnTo>
                      <a:pt x="4294" y="4614"/>
                    </a:lnTo>
                    <a:lnTo>
                      <a:pt x="4294" y="4680"/>
                    </a:lnTo>
                    <a:moveTo>
                      <a:pt x="4294" y="4680"/>
                    </a:moveTo>
                    <a:lnTo>
                      <a:pt x="4294" y="4680"/>
                    </a:lnTo>
                    <a:lnTo>
                      <a:pt x="4307" y="4680"/>
                    </a:lnTo>
                    <a:moveTo>
                      <a:pt x="4307" y="4680"/>
                    </a:moveTo>
                    <a:lnTo>
                      <a:pt x="4307" y="4680"/>
                    </a:lnTo>
                    <a:lnTo>
                      <a:pt x="4320" y="4680"/>
                    </a:lnTo>
                    <a:moveTo>
                      <a:pt x="4320" y="4680"/>
                    </a:moveTo>
                    <a:lnTo>
                      <a:pt x="4320" y="4680"/>
                    </a:lnTo>
                    <a:lnTo>
                      <a:pt x="4334" y="4680"/>
                    </a:lnTo>
                    <a:moveTo>
                      <a:pt x="4334" y="4680"/>
                    </a:moveTo>
                    <a:lnTo>
                      <a:pt x="4334" y="4680"/>
                    </a:lnTo>
                    <a:lnTo>
                      <a:pt x="4347" y="4680"/>
                    </a:lnTo>
                    <a:moveTo>
                      <a:pt x="4347" y="4680"/>
                    </a:moveTo>
                    <a:lnTo>
                      <a:pt x="4347" y="4680"/>
                    </a:lnTo>
                    <a:lnTo>
                      <a:pt x="4360" y="4680"/>
                    </a:lnTo>
                    <a:moveTo>
                      <a:pt x="4360" y="4680"/>
                    </a:moveTo>
                    <a:lnTo>
                      <a:pt x="4360" y="4680"/>
                    </a:lnTo>
                    <a:lnTo>
                      <a:pt x="4374" y="4680"/>
                    </a:lnTo>
                    <a:moveTo>
                      <a:pt x="4374" y="4680"/>
                    </a:moveTo>
                    <a:lnTo>
                      <a:pt x="4374" y="4680"/>
                    </a:lnTo>
                    <a:lnTo>
                      <a:pt x="4387" y="4760"/>
                    </a:lnTo>
                    <a:moveTo>
                      <a:pt x="4387" y="4760"/>
                    </a:moveTo>
                    <a:lnTo>
                      <a:pt x="4387" y="4760"/>
                    </a:lnTo>
                    <a:lnTo>
                      <a:pt x="4400" y="4760"/>
                    </a:lnTo>
                    <a:moveTo>
                      <a:pt x="4400" y="4760"/>
                    </a:moveTo>
                    <a:lnTo>
                      <a:pt x="4400" y="4760"/>
                    </a:lnTo>
                    <a:lnTo>
                      <a:pt x="4414" y="4760"/>
                    </a:lnTo>
                    <a:moveTo>
                      <a:pt x="4414" y="4760"/>
                    </a:moveTo>
                    <a:lnTo>
                      <a:pt x="4414" y="4760"/>
                    </a:lnTo>
                    <a:lnTo>
                      <a:pt x="4427" y="4760"/>
                    </a:lnTo>
                    <a:moveTo>
                      <a:pt x="4427" y="4760"/>
                    </a:moveTo>
                    <a:lnTo>
                      <a:pt x="4427" y="4760"/>
                    </a:lnTo>
                    <a:lnTo>
                      <a:pt x="4454" y="4760"/>
                    </a:lnTo>
                    <a:moveTo>
                      <a:pt x="4454" y="4760"/>
                    </a:moveTo>
                    <a:lnTo>
                      <a:pt x="4454" y="4760"/>
                    </a:lnTo>
                    <a:lnTo>
                      <a:pt x="4454" y="4827"/>
                    </a:lnTo>
                    <a:moveTo>
                      <a:pt x="4454" y="4827"/>
                    </a:moveTo>
                    <a:lnTo>
                      <a:pt x="4454" y="4827"/>
                    </a:lnTo>
                    <a:lnTo>
                      <a:pt x="4467" y="4827"/>
                    </a:lnTo>
                    <a:moveTo>
                      <a:pt x="4467" y="4827"/>
                    </a:moveTo>
                    <a:lnTo>
                      <a:pt x="4467" y="4827"/>
                    </a:lnTo>
                    <a:lnTo>
                      <a:pt x="4480" y="4827"/>
                    </a:lnTo>
                    <a:moveTo>
                      <a:pt x="4480" y="4827"/>
                    </a:moveTo>
                    <a:lnTo>
                      <a:pt x="4480" y="4827"/>
                    </a:lnTo>
                    <a:lnTo>
                      <a:pt x="4494" y="4827"/>
                    </a:lnTo>
                    <a:moveTo>
                      <a:pt x="4494" y="4827"/>
                    </a:moveTo>
                    <a:lnTo>
                      <a:pt x="4494" y="4827"/>
                    </a:lnTo>
                    <a:lnTo>
                      <a:pt x="4507" y="4827"/>
                    </a:lnTo>
                    <a:moveTo>
                      <a:pt x="4507" y="4827"/>
                    </a:moveTo>
                    <a:lnTo>
                      <a:pt x="4507" y="4827"/>
                    </a:lnTo>
                    <a:lnTo>
                      <a:pt x="4520" y="4907"/>
                    </a:lnTo>
                    <a:moveTo>
                      <a:pt x="4520" y="4907"/>
                    </a:moveTo>
                    <a:lnTo>
                      <a:pt x="4520" y="4907"/>
                    </a:lnTo>
                    <a:lnTo>
                      <a:pt x="4534" y="4907"/>
                    </a:lnTo>
                    <a:moveTo>
                      <a:pt x="4534" y="4907"/>
                    </a:moveTo>
                    <a:lnTo>
                      <a:pt x="4534" y="4907"/>
                    </a:lnTo>
                    <a:lnTo>
                      <a:pt x="4547" y="4907"/>
                    </a:lnTo>
                    <a:moveTo>
                      <a:pt x="4547" y="4907"/>
                    </a:moveTo>
                    <a:lnTo>
                      <a:pt x="4547" y="4907"/>
                    </a:lnTo>
                    <a:lnTo>
                      <a:pt x="4560" y="4907"/>
                    </a:lnTo>
                    <a:moveTo>
                      <a:pt x="4560" y="4907"/>
                    </a:moveTo>
                    <a:lnTo>
                      <a:pt x="4560" y="4907"/>
                    </a:lnTo>
                    <a:lnTo>
                      <a:pt x="4574" y="4907"/>
                    </a:lnTo>
                    <a:moveTo>
                      <a:pt x="4574" y="4907"/>
                    </a:moveTo>
                    <a:lnTo>
                      <a:pt x="4574" y="4907"/>
                    </a:lnTo>
                    <a:lnTo>
                      <a:pt x="4587" y="4907"/>
                    </a:lnTo>
                    <a:moveTo>
                      <a:pt x="4587" y="4907"/>
                    </a:moveTo>
                    <a:lnTo>
                      <a:pt x="4587" y="4907"/>
                    </a:lnTo>
                    <a:lnTo>
                      <a:pt x="4600" y="4974"/>
                    </a:lnTo>
                    <a:moveTo>
                      <a:pt x="4600" y="4974"/>
                    </a:moveTo>
                    <a:lnTo>
                      <a:pt x="4600" y="4974"/>
                    </a:lnTo>
                    <a:lnTo>
                      <a:pt x="4614" y="4974"/>
                    </a:lnTo>
                    <a:moveTo>
                      <a:pt x="4614" y="4974"/>
                    </a:moveTo>
                    <a:lnTo>
                      <a:pt x="4614" y="4974"/>
                    </a:lnTo>
                    <a:lnTo>
                      <a:pt x="4627" y="4974"/>
                    </a:lnTo>
                    <a:moveTo>
                      <a:pt x="4627" y="4974"/>
                    </a:moveTo>
                    <a:lnTo>
                      <a:pt x="4627" y="4974"/>
                    </a:lnTo>
                    <a:lnTo>
                      <a:pt x="4627" y="5054"/>
                    </a:lnTo>
                    <a:moveTo>
                      <a:pt x="4627" y="5054"/>
                    </a:moveTo>
                    <a:lnTo>
                      <a:pt x="4627" y="5054"/>
                    </a:lnTo>
                    <a:lnTo>
                      <a:pt x="4640" y="5054"/>
                    </a:lnTo>
                    <a:moveTo>
                      <a:pt x="4640" y="5054"/>
                    </a:moveTo>
                    <a:lnTo>
                      <a:pt x="4640" y="5054"/>
                    </a:lnTo>
                    <a:lnTo>
                      <a:pt x="4654" y="5134"/>
                    </a:lnTo>
                    <a:moveTo>
                      <a:pt x="4654" y="5134"/>
                    </a:moveTo>
                    <a:lnTo>
                      <a:pt x="4654" y="5134"/>
                    </a:lnTo>
                    <a:lnTo>
                      <a:pt x="4667" y="5134"/>
                    </a:lnTo>
                    <a:moveTo>
                      <a:pt x="4667" y="5134"/>
                    </a:moveTo>
                    <a:lnTo>
                      <a:pt x="4667" y="5134"/>
                    </a:lnTo>
                    <a:lnTo>
                      <a:pt x="4680" y="5134"/>
                    </a:lnTo>
                    <a:moveTo>
                      <a:pt x="4680" y="5134"/>
                    </a:moveTo>
                    <a:lnTo>
                      <a:pt x="4680" y="5134"/>
                    </a:lnTo>
                    <a:lnTo>
                      <a:pt x="4694" y="5134"/>
                    </a:lnTo>
                    <a:moveTo>
                      <a:pt x="4694" y="5134"/>
                    </a:moveTo>
                    <a:lnTo>
                      <a:pt x="4694" y="5134"/>
                    </a:lnTo>
                    <a:lnTo>
                      <a:pt x="4707" y="5134"/>
                    </a:lnTo>
                    <a:moveTo>
                      <a:pt x="4707" y="5134"/>
                    </a:moveTo>
                    <a:lnTo>
                      <a:pt x="4707" y="5134"/>
                    </a:lnTo>
                    <a:lnTo>
                      <a:pt x="4720" y="5134"/>
                    </a:lnTo>
                    <a:moveTo>
                      <a:pt x="4720" y="5134"/>
                    </a:moveTo>
                    <a:lnTo>
                      <a:pt x="4720" y="5134"/>
                    </a:lnTo>
                    <a:lnTo>
                      <a:pt x="4734" y="5134"/>
                    </a:lnTo>
                    <a:moveTo>
                      <a:pt x="4734" y="5134"/>
                    </a:moveTo>
                    <a:lnTo>
                      <a:pt x="4734" y="5134"/>
                    </a:lnTo>
                    <a:lnTo>
                      <a:pt x="4747" y="5134"/>
                    </a:lnTo>
                    <a:moveTo>
                      <a:pt x="4747" y="5134"/>
                    </a:moveTo>
                    <a:lnTo>
                      <a:pt x="4747" y="5134"/>
                    </a:lnTo>
                    <a:lnTo>
                      <a:pt x="4760" y="5134"/>
                    </a:lnTo>
                    <a:moveTo>
                      <a:pt x="4760" y="5134"/>
                    </a:moveTo>
                    <a:lnTo>
                      <a:pt x="4760" y="5134"/>
                    </a:lnTo>
                    <a:lnTo>
                      <a:pt x="4774" y="5134"/>
                    </a:lnTo>
                    <a:moveTo>
                      <a:pt x="4774" y="5134"/>
                    </a:moveTo>
                    <a:lnTo>
                      <a:pt x="4774" y="5134"/>
                    </a:lnTo>
                    <a:lnTo>
                      <a:pt x="4787" y="5134"/>
                    </a:lnTo>
                    <a:moveTo>
                      <a:pt x="4787" y="5134"/>
                    </a:moveTo>
                    <a:lnTo>
                      <a:pt x="4787" y="5134"/>
                    </a:lnTo>
                    <a:lnTo>
                      <a:pt x="4800" y="5134"/>
                    </a:lnTo>
                    <a:moveTo>
                      <a:pt x="4800" y="5134"/>
                    </a:moveTo>
                    <a:lnTo>
                      <a:pt x="4800" y="5134"/>
                    </a:lnTo>
                    <a:lnTo>
                      <a:pt x="4814" y="5134"/>
                    </a:lnTo>
                    <a:moveTo>
                      <a:pt x="4814" y="5134"/>
                    </a:moveTo>
                    <a:lnTo>
                      <a:pt x="4814" y="5134"/>
                    </a:lnTo>
                    <a:lnTo>
                      <a:pt x="4827" y="5134"/>
                    </a:lnTo>
                    <a:moveTo>
                      <a:pt x="4827" y="5134"/>
                    </a:moveTo>
                    <a:lnTo>
                      <a:pt x="4827" y="5134"/>
                    </a:lnTo>
                    <a:lnTo>
                      <a:pt x="4827" y="5214"/>
                    </a:lnTo>
                    <a:moveTo>
                      <a:pt x="4827" y="5214"/>
                    </a:moveTo>
                    <a:lnTo>
                      <a:pt x="4827" y="5214"/>
                    </a:lnTo>
                    <a:lnTo>
                      <a:pt x="4840" y="5214"/>
                    </a:lnTo>
                    <a:moveTo>
                      <a:pt x="4840" y="5214"/>
                    </a:moveTo>
                    <a:lnTo>
                      <a:pt x="4840" y="5214"/>
                    </a:lnTo>
                    <a:lnTo>
                      <a:pt x="4854" y="5214"/>
                    </a:lnTo>
                    <a:moveTo>
                      <a:pt x="4854" y="5214"/>
                    </a:moveTo>
                    <a:lnTo>
                      <a:pt x="4854" y="5214"/>
                    </a:lnTo>
                    <a:lnTo>
                      <a:pt x="4867" y="5214"/>
                    </a:lnTo>
                    <a:moveTo>
                      <a:pt x="4867" y="5214"/>
                    </a:moveTo>
                    <a:lnTo>
                      <a:pt x="4867" y="5214"/>
                    </a:lnTo>
                    <a:lnTo>
                      <a:pt x="4894" y="5214"/>
                    </a:lnTo>
                    <a:moveTo>
                      <a:pt x="4894" y="5214"/>
                    </a:moveTo>
                    <a:lnTo>
                      <a:pt x="4894" y="5214"/>
                    </a:lnTo>
                    <a:lnTo>
                      <a:pt x="4907" y="5214"/>
                    </a:lnTo>
                    <a:moveTo>
                      <a:pt x="4907" y="5214"/>
                    </a:moveTo>
                    <a:lnTo>
                      <a:pt x="4907" y="5214"/>
                    </a:lnTo>
                    <a:lnTo>
                      <a:pt x="4920" y="5214"/>
                    </a:lnTo>
                    <a:moveTo>
                      <a:pt x="4920" y="5214"/>
                    </a:moveTo>
                    <a:lnTo>
                      <a:pt x="4920" y="5214"/>
                    </a:lnTo>
                    <a:lnTo>
                      <a:pt x="4934" y="5214"/>
                    </a:lnTo>
                    <a:moveTo>
                      <a:pt x="4934" y="5214"/>
                    </a:moveTo>
                    <a:lnTo>
                      <a:pt x="4934" y="5214"/>
                    </a:lnTo>
                    <a:lnTo>
                      <a:pt x="4947" y="5214"/>
                    </a:lnTo>
                    <a:moveTo>
                      <a:pt x="4947" y="5214"/>
                    </a:moveTo>
                    <a:lnTo>
                      <a:pt x="4947" y="5214"/>
                    </a:lnTo>
                    <a:lnTo>
                      <a:pt x="4960" y="5214"/>
                    </a:lnTo>
                    <a:moveTo>
                      <a:pt x="4960" y="5214"/>
                    </a:moveTo>
                    <a:lnTo>
                      <a:pt x="4960" y="5214"/>
                    </a:lnTo>
                    <a:lnTo>
                      <a:pt x="4974" y="5214"/>
                    </a:lnTo>
                    <a:moveTo>
                      <a:pt x="4974" y="5214"/>
                    </a:moveTo>
                    <a:lnTo>
                      <a:pt x="4974" y="5214"/>
                    </a:lnTo>
                    <a:lnTo>
                      <a:pt x="4987" y="5214"/>
                    </a:lnTo>
                    <a:moveTo>
                      <a:pt x="4987" y="5214"/>
                    </a:moveTo>
                    <a:lnTo>
                      <a:pt x="4987" y="5214"/>
                    </a:lnTo>
                    <a:lnTo>
                      <a:pt x="5000" y="5214"/>
                    </a:lnTo>
                    <a:moveTo>
                      <a:pt x="5000" y="5214"/>
                    </a:moveTo>
                    <a:lnTo>
                      <a:pt x="5000" y="5214"/>
                    </a:lnTo>
                    <a:lnTo>
                      <a:pt x="5014" y="5214"/>
                    </a:lnTo>
                    <a:moveTo>
                      <a:pt x="5014" y="5214"/>
                    </a:moveTo>
                    <a:lnTo>
                      <a:pt x="5014" y="5214"/>
                    </a:lnTo>
                    <a:lnTo>
                      <a:pt x="5027" y="5360"/>
                    </a:lnTo>
                    <a:moveTo>
                      <a:pt x="5027" y="5360"/>
                    </a:moveTo>
                    <a:lnTo>
                      <a:pt x="5027" y="5360"/>
                    </a:lnTo>
                    <a:lnTo>
                      <a:pt x="5040" y="5360"/>
                    </a:lnTo>
                    <a:moveTo>
                      <a:pt x="5040" y="5360"/>
                    </a:moveTo>
                    <a:lnTo>
                      <a:pt x="5040" y="5360"/>
                    </a:lnTo>
                    <a:lnTo>
                      <a:pt x="5054" y="5360"/>
                    </a:lnTo>
                    <a:moveTo>
                      <a:pt x="5054" y="5360"/>
                    </a:moveTo>
                    <a:lnTo>
                      <a:pt x="5054" y="5360"/>
                    </a:lnTo>
                    <a:lnTo>
                      <a:pt x="5067" y="5360"/>
                    </a:lnTo>
                    <a:moveTo>
                      <a:pt x="5067" y="5360"/>
                    </a:moveTo>
                    <a:lnTo>
                      <a:pt x="5067" y="5360"/>
                    </a:lnTo>
                    <a:lnTo>
                      <a:pt x="5080" y="5360"/>
                    </a:lnTo>
                    <a:moveTo>
                      <a:pt x="5080" y="5360"/>
                    </a:moveTo>
                    <a:lnTo>
                      <a:pt x="5080" y="5360"/>
                    </a:lnTo>
                    <a:lnTo>
                      <a:pt x="5094" y="5360"/>
                    </a:lnTo>
                    <a:moveTo>
                      <a:pt x="5094" y="5360"/>
                    </a:moveTo>
                    <a:lnTo>
                      <a:pt x="5094" y="5360"/>
                    </a:lnTo>
                    <a:lnTo>
                      <a:pt x="5107" y="5360"/>
                    </a:lnTo>
                    <a:moveTo>
                      <a:pt x="5107" y="5360"/>
                    </a:moveTo>
                    <a:lnTo>
                      <a:pt x="5107" y="5360"/>
                    </a:lnTo>
                    <a:lnTo>
                      <a:pt x="5120" y="5360"/>
                    </a:lnTo>
                    <a:moveTo>
                      <a:pt x="5120" y="5360"/>
                    </a:moveTo>
                    <a:lnTo>
                      <a:pt x="5120" y="5360"/>
                    </a:lnTo>
                    <a:lnTo>
                      <a:pt x="5134" y="5360"/>
                    </a:lnTo>
                    <a:moveTo>
                      <a:pt x="5134" y="5360"/>
                    </a:moveTo>
                    <a:lnTo>
                      <a:pt x="5134" y="5360"/>
                    </a:lnTo>
                    <a:lnTo>
                      <a:pt x="5147" y="5360"/>
                    </a:lnTo>
                    <a:moveTo>
                      <a:pt x="5147" y="5360"/>
                    </a:moveTo>
                    <a:lnTo>
                      <a:pt x="5147" y="5360"/>
                    </a:lnTo>
                    <a:lnTo>
                      <a:pt x="5160" y="5360"/>
                    </a:lnTo>
                    <a:moveTo>
                      <a:pt x="5160" y="5360"/>
                    </a:moveTo>
                    <a:lnTo>
                      <a:pt x="5160" y="5360"/>
                    </a:lnTo>
                    <a:lnTo>
                      <a:pt x="5174" y="5360"/>
                    </a:lnTo>
                    <a:moveTo>
                      <a:pt x="5174" y="5360"/>
                    </a:moveTo>
                    <a:lnTo>
                      <a:pt x="5174" y="5360"/>
                    </a:lnTo>
                    <a:lnTo>
                      <a:pt x="5187" y="5360"/>
                    </a:lnTo>
                    <a:moveTo>
                      <a:pt x="5187" y="5360"/>
                    </a:moveTo>
                    <a:lnTo>
                      <a:pt x="5187" y="5360"/>
                    </a:lnTo>
                    <a:lnTo>
                      <a:pt x="5200" y="5360"/>
                    </a:lnTo>
                    <a:moveTo>
                      <a:pt x="5200" y="5360"/>
                    </a:moveTo>
                    <a:lnTo>
                      <a:pt x="5200" y="5360"/>
                    </a:lnTo>
                    <a:lnTo>
                      <a:pt x="5214" y="5360"/>
                    </a:lnTo>
                    <a:moveTo>
                      <a:pt x="5214" y="5360"/>
                    </a:moveTo>
                    <a:lnTo>
                      <a:pt x="5214" y="5360"/>
                    </a:lnTo>
                    <a:lnTo>
                      <a:pt x="5227" y="5360"/>
                    </a:lnTo>
                    <a:moveTo>
                      <a:pt x="5227" y="5360"/>
                    </a:moveTo>
                    <a:lnTo>
                      <a:pt x="5227" y="5360"/>
                    </a:lnTo>
                    <a:lnTo>
                      <a:pt x="5240" y="5360"/>
                    </a:lnTo>
                    <a:moveTo>
                      <a:pt x="5240" y="5360"/>
                    </a:moveTo>
                    <a:lnTo>
                      <a:pt x="5240" y="5360"/>
                    </a:lnTo>
                    <a:lnTo>
                      <a:pt x="5254" y="5360"/>
                    </a:lnTo>
                    <a:moveTo>
                      <a:pt x="5254" y="5360"/>
                    </a:moveTo>
                    <a:lnTo>
                      <a:pt x="5254" y="5360"/>
                    </a:lnTo>
                    <a:lnTo>
                      <a:pt x="5267" y="5360"/>
                    </a:lnTo>
                    <a:moveTo>
                      <a:pt x="5267" y="5360"/>
                    </a:moveTo>
                    <a:lnTo>
                      <a:pt x="5267" y="5360"/>
                    </a:lnTo>
                    <a:lnTo>
                      <a:pt x="5280" y="5360"/>
                    </a:lnTo>
                    <a:moveTo>
                      <a:pt x="5280" y="5360"/>
                    </a:moveTo>
                    <a:lnTo>
                      <a:pt x="5280" y="5360"/>
                    </a:lnTo>
                    <a:lnTo>
                      <a:pt x="5294" y="5360"/>
                    </a:lnTo>
                    <a:moveTo>
                      <a:pt x="5294" y="5360"/>
                    </a:moveTo>
                    <a:lnTo>
                      <a:pt x="5294" y="5360"/>
                    </a:lnTo>
                    <a:lnTo>
                      <a:pt x="5320" y="5440"/>
                    </a:lnTo>
                    <a:moveTo>
                      <a:pt x="5320" y="5440"/>
                    </a:moveTo>
                    <a:lnTo>
                      <a:pt x="5320" y="5440"/>
                    </a:lnTo>
                    <a:lnTo>
                      <a:pt x="5334" y="5440"/>
                    </a:lnTo>
                    <a:moveTo>
                      <a:pt x="5334" y="5440"/>
                    </a:moveTo>
                    <a:lnTo>
                      <a:pt x="5334" y="5440"/>
                    </a:lnTo>
                    <a:lnTo>
                      <a:pt x="5347" y="5440"/>
                    </a:lnTo>
                    <a:moveTo>
                      <a:pt x="5347" y="5440"/>
                    </a:moveTo>
                    <a:lnTo>
                      <a:pt x="5347" y="5440"/>
                    </a:lnTo>
                    <a:lnTo>
                      <a:pt x="5360" y="5440"/>
                    </a:lnTo>
                    <a:moveTo>
                      <a:pt x="5360" y="5440"/>
                    </a:moveTo>
                    <a:lnTo>
                      <a:pt x="5360" y="5440"/>
                    </a:lnTo>
                    <a:lnTo>
                      <a:pt x="5374" y="5440"/>
                    </a:lnTo>
                    <a:moveTo>
                      <a:pt x="5374" y="5440"/>
                    </a:moveTo>
                    <a:lnTo>
                      <a:pt x="5374" y="5440"/>
                    </a:lnTo>
                    <a:lnTo>
                      <a:pt x="5387" y="5440"/>
                    </a:lnTo>
                    <a:moveTo>
                      <a:pt x="5387" y="5440"/>
                    </a:moveTo>
                    <a:lnTo>
                      <a:pt x="5387" y="5440"/>
                    </a:lnTo>
                    <a:lnTo>
                      <a:pt x="5400" y="5440"/>
                    </a:lnTo>
                    <a:moveTo>
                      <a:pt x="5400" y="5440"/>
                    </a:moveTo>
                    <a:lnTo>
                      <a:pt x="5400" y="5440"/>
                    </a:lnTo>
                    <a:lnTo>
                      <a:pt x="5414" y="5440"/>
                    </a:lnTo>
                    <a:moveTo>
                      <a:pt x="5414" y="5440"/>
                    </a:moveTo>
                    <a:lnTo>
                      <a:pt x="5414" y="5440"/>
                    </a:lnTo>
                    <a:lnTo>
                      <a:pt x="5427" y="5440"/>
                    </a:lnTo>
                    <a:moveTo>
                      <a:pt x="5427" y="5440"/>
                    </a:moveTo>
                    <a:lnTo>
                      <a:pt x="5427" y="5440"/>
                    </a:lnTo>
                    <a:lnTo>
                      <a:pt x="5440" y="5440"/>
                    </a:lnTo>
                    <a:moveTo>
                      <a:pt x="5440" y="5440"/>
                    </a:moveTo>
                    <a:lnTo>
                      <a:pt x="5440" y="5440"/>
                    </a:lnTo>
                    <a:lnTo>
                      <a:pt x="5454" y="5440"/>
                    </a:lnTo>
                    <a:moveTo>
                      <a:pt x="5454" y="5440"/>
                    </a:moveTo>
                    <a:lnTo>
                      <a:pt x="5454" y="5440"/>
                    </a:lnTo>
                    <a:lnTo>
                      <a:pt x="5467" y="5440"/>
                    </a:lnTo>
                    <a:moveTo>
                      <a:pt x="5467" y="5440"/>
                    </a:moveTo>
                    <a:lnTo>
                      <a:pt x="5467" y="5440"/>
                    </a:lnTo>
                    <a:lnTo>
                      <a:pt x="5480" y="5440"/>
                    </a:lnTo>
                    <a:moveTo>
                      <a:pt x="5480" y="5440"/>
                    </a:moveTo>
                    <a:lnTo>
                      <a:pt x="5480" y="5440"/>
                    </a:lnTo>
                    <a:lnTo>
                      <a:pt x="5494" y="5440"/>
                    </a:lnTo>
                    <a:moveTo>
                      <a:pt x="5494" y="5440"/>
                    </a:moveTo>
                    <a:lnTo>
                      <a:pt x="5494" y="5440"/>
                    </a:lnTo>
                    <a:lnTo>
                      <a:pt x="5507" y="5534"/>
                    </a:lnTo>
                    <a:moveTo>
                      <a:pt x="5507" y="5534"/>
                    </a:moveTo>
                    <a:lnTo>
                      <a:pt x="5507" y="5534"/>
                    </a:lnTo>
                    <a:lnTo>
                      <a:pt x="5520" y="5534"/>
                    </a:lnTo>
                    <a:moveTo>
                      <a:pt x="5520" y="5534"/>
                    </a:moveTo>
                    <a:lnTo>
                      <a:pt x="5520" y="5534"/>
                    </a:lnTo>
                    <a:lnTo>
                      <a:pt x="5534" y="5534"/>
                    </a:lnTo>
                    <a:moveTo>
                      <a:pt x="5534" y="5534"/>
                    </a:moveTo>
                    <a:lnTo>
                      <a:pt x="5534" y="5534"/>
                    </a:lnTo>
                    <a:lnTo>
                      <a:pt x="5547" y="5534"/>
                    </a:lnTo>
                    <a:moveTo>
                      <a:pt x="5547" y="5534"/>
                    </a:moveTo>
                    <a:lnTo>
                      <a:pt x="5547" y="5534"/>
                    </a:lnTo>
                    <a:lnTo>
                      <a:pt x="5560" y="5534"/>
                    </a:lnTo>
                    <a:moveTo>
                      <a:pt x="5560" y="5534"/>
                    </a:moveTo>
                    <a:lnTo>
                      <a:pt x="5560" y="5534"/>
                    </a:lnTo>
                    <a:lnTo>
                      <a:pt x="5574" y="5534"/>
                    </a:lnTo>
                    <a:moveTo>
                      <a:pt x="5574" y="5534"/>
                    </a:moveTo>
                    <a:lnTo>
                      <a:pt x="5574" y="5534"/>
                    </a:lnTo>
                    <a:lnTo>
                      <a:pt x="5587" y="5627"/>
                    </a:lnTo>
                    <a:moveTo>
                      <a:pt x="5587" y="5627"/>
                    </a:moveTo>
                    <a:lnTo>
                      <a:pt x="5587" y="5627"/>
                    </a:lnTo>
                    <a:lnTo>
                      <a:pt x="5600" y="5627"/>
                    </a:lnTo>
                    <a:moveTo>
                      <a:pt x="5600" y="5627"/>
                    </a:moveTo>
                    <a:lnTo>
                      <a:pt x="5600" y="5627"/>
                    </a:lnTo>
                    <a:lnTo>
                      <a:pt x="5614" y="5627"/>
                    </a:lnTo>
                    <a:moveTo>
                      <a:pt x="5614" y="5627"/>
                    </a:moveTo>
                    <a:lnTo>
                      <a:pt x="5614" y="5627"/>
                    </a:lnTo>
                    <a:lnTo>
                      <a:pt x="5627" y="5627"/>
                    </a:lnTo>
                    <a:moveTo>
                      <a:pt x="5627" y="5627"/>
                    </a:moveTo>
                    <a:lnTo>
                      <a:pt x="5627" y="5627"/>
                    </a:lnTo>
                    <a:lnTo>
                      <a:pt x="5640" y="5627"/>
                    </a:lnTo>
                    <a:moveTo>
                      <a:pt x="5640" y="5627"/>
                    </a:moveTo>
                    <a:lnTo>
                      <a:pt x="5640" y="5627"/>
                    </a:lnTo>
                    <a:lnTo>
                      <a:pt x="5654" y="5627"/>
                    </a:lnTo>
                    <a:moveTo>
                      <a:pt x="5654" y="5627"/>
                    </a:moveTo>
                    <a:lnTo>
                      <a:pt x="5654" y="5627"/>
                    </a:lnTo>
                    <a:lnTo>
                      <a:pt x="5667" y="5627"/>
                    </a:lnTo>
                    <a:moveTo>
                      <a:pt x="5667" y="5627"/>
                    </a:moveTo>
                    <a:lnTo>
                      <a:pt x="5667" y="5627"/>
                    </a:lnTo>
                    <a:lnTo>
                      <a:pt x="5680" y="5627"/>
                    </a:lnTo>
                    <a:moveTo>
                      <a:pt x="5680" y="5627"/>
                    </a:moveTo>
                    <a:lnTo>
                      <a:pt x="5680" y="5627"/>
                    </a:lnTo>
                    <a:lnTo>
                      <a:pt x="5694" y="5627"/>
                    </a:lnTo>
                    <a:moveTo>
                      <a:pt x="5694" y="5627"/>
                    </a:moveTo>
                    <a:lnTo>
                      <a:pt x="5694" y="5627"/>
                    </a:lnTo>
                    <a:lnTo>
                      <a:pt x="5707" y="5627"/>
                    </a:lnTo>
                    <a:moveTo>
                      <a:pt x="5707" y="5627"/>
                    </a:moveTo>
                    <a:lnTo>
                      <a:pt x="5707" y="5627"/>
                    </a:lnTo>
                    <a:lnTo>
                      <a:pt x="5720" y="5627"/>
                    </a:lnTo>
                    <a:moveTo>
                      <a:pt x="5720" y="5627"/>
                    </a:moveTo>
                    <a:lnTo>
                      <a:pt x="5720" y="5627"/>
                    </a:lnTo>
                    <a:lnTo>
                      <a:pt x="5734" y="5627"/>
                    </a:lnTo>
                    <a:moveTo>
                      <a:pt x="5734" y="5627"/>
                    </a:moveTo>
                    <a:lnTo>
                      <a:pt x="5734" y="5627"/>
                    </a:lnTo>
                    <a:lnTo>
                      <a:pt x="5747" y="5627"/>
                    </a:lnTo>
                    <a:moveTo>
                      <a:pt x="5747" y="5627"/>
                    </a:moveTo>
                    <a:lnTo>
                      <a:pt x="5747" y="5627"/>
                    </a:lnTo>
                    <a:lnTo>
                      <a:pt x="5760" y="5627"/>
                    </a:lnTo>
                    <a:moveTo>
                      <a:pt x="5760" y="5627"/>
                    </a:moveTo>
                    <a:lnTo>
                      <a:pt x="5760" y="5627"/>
                    </a:lnTo>
                    <a:lnTo>
                      <a:pt x="5774" y="5627"/>
                    </a:lnTo>
                    <a:moveTo>
                      <a:pt x="5774" y="5627"/>
                    </a:moveTo>
                    <a:lnTo>
                      <a:pt x="5774" y="5627"/>
                    </a:lnTo>
                    <a:lnTo>
                      <a:pt x="5787" y="5627"/>
                    </a:lnTo>
                    <a:moveTo>
                      <a:pt x="5787" y="5627"/>
                    </a:moveTo>
                    <a:lnTo>
                      <a:pt x="5787" y="5627"/>
                    </a:lnTo>
                    <a:lnTo>
                      <a:pt x="5800" y="5627"/>
                    </a:lnTo>
                    <a:moveTo>
                      <a:pt x="5800" y="5627"/>
                    </a:moveTo>
                    <a:lnTo>
                      <a:pt x="5800" y="5627"/>
                    </a:lnTo>
                    <a:lnTo>
                      <a:pt x="5814" y="5627"/>
                    </a:lnTo>
                    <a:moveTo>
                      <a:pt x="5814" y="5627"/>
                    </a:moveTo>
                    <a:lnTo>
                      <a:pt x="5814" y="5627"/>
                    </a:lnTo>
                    <a:lnTo>
                      <a:pt x="5827" y="5627"/>
                    </a:lnTo>
                    <a:moveTo>
                      <a:pt x="5827" y="5627"/>
                    </a:moveTo>
                    <a:lnTo>
                      <a:pt x="5827" y="5627"/>
                    </a:lnTo>
                    <a:lnTo>
                      <a:pt x="5840" y="5627"/>
                    </a:lnTo>
                    <a:moveTo>
                      <a:pt x="5840" y="5627"/>
                    </a:moveTo>
                    <a:lnTo>
                      <a:pt x="5840" y="5627"/>
                    </a:lnTo>
                    <a:lnTo>
                      <a:pt x="5854" y="5627"/>
                    </a:lnTo>
                    <a:moveTo>
                      <a:pt x="5854" y="5627"/>
                    </a:moveTo>
                    <a:lnTo>
                      <a:pt x="5854" y="5627"/>
                    </a:lnTo>
                    <a:lnTo>
                      <a:pt x="5867" y="5627"/>
                    </a:lnTo>
                    <a:moveTo>
                      <a:pt x="5867" y="5627"/>
                    </a:moveTo>
                    <a:lnTo>
                      <a:pt x="5867" y="5627"/>
                    </a:lnTo>
                    <a:lnTo>
                      <a:pt x="5880" y="5627"/>
                    </a:lnTo>
                    <a:moveTo>
                      <a:pt x="5880" y="5627"/>
                    </a:moveTo>
                    <a:lnTo>
                      <a:pt x="5880" y="5627"/>
                    </a:lnTo>
                    <a:lnTo>
                      <a:pt x="5907" y="5627"/>
                    </a:lnTo>
                    <a:moveTo>
                      <a:pt x="5907" y="5627"/>
                    </a:moveTo>
                    <a:lnTo>
                      <a:pt x="5907" y="5627"/>
                    </a:lnTo>
                    <a:lnTo>
                      <a:pt x="5920" y="5627"/>
                    </a:lnTo>
                    <a:moveTo>
                      <a:pt x="5920" y="5627"/>
                    </a:moveTo>
                    <a:lnTo>
                      <a:pt x="5920" y="5627"/>
                    </a:lnTo>
                    <a:lnTo>
                      <a:pt x="5934" y="5627"/>
                    </a:lnTo>
                    <a:moveTo>
                      <a:pt x="5934" y="5627"/>
                    </a:moveTo>
                    <a:lnTo>
                      <a:pt x="5934" y="5627"/>
                    </a:lnTo>
                    <a:lnTo>
                      <a:pt x="5934" y="5760"/>
                    </a:lnTo>
                    <a:moveTo>
                      <a:pt x="5934" y="5760"/>
                    </a:moveTo>
                    <a:lnTo>
                      <a:pt x="5934" y="5760"/>
                    </a:lnTo>
                    <a:lnTo>
                      <a:pt x="5947" y="5760"/>
                    </a:lnTo>
                    <a:moveTo>
                      <a:pt x="5947" y="5760"/>
                    </a:moveTo>
                    <a:lnTo>
                      <a:pt x="5947" y="5760"/>
                    </a:lnTo>
                    <a:lnTo>
                      <a:pt x="5960" y="5760"/>
                    </a:lnTo>
                    <a:moveTo>
                      <a:pt x="5960" y="5760"/>
                    </a:moveTo>
                    <a:lnTo>
                      <a:pt x="5960" y="5760"/>
                    </a:lnTo>
                    <a:lnTo>
                      <a:pt x="5974" y="5760"/>
                    </a:lnTo>
                    <a:moveTo>
                      <a:pt x="5974" y="5760"/>
                    </a:moveTo>
                    <a:lnTo>
                      <a:pt x="5974" y="5760"/>
                    </a:lnTo>
                    <a:lnTo>
                      <a:pt x="5987" y="5760"/>
                    </a:lnTo>
                    <a:moveTo>
                      <a:pt x="5987" y="5760"/>
                    </a:moveTo>
                    <a:lnTo>
                      <a:pt x="5987" y="5760"/>
                    </a:lnTo>
                    <a:lnTo>
                      <a:pt x="6000" y="5760"/>
                    </a:lnTo>
                    <a:moveTo>
                      <a:pt x="6000" y="5760"/>
                    </a:moveTo>
                    <a:lnTo>
                      <a:pt x="6000" y="5760"/>
                    </a:lnTo>
                    <a:lnTo>
                      <a:pt x="6014" y="5760"/>
                    </a:lnTo>
                    <a:moveTo>
                      <a:pt x="6014" y="5760"/>
                    </a:moveTo>
                    <a:lnTo>
                      <a:pt x="6014" y="5760"/>
                    </a:lnTo>
                    <a:lnTo>
                      <a:pt x="6027" y="5760"/>
                    </a:lnTo>
                    <a:moveTo>
                      <a:pt x="6027" y="5760"/>
                    </a:moveTo>
                    <a:lnTo>
                      <a:pt x="6027" y="5760"/>
                    </a:lnTo>
                    <a:lnTo>
                      <a:pt x="6040" y="5760"/>
                    </a:lnTo>
                    <a:moveTo>
                      <a:pt x="6040" y="5760"/>
                    </a:moveTo>
                    <a:lnTo>
                      <a:pt x="6040" y="5760"/>
                    </a:lnTo>
                    <a:lnTo>
                      <a:pt x="6054" y="5760"/>
                    </a:lnTo>
                    <a:moveTo>
                      <a:pt x="6054" y="5760"/>
                    </a:moveTo>
                    <a:lnTo>
                      <a:pt x="6054" y="5760"/>
                    </a:lnTo>
                    <a:lnTo>
                      <a:pt x="6067" y="5760"/>
                    </a:lnTo>
                    <a:moveTo>
                      <a:pt x="6067" y="5760"/>
                    </a:moveTo>
                    <a:lnTo>
                      <a:pt x="6067" y="5760"/>
                    </a:lnTo>
                    <a:lnTo>
                      <a:pt x="6080" y="5760"/>
                    </a:lnTo>
                    <a:moveTo>
                      <a:pt x="6080" y="5760"/>
                    </a:moveTo>
                    <a:lnTo>
                      <a:pt x="6080" y="5760"/>
                    </a:lnTo>
                    <a:lnTo>
                      <a:pt x="6094" y="5880"/>
                    </a:lnTo>
                    <a:moveTo>
                      <a:pt x="6094" y="5880"/>
                    </a:moveTo>
                    <a:lnTo>
                      <a:pt x="6094" y="5880"/>
                    </a:lnTo>
                    <a:lnTo>
                      <a:pt x="6107" y="5880"/>
                    </a:lnTo>
                    <a:moveTo>
                      <a:pt x="6107" y="5880"/>
                    </a:moveTo>
                    <a:lnTo>
                      <a:pt x="6107" y="5880"/>
                    </a:lnTo>
                    <a:lnTo>
                      <a:pt x="6120" y="5880"/>
                    </a:lnTo>
                    <a:moveTo>
                      <a:pt x="6120" y="5880"/>
                    </a:moveTo>
                    <a:lnTo>
                      <a:pt x="6120" y="5880"/>
                    </a:lnTo>
                    <a:lnTo>
                      <a:pt x="6134" y="5880"/>
                    </a:lnTo>
                    <a:moveTo>
                      <a:pt x="6134" y="5880"/>
                    </a:moveTo>
                    <a:lnTo>
                      <a:pt x="6134" y="5880"/>
                    </a:lnTo>
                    <a:lnTo>
                      <a:pt x="6147" y="5880"/>
                    </a:lnTo>
                    <a:moveTo>
                      <a:pt x="6147" y="5880"/>
                    </a:moveTo>
                    <a:lnTo>
                      <a:pt x="6147" y="5880"/>
                    </a:lnTo>
                    <a:lnTo>
                      <a:pt x="6160" y="5880"/>
                    </a:lnTo>
                    <a:moveTo>
                      <a:pt x="6160" y="5880"/>
                    </a:moveTo>
                    <a:lnTo>
                      <a:pt x="6160" y="5880"/>
                    </a:lnTo>
                    <a:lnTo>
                      <a:pt x="6174" y="6014"/>
                    </a:lnTo>
                    <a:moveTo>
                      <a:pt x="6174" y="6014"/>
                    </a:moveTo>
                    <a:lnTo>
                      <a:pt x="6174" y="6014"/>
                    </a:lnTo>
                    <a:lnTo>
                      <a:pt x="6200" y="6014"/>
                    </a:lnTo>
                    <a:moveTo>
                      <a:pt x="6200" y="6014"/>
                    </a:moveTo>
                    <a:lnTo>
                      <a:pt x="6200" y="6014"/>
                    </a:lnTo>
                    <a:lnTo>
                      <a:pt x="6214" y="6014"/>
                    </a:lnTo>
                    <a:moveTo>
                      <a:pt x="6214" y="6014"/>
                    </a:moveTo>
                    <a:lnTo>
                      <a:pt x="6214" y="6014"/>
                    </a:lnTo>
                    <a:lnTo>
                      <a:pt x="6227" y="6014"/>
                    </a:lnTo>
                    <a:moveTo>
                      <a:pt x="6227" y="6014"/>
                    </a:moveTo>
                    <a:lnTo>
                      <a:pt x="6227" y="6014"/>
                    </a:lnTo>
                    <a:lnTo>
                      <a:pt x="6240" y="6014"/>
                    </a:lnTo>
                    <a:moveTo>
                      <a:pt x="6240" y="6014"/>
                    </a:moveTo>
                    <a:lnTo>
                      <a:pt x="6240" y="6014"/>
                    </a:lnTo>
                    <a:lnTo>
                      <a:pt x="6254" y="6014"/>
                    </a:lnTo>
                    <a:moveTo>
                      <a:pt x="6254" y="6014"/>
                    </a:moveTo>
                    <a:lnTo>
                      <a:pt x="6254" y="6014"/>
                    </a:lnTo>
                    <a:lnTo>
                      <a:pt x="6267" y="6014"/>
                    </a:lnTo>
                    <a:moveTo>
                      <a:pt x="6267" y="6014"/>
                    </a:moveTo>
                    <a:lnTo>
                      <a:pt x="6267" y="6014"/>
                    </a:lnTo>
                    <a:lnTo>
                      <a:pt x="6280" y="6014"/>
                    </a:lnTo>
                    <a:moveTo>
                      <a:pt x="6280" y="6014"/>
                    </a:moveTo>
                    <a:lnTo>
                      <a:pt x="6280" y="6014"/>
                    </a:lnTo>
                    <a:lnTo>
                      <a:pt x="6294" y="6014"/>
                    </a:lnTo>
                    <a:moveTo>
                      <a:pt x="6294" y="6014"/>
                    </a:moveTo>
                    <a:lnTo>
                      <a:pt x="6294" y="6014"/>
                    </a:lnTo>
                    <a:lnTo>
                      <a:pt x="6307" y="6014"/>
                    </a:lnTo>
                    <a:moveTo>
                      <a:pt x="6307" y="6014"/>
                    </a:moveTo>
                    <a:lnTo>
                      <a:pt x="6307" y="6014"/>
                    </a:lnTo>
                    <a:lnTo>
                      <a:pt x="6320" y="6014"/>
                    </a:lnTo>
                    <a:moveTo>
                      <a:pt x="6320" y="6014"/>
                    </a:moveTo>
                    <a:lnTo>
                      <a:pt x="6320" y="6014"/>
                    </a:lnTo>
                    <a:lnTo>
                      <a:pt x="6334" y="6014"/>
                    </a:lnTo>
                    <a:moveTo>
                      <a:pt x="6334" y="6014"/>
                    </a:moveTo>
                    <a:lnTo>
                      <a:pt x="6334" y="6014"/>
                    </a:lnTo>
                    <a:lnTo>
                      <a:pt x="6347" y="6014"/>
                    </a:lnTo>
                    <a:moveTo>
                      <a:pt x="6347" y="6014"/>
                    </a:moveTo>
                    <a:lnTo>
                      <a:pt x="6347" y="6014"/>
                    </a:lnTo>
                    <a:lnTo>
                      <a:pt x="6360" y="6014"/>
                    </a:lnTo>
                    <a:moveTo>
                      <a:pt x="6360" y="6014"/>
                    </a:moveTo>
                    <a:lnTo>
                      <a:pt x="6360" y="6014"/>
                    </a:lnTo>
                    <a:lnTo>
                      <a:pt x="6374" y="6014"/>
                    </a:lnTo>
                    <a:moveTo>
                      <a:pt x="6374" y="6014"/>
                    </a:moveTo>
                    <a:lnTo>
                      <a:pt x="6374" y="6014"/>
                    </a:lnTo>
                    <a:lnTo>
                      <a:pt x="6387" y="6014"/>
                    </a:lnTo>
                    <a:moveTo>
                      <a:pt x="6387" y="6014"/>
                    </a:moveTo>
                    <a:lnTo>
                      <a:pt x="6387" y="6014"/>
                    </a:lnTo>
                    <a:lnTo>
                      <a:pt x="6400" y="6014"/>
                    </a:lnTo>
                    <a:moveTo>
                      <a:pt x="6400" y="6014"/>
                    </a:moveTo>
                    <a:lnTo>
                      <a:pt x="6400" y="6014"/>
                    </a:lnTo>
                    <a:lnTo>
                      <a:pt x="6414" y="6014"/>
                    </a:lnTo>
                    <a:moveTo>
                      <a:pt x="6414" y="6014"/>
                    </a:moveTo>
                    <a:lnTo>
                      <a:pt x="6414" y="6014"/>
                    </a:lnTo>
                    <a:lnTo>
                      <a:pt x="6427" y="6014"/>
                    </a:lnTo>
                    <a:moveTo>
                      <a:pt x="6427" y="6014"/>
                    </a:moveTo>
                    <a:lnTo>
                      <a:pt x="6427" y="6014"/>
                    </a:lnTo>
                    <a:lnTo>
                      <a:pt x="6440" y="6014"/>
                    </a:lnTo>
                    <a:moveTo>
                      <a:pt x="6440" y="6014"/>
                    </a:moveTo>
                    <a:lnTo>
                      <a:pt x="6440" y="6014"/>
                    </a:lnTo>
                    <a:lnTo>
                      <a:pt x="6454" y="6014"/>
                    </a:lnTo>
                    <a:moveTo>
                      <a:pt x="6454" y="6014"/>
                    </a:moveTo>
                    <a:lnTo>
                      <a:pt x="6454" y="6014"/>
                    </a:lnTo>
                    <a:lnTo>
                      <a:pt x="6467" y="6014"/>
                    </a:lnTo>
                    <a:moveTo>
                      <a:pt x="6467" y="6014"/>
                    </a:moveTo>
                    <a:lnTo>
                      <a:pt x="6467" y="6014"/>
                    </a:lnTo>
                    <a:lnTo>
                      <a:pt x="6480" y="6014"/>
                    </a:lnTo>
                    <a:moveTo>
                      <a:pt x="6480" y="6014"/>
                    </a:moveTo>
                    <a:lnTo>
                      <a:pt x="6480" y="6014"/>
                    </a:lnTo>
                    <a:lnTo>
                      <a:pt x="6494" y="6014"/>
                    </a:lnTo>
                    <a:moveTo>
                      <a:pt x="6494" y="6014"/>
                    </a:moveTo>
                    <a:lnTo>
                      <a:pt x="6494" y="6014"/>
                    </a:lnTo>
                    <a:lnTo>
                      <a:pt x="6507" y="6014"/>
                    </a:lnTo>
                    <a:moveTo>
                      <a:pt x="6507" y="6014"/>
                    </a:moveTo>
                    <a:lnTo>
                      <a:pt x="6507" y="6014"/>
                    </a:lnTo>
                    <a:lnTo>
                      <a:pt x="6520" y="6014"/>
                    </a:lnTo>
                    <a:moveTo>
                      <a:pt x="6520" y="6014"/>
                    </a:moveTo>
                    <a:lnTo>
                      <a:pt x="6520" y="6014"/>
                    </a:lnTo>
                    <a:lnTo>
                      <a:pt x="6534" y="6014"/>
                    </a:lnTo>
                    <a:moveTo>
                      <a:pt x="6534" y="6014"/>
                    </a:moveTo>
                    <a:lnTo>
                      <a:pt x="6534" y="6014"/>
                    </a:lnTo>
                    <a:lnTo>
                      <a:pt x="6547" y="6014"/>
                    </a:lnTo>
                    <a:moveTo>
                      <a:pt x="6547" y="6014"/>
                    </a:moveTo>
                    <a:lnTo>
                      <a:pt x="6547" y="6014"/>
                    </a:lnTo>
                    <a:lnTo>
                      <a:pt x="6560" y="6014"/>
                    </a:lnTo>
                    <a:moveTo>
                      <a:pt x="6560" y="6014"/>
                    </a:moveTo>
                    <a:lnTo>
                      <a:pt x="6560" y="6014"/>
                    </a:lnTo>
                    <a:lnTo>
                      <a:pt x="6574" y="6014"/>
                    </a:lnTo>
                    <a:moveTo>
                      <a:pt x="6574" y="6014"/>
                    </a:moveTo>
                    <a:lnTo>
                      <a:pt x="6574" y="6014"/>
                    </a:lnTo>
                    <a:lnTo>
                      <a:pt x="6587" y="6014"/>
                    </a:lnTo>
                    <a:moveTo>
                      <a:pt x="6587" y="6014"/>
                    </a:moveTo>
                    <a:lnTo>
                      <a:pt x="6587" y="6014"/>
                    </a:lnTo>
                    <a:lnTo>
                      <a:pt x="6600" y="6014"/>
                    </a:lnTo>
                    <a:moveTo>
                      <a:pt x="6600" y="6014"/>
                    </a:moveTo>
                    <a:lnTo>
                      <a:pt x="6600" y="6014"/>
                    </a:lnTo>
                    <a:lnTo>
                      <a:pt x="6614" y="6014"/>
                    </a:lnTo>
                    <a:moveTo>
                      <a:pt x="6614" y="6014"/>
                    </a:moveTo>
                    <a:lnTo>
                      <a:pt x="6614" y="6014"/>
                    </a:lnTo>
                    <a:lnTo>
                      <a:pt x="6640" y="6014"/>
                    </a:lnTo>
                    <a:moveTo>
                      <a:pt x="6640" y="6014"/>
                    </a:moveTo>
                    <a:lnTo>
                      <a:pt x="6640" y="6014"/>
                    </a:lnTo>
                    <a:lnTo>
                      <a:pt x="6654" y="6014"/>
                    </a:lnTo>
                    <a:moveTo>
                      <a:pt x="6654" y="6014"/>
                    </a:moveTo>
                    <a:lnTo>
                      <a:pt x="6654" y="6014"/>
                    </a:lnTo>
                    <a:lnTo>
                      <a:pt x="6667" y="6014"/>
                    </a:lnTo>
                    <a:moveTo>
                      <a:pt x="6667" y="6014"/>
                    </a:moveTo>
                    <a:lnTo>
                      <a:pt x="6667" y="6014"/>
                    </a:lnTo>
                    <a:lnTo>
                      <a:pt x="6680" y="6014"/>
                    </a:lnTo>
                    <a:moveTo>
                      <a:pt x="6680" y="6014"/>
                    </a:moveTo>
                    <a:lnTo>
                      <a:pt x="6680" y="6014"/>
                    </a:lnTo>
                    <a:lnTo>
                      <a:pt x="6694" y="6014"/>
                    </a:lnTo>
                    <a:moveTo>
                      <a:pt x="6694" y="6014"/>
                    </a:moveTo>
                    <a:lnTo>
                      <a:pt x="6694" y="6014"/>
                    </a:lnTo>
                    <a:lnTo>
                      <a:pt x="6707" y="6014"/>
                    </a:lnTo>
                    <a:moveTo>
                      <a:pt x="6707" y="6014"/>
                    </a:moveTo>
                    <a:lnTo>
                      <a:pt x="6707" y="6014"/>
                    </a:lnTo>
                    <a:lnTo>
                      <a:pt x="6720" y="6014"/>
                    </a:lnTo>
                    <a:moveTo>
                      <a:pt x="6720" y="6014"/>
                    </a:moveTo>
                    <a:lnTo>
                      <a:pt x="6720" y="6014"/>
                    </a:lnTo>
                    <a:lnTo>
                      <a:pt x="6734" y="6014"/>
                    </a:lnTo>
                    <a:moveTo>
                      <a:pt x="6734" y="6014"/>
                    </a:moveTo>
                    <a:lnTo>
                      <a:pt x="6734" y="6014"/>
                    </a:lnTo>
                    <a:lnTo>
                      <a:pt x="6747" y="6014"/>
                    </a:lnTo>
                    <a:moveTo>
                      <a:pt x="6747" y="6014"/>
                    </a:moveTo>
                    <a:lnTo>
                      <a:pt x="6747" y="6014"/>
                    </a:lnTo>
                    <a:lnTo>
                      <a:pt x="6760" y="6014"/>
                    </a:lnTo>
                    <a:moveTo>
                      <a:pt x="6760" y="6014"/>
                    </a:moveTo>
                    <a:lnTo>
                      <a:pt x="6760" y="6014"/>
                    </a:lnTo>
                    <a:lnTo>
                      <a:pt x="6774" y="6014"/>
                    </a:lnTo>
                    <a:moveTo>
                      <a:pt x="6774" y="6014"/>
                    </a:moveTo>
                    <a:lnTo>
                      <a:pt x="6774" y="6014"/>
                    </a:lnTo>
                    <a:lnTo>
                      <a:pt x="6787" y="6014"/>
                    </a:lnTo>
                    <a:moveTo>
                      <a:pt x="6787" y="6014"/>
                    </a:moveTo>
                    <a:lnTo>
                      <a:pt x="6787" y="6014"/>
                    </a:lnTo>
                    <a:lnTo>
                      <a:pt x="6800" y="6014"/>
                    </a:lnTo>
                    <a:moveTo>
                      <a:pt x="6800" y="6014"/>
                    </a:moveTo>
                    <a:lnTo>
                      <a:pt x="6800" y="6014"/>
                    </a:lnTo>
                    <a:lnTo>
                      <a:pt x="6814" y="6014"/>
                    </a:lnTo>
                    <a:moveTo>
                      <a:pt x="6814" y="6014"/>
                    </a:moveTo>
                    <a:lnTo>
                      <a:pt x="6814" y="6014"/>
                    </a:lnTo>
                    <a:lnTo>
                      <a:pt x="6827" y="6014"/>
                    </a:lnTo>
                    <a:moveTo>
                      <a:pt x="6827" y="6014"/>
                    </a:moveTo>
                    <a:lnTo>
                      <a:pt x="6827" y="6014"/>
                    </a:lnTo>
                    <a:lnTo>
                      <a:pt x="6840" y="6014"/>
                    </a:lnTo>
                    <a:moveTo>
                      <a:pt x="6840" y="6014"/>
                    </a:moveTo>
                    <a:lnTo>
                      <a:pt x="6840" y="6014"/>
                    </a:lnTo>
                    <a:lnTo>
                      <a:pt x="6854" y="6014"/>
                    </a:lnTo>
                    <a:moveTo>
                      <a:pt x="6854" y="6014"/>
                    </a:moveTo>
                    <a:lnTo>
                      <a:pt x="6854" y="6014"/>
                    </a:lnTo>
                    <a:lnTo>
                      <a:pt x="6867" y="6014"/>
                    </a:lnTo>
                    <a:moveTo>
                      <a:pt x="6867" y="6014"/>
                    </a:moveTo>
                    <a:lnTo>
                      <a:pt x="6867" y="6014"/>
                    </a:lnTo>
                    <a:lnTo>
                      <a:pt x="6880" y="6014"/>
                    </a:lnTo>
                    <a:moveTo>
                      <a:pt x="6880" y="6014"/>
                    </a:moveTo>
                    <a:lnTo>
                      <a:pt x="6880" y="6014"/>
                    </a:lnTo>
                    <a:lnTo>
                      <a:pt x="6894" y="6014"/>
                    </a:lnTo>
                    <a:moveTo>
                      <a:pt x="6894" y="6014"/>
                    </a:moveTo>
                    <a:lnTo>
                      <a:pt x="6894" y="6014"/>
                    </a:lnTo>
                    <a:lnTo>
                      <a:pt x="6907" y="6014"/>
                    </a:lnTo>
                    <a:moveTo>
                      <a:pt x="6907" y="6014"/>
                    </a:moveTo>
                    <a:lnTo>
                      <a:pt x="6907" y="6014"/>
                    </a:lnTo>
                    <a:lnTo>
                      <a:pt x="6920" y="6014"/>
                    </a:lnTo>
                    <a:moveTo>
                      <a:pt x="6920" y="6014"/>
                    </a:moveTo>
                    <a:lnTo>
                      <a:pt x="6920" y="6014"/>
                    </a:lnTo>
                    <a:lnTo>
                      <a:pt x="6934" y="6014"/>
                    </a:lnTo>
                    <a:moveTo>
                      <a:pt x="6934" y="6014"/>
                    </a:moveTo>
                    <a:lnTo>
                      <a:pt x="6934" y="6014"/>
                    </a:lnTo>
                    <a:lnTo>
                      <a:pt x="6947" y="6014"/>
                    </a:lnTo>
                    <a:moveTo>
                      <a:pt x="6947" y="6014"/>
                    </a:moveTo>
                    <a:lnTo>
                      <a:pt x="6947" y="6014"/>
                    </a:lnTo>
                    <a:lnTo>
                      <a:pt x="6960" y="6014"/>
                    </a:lnTo>
                    <a:moveTo>
                      <a:pt x="6960" y="6014"/>
                    </a:moveTo>
                    <a:lnTo>
                      <a:pt x="6960" y="6014"/>
                    </a:lnTo>
                    <a:lnTo>
                      <a:pt x="6974" y="6160"/>
                    </a:lnTo>
                    <a:moveTo>
                      <a:pt x="6974" y="6160"/>
                    </a:moveTo>
                    <a:lnTo>
                      <a:pt x="6974" y="6160"/>
                    </a:lnTo>
                    <a:lnTo>
                      <a:pt x="6987" y="6160"/>
                    </a:lnTo>
                    <a:moveTo>
                      <a:pt x="6987" y="6160"/>
                    </a:moveTo>
                    <a:lnTo>
                      <a:pt x="6987" y="6160"/>
                    </a:lnTo>
                    <a:lnTo>
                      <a:pt x="7000" y="6160"/>
                    </a:lnTo>
                    <a:moveTo>
                      <a:pt x="7000" y="6160"/>
                    </a:moveTo>
                    <a:lnTo>
                      <a:pt x="7000" y="6160"/>
                    </a:lnTo>
                    <a:lnTo>
                      <a:pt x="7014" y="6160"/>
                    </a:lnTo>
                    <a:moveTo>
                      <a:pt x="7014" y="6160"/>
                    </a:moveTo>
                    <a:lnTo>
                      <a:pt x="7014" y="6160"/>
                    </a:lnTo>
                    <a:lnTo>
                      <a:pt x="7027" y="6160"/>
                    </a:lnTo>
                    <a:moveTo>
                      <a:pt x="7027" y="6160"/>
                    </a:moveTo>
                    <a:lnTo>
                      <a:pt x="7027" y="6160"/>
                    </a:lnTo>
                    <a:lnTo>
                      <a:pt x="7040" y="6160"/>
                    </a:lnTo>
                    <a:moveTo>
                      <a:pt x="7040" y="6160"/>
                    </a:moveTo>
                    <a:lnTo>
                      <a:pt x="7040" y="6160"/>
                    </a:lnTo>
                    <a:lnTo>
                      <a:pt x="7054" y="6160"/>
                    </a:lnTo>
                    <a:moveTo>
                      <a:pt x="7054" y="6160"/>
                    </a:moveTo>
                    <a:lnTo>
                      <a:pt x="7054" y="6160"/>
                    </a:lnTo>
                    <a:lnTo>
                      <a:pt x="7067" y="6160"/>
                    </a:lnTo>
                    <a:moveTo>
                      <a:pt x="7067" y="6160"/>
                    </a:moveTo>
                    <a:lnTo>
                      <a:pt x="7067" y="6160"/>
                    </a:lnTo>
                    <a:lnTo>
                      <a:pt x="7080" y="6160"/>
                    </a:lnTo>
                    <a:moveTo>
                      <a:pt x="7080" y="6160"/>
                    </a:moveTo>
                    <a:lnTo>
                      <a:pt x="7080" y="6160"/>
                    </a:lnTo>
                    <a:lnTo>
                      <a:pt x="7094" y="6160"/>
                    </a:lnTo>
                    <a:moveTo>
                      <a:pt x="7094" y="6160"/>
                    </a:moveTo>
                    <a:lnTo>
                      <a:pt x="7094" y="6160"/>
                    </a:lnTo>
                    <a:lnTo>
                      <a:pt x="7107" y="6160"/>
                    </a:lnTo>
                    <a:moveTo>
                      <a:pt x="7107" y="6160"/>
                    </a:moveTo>
                    <a:lnTo>
                      <a:pt x="7107" y="6160"/>
                    </a:lnTo>
                    <a:lnTo>
                      <a:pt x="7120" y="6320"/>
                    </a:lnTo>
                    <a:moveTo>
                      <a:pt x="7120" y="6320"/>
                    </a:moveTo>
                    <a:lnTo>
                      <a:pt x="7120" y="6320"/>
                    </a:lnTo>
                    <a:lnTo>
                      <a:pt x="7134" y="6480"/>
                    </a:lnTo>
                    <a:moveTo>
                      <a:pt x="7134" y="6480"/>
                    </a:moveTo>
                    <a:lnTo>
                      <a:pt x="7134" y="6480"/>
                    </a:lnTo>
                    <a:lnTo>
                      <a:pt x="7147" y="6480"/>
                    </a:lnTo>
                    <a:moveTo>
                      <a:pt x="7147" y="6480"/>
                    </a:moveTo>
                    <a:lnTo>
                      <a:pt x="7147" y="6480"/>
                    </a:lnTo>
                    <a:lnTo>
                      <a:pt x="7160" y="6480"/>
                    </a:lnTo>
                    <a:moveTo>
                      <a:pt x="7160" y="6480"/>
                    </a:moveTo>
                    <a:lnTo>
                      <a:pt x="7160" y="6480"/>
                    </a:lnTo>
                    <a:lnTo>
                      <a:pt x="7174" y="6480"/>
                    </a:lnTo>
                    <a:moveTo>
                      <a:pt x="7174" y="6480"/>
                    </a:moveTo>
                    <a:lnTo>
                      <a:pt x="7174" y="6480"/>
                    </a:lnTo>
                    <a:lnTo>
                      <a:pt x="7187" y="6480"/>
                    </a:lnTo>
                    <a:moveTo>
                      <a:pt x="7187" y="6480"/>
                    </a:moveTo>
                    <a:lnTo>
                      <a:pt x="7187" y="6480"/>
                    </a:lnTo>
                    <a:lnTo>
                      <a:pt x="7200" y="6480"/>
                    </a:lnTo>
                    <a:moveTo>
                      <a:pt x="7200" y="6480"/>
                    </a:moveTo>
                    <a:lnTo>
                      <a:pt x="7200" y="6480"/>
                    </a:lnTo>
                    <a:lnTo>
                      <a:pt x="7214" y="6480"/>
                    </a:lnTo>
                    <a:moveTo>
                      <a:pt x="7214" y="6480"/>
                    </a:moveTo>
                    <a:lnTo>
                      <a:pt x="7214" y="6480"/>
                    </a:lnTo>
                    <a:lnTo>
                      <a:pt x="7227" y="6480"/>
                    </a:lnTo>
                    <a:moveTo>
                      <a:pt x="7227" y="6480"/>
                    </a:moveTo>
                    <a:lnTo>
                      <a:pt x="7227" y="6480"/>
                    </a:lnTo>
                    <a:lnTo>
                      <a:pt x="7240" y="6480"/>
                    </a:lnTo>
                    <a:moveTo>
                      <a:pt x="7240" y="6480"/>
                    </a:moveTo>
                    <a:lnTo>
                      <a:pt x="7240" y="6480"/>
                    </a:lnTo>
                    <a:lnTo>
                      <a:pt x="7254" y="6480"/>
                    </a:lnTo>
                    <a:moveTo>
                      <a:pt x="7254" y="6480"/>
                    </a:moveTo>
                    <a:lnTo>
                      <a:pt x="7254" y="6480"/>
                    </a:lnTo>
                    <a:lnTo>
                      <a:pt x="7267" y="6480"/>
                    </a:lnTo>
                    <a:moveTo>
                      <a:pt x="7267" y="6480"/>
                    </a:moveTo>
                    <a:lnTo>
                      <a:pt x="7267" y="6480"/>
                    </a:lnTo>
                    <a:lnTo>
                      <a:pt x="7280" y="6480"/>
                    </a:lnTo>
                    <a:moveTo>
                      <a:pt x="7280" y="6480"/>
                    </a:moveTo>
                    <a:lnTo>
                      <a:pt x="7280" y="6480"/>
                    </a:lnTo>
                    <a:lnTo>
                      <a:pt x="7294" y="6480"/>
                    </a:lnTo>
                    <a:moveTo>
                      <a:pt x="7294" y="6480"/>
                    </a:moveTo>
                    <a:lnTo>
                      <a:pt x="7294" y="6480"/>
                    </a:lnTo>
                    <a:lnTo>
                      <a:pt x="7307" y="6480"/>
                    </a:lnTo>
                    <a:moveTo>
                      <a:pt x="7307" y="6480"/>
                    </a:moveTo>
                    <a:lnTo>
                      <a:pt x="7307" y="6480"/>
                    </a:lnTo>
                    <a:lnTo>
                      <a:pt x="7320" y="6480"/>
                    </a:lnTo>
                    <a:moveTo>
                      <a:pt x="7320" y="6480"/>
                    </a:moveTo>
                    <a:lnTo>
                      <a:pt x="7320" y="6480"/>
                    </a:lnTo>
                    <a:lnTo>
                      <a:pt x="7334" y="6480"/>
                    </a:lnTo>
                    <a:moveTo>
                      <a:pt x="7334" y="6480"/>
                    </a:moveTo>
                    <a:lnTo>
                      <a:pt x="7334" y="6480"/>
                    </a:lnTo>
                    <a:lnTo>
                      <a:pt x="7347" y="6480"/>
                    </a:lnTo>
                    <a:moveTo>
                      <a:pt x="7347" y="6480"/>
                    </a:moveTo>
                    <a:lnTo>
                      <a:pt x="7347" y="6480"/>
                    </a:lnTo>
                    <a:lnTo>
                      <a:pt x="7360" y="6480"/>
                    </a:lnTo>
                    <a:moveTo>
                      <a:pt x="7360" y="6480"/>
                    </a:moveTo>
                    <a:lnTo>
                      <a:pt x="7360" y="6480"/>
                    </a:lnTo>
                    <a:lnTo>
                      <a:pt x="7374" y="6480"/>
                    </a:lnTo>
                    <a:moveTo>
                      <a:pt x="7374" y="6480"/>
                    </a:moveTo>
                    <a:lnTo>
                      <a:pt x="7374" y="6480"/>
                    </a:lnTo>
                    <a:lnTo>
                      <a:pt x="7387" y="6480"/>
                    </a:lnTo>
                    <a:moveTo>
                      <a:pt x="7387" y="6480"/>
                    </a:moveTo>
                    <a:lnTo>
                      <a:pt x="7387" y="6480"/>
                    </a:lnTo>
                    <a:lnTo>
                      <a:pt x="7400" y="6480"/>
                    </a:lnTo>
                    <a:moveTo>
                      <a:pt x="7400" y="6480"/>
                    </a:moveTo>
                    <a:lnTo>
                      <a:pt x="7400" y="6480"/>
                    </a:lnTo>
                    <a:lnTo>
                      <a:pt x="7414" y="6480"/>
                    </a:lnTo>
                    <a:moveTo>
                      <a:pt x="7414" y="6480"/>
                    </a:moveTo>
                    <a:lnTo>
                      <a:pt x="7414" y="6480"/>
                    </a:lnTo>
                    <a:lnTo>
                      <a:pt x="7427" y="6480"/>
                    </a:lnTo>
                    <a:moveTo>
                      <a:pt x="7427" y="6480"/>
                    </a:moveTo>
                    <a:lnTo>
                      <a:pt x="7427" y="6480"/>
                    </a:lnTo>
                    <a:lnTo>
                      <a:pt x="7440" y="6480"/>
                    </a:lnTo>
                    <a:moveTo>
                      <a:pt x="7440" y="6480"/>
                    </a:moveTo>
                    <a:lnTo>
                      <a:pt x="7440" y="6480"/>
                    </a:lnTo>
                    <a:lnTo>
                      <a:pt x="7454" y="6480"/>
                    </a:lnTo>
                    <a:moveTo>
                      <a:pt x="7454" y="6480"/>
                    </a:moveTo>
                    <a:lnTo>
                      <a:pt x="7454" y="6480"/>
                    </a:lnTo>
                    <a:lnTo>
                      <a:pt x="7467" y="6480"/>
                    </a:lnTo>
                    <a:moveTo>
                      <a:pt x="7467" y="6480"/>
                    </a:moveTo>
                    <a:lnTo>
                      <a:pt x="7467" y="6480"/>
                    </a:lnTo>
                    <a:lnTo>
                      <a:pt x="7480" y="6480"/>
                    </a:lnTo>
                    <a:moveTo>
                      <a:pt x="7480" y="6480"/>
                    </a:moveTo>
                    <a:lnTo>
                      <a:pt x="7480" y="6480"/>
                    </a:lnTo>
                    <a:lnTo>
                      <a:pt x="7507" y="6480"/>
                    </a:lnTo>
                    <a:moveTo>
                      <a:pt x="7507" y="6480"/>
                    </a:moveTo>
                    <a:lnTo>
                      <a:pt x="7507" y="6480"/>
                    </a:lnTo>
                    <a:lnTo>
                      <a:pt x="7520" y="6480"/>
                    </a:lnTo>
                    <a:moveTo>
                      <a:pt x="7520" y="6480"/>
                    </a:moveTo>
                    <a:lnTo>
                      <a:pt x="7520" y="6480"/>
                    </a:lnTo>
                    <a:lnTo>
                      <a:pt x="7534" y="6480"/>
                    </a:lnTo>
                    <a:moveTo>
                      <a:pt x="7534" y="6480"/>
                    </a:moveTo>
                    <a:lnTo>
                      <a:pt x="7534" y="6480"/>
                    </a:lnTo>
                    <a:lnTo>
                      <a:pt x="7547" y="6480"/>
                    </a:lnTo>
                    <a:moveTo>
                      <a:pt x="7547" y="6480"/>
                    </a:moveTo>
                    <a:lnTo>
                      <a:pt x="7547" y="6480"/>
                    </a:lnTo>
                    <a:lnTo>
                      <a:pt x="7560" y="6480"/>
                    </a:lnTo>
                    <a:moveTo>
                      <a:pt x="7560" y="6480"/>
                    </a:moveTo>
                    <a:lnTo>
                      <a:pt x="7560" y="6480"/>
                    </a:lnTo>
                    <a:lnTo>
                      <a:pt x="7574" y="6480"/>
                    </a:lnTo>
                    <a:moveTo>
                      <a:pt x="7574" y="6480"/>
                    </a:moveTo>
                    <a:lnTo>
                      <a:pt x="7574" y="6480"/>
                    </a:lnTo>
                    <a:lnTo>
                      <a:pt x="7587" y="6480"/>
                    </a:lnTo>
                    <a:moveTo>
                      <a:pt x="7587" y="6480"/>
                    </a:moveTo>
                    <a:lnTo>
                      <a:pt x="7587" y="6480"/>
                    </a:lnTo>
                    <a:lnTo>
                      <a:pt x="7600" y="6480"/>
                    </a:lnTo>
                    <a:moveTo>
                      <a:pt x="7600" y="6480"/>
                    </a:moveTo>
                    <a:lnTo>
                      <a:pt x="7600" y="6480"/>
                    </a:lnTo>
                    <a:lnTo>
                      <a:pt x="7614" y="6480"/>
                    </a:lnTo>
                    <a:moveTo>
                      <a:pt x="7614" y="6480"/>
                    </a:moveTo>
                    <a:lnTo>
                      <a:pt x="7614" y="6480"/>
                    </a:lnTo>
                    <a:lnTo>
                      <a:pt x="7627" y="6480"/>
                    </a:lnTo>
                    <a:moveTo>
                      <a:pt x="7627" y="6480"/>
                    </a:moveTo>
                    <a:lnTo>
                      <a:pt x="7627" y="6480"/>
                    </a:lnTo>
                    <a:lnTo>
                      <a:pt x="7640" y="6480"/>
                    </a:lnTo>
                    <a:moveTo>
                      <a:pt x="7640" y="6480"/>
                    </a:moveTo>
                    <a:lnTo>
                      <a:pt x="7640" y="6480"/>
                    </a:lnTo>
                    <a:lnTo>
                      <a:pt x="7654" y="6480"/>
                    </a:lnTo>
                    <a:moveTo>
                      <a:pt x="7654" y="6480"/>
                    </a:moveTo>
                    <a:lnTo>
                      <a:pt x="7654" y="6480"/>
                    </a:lnTo>
                    <a:lnTo>
                      <a:pt x="7667" y="6480"/>
                    </a:lnTo>
                    <a:moveTo>
                      <a:pt x="7667" y="6480"/>
                    </a:moveTo>
                    <a:lnTo>
                      <a:pt x="7667" y="6480"/>
                    </a:lnTo>
                    <a:lnTo>
                      <a:pt x="7680" y="6480"/>
                    </a:lnTo>
                    <a:moveTo>
                      <a:pt x="7680" y="6480"/>
                    </a:moveTo>
                    <a:lnTo>
                      <a:pt x="7680" y="6480"/>
                    </a:lnTo>
                    <a:lnTo>
                      <a:pt x="7694" y="6480"/>
                    </a:lnTo>
                    <a:moveTo>
                      <a:pt x="7694" y="6480"/>
                    </a:moveTo>
                    <a:lnTo>
                      <a:pt x="7694" y="6480"/>
                    </a:lnTo>
                    <a:lnTo>
                      <a:pt x="7707" y="6480"/>
                    </a:lnTo>
                    <a:moveTo>
                      <a:pt x="7707" y="6480"/>
                    </a:moveTo>
                    <a:lnTo>
                      <a:pt x="7707" y="6480"/>
                    </a:lnTo>
                    <a:lnTo>
                      <a:pt x="7720" y="6480"/>
                    </a:lnTo>
                    <a:moveTo>
                      <a:pt x="7720" y="6480"/>
                    </a:moveTo>
                    <a:lnTo>
                      <a:pt x="7720" y="6480"/>
                    </a:lnTo>
                    <a:lnTo>
                      <a:pt x="7734" y="6480"/>
                    </a:lnTo>
                    <a:moveTo>
                      <a:pt x="7734" y="6480"/>
                    </a:moveTo>
                    <a:lnTo>
                      <a:pt x="7734" y="6480"/>
                    </a:lnTo>
                    <a:lnTo>
                      <a:pt x="7747" y="6480"/>
                    </a:lnTo>
                    <a:moveTo>
                      <a:pt x="7747" y="6480"/>
                    </a:moveTo>
                    <a:lnTo>
                      <a:pt x="7747" y="6480"/>
                    </a:lnTo>
                    <a:lnTo>
                      <a:pt x="7760" y="6480"/>
                    </a:lnTo>
                    <a:moveTo>
                      <a:pt x="7760" y="6480"/>
                    </a:moveTo>
                    <a:lnTo>
                      <a:pt x="7760" y="6480"/>
                    </a:lnTo>
                    <a:lnTo>
                      <a:pt x="7774" y="6480"/>
                    </a:lnTo>
                    <a:moveTo>
                      <a:pt x="7774" y="6480"/>
                    </a:moveTo>
                    <a:lnTo>
                      <a:pt x="7774" y="6480"/>
                    </a:lnTo>
                    <a:lnTo>
                      <a:pt x="7787" y="6480"/>
                    </a:lnTo>
                    <a:moveTo>
                      <a:pt x="7787" y="6480"/>
                    </a:moveTo>
                    <a:lnTo>
                      <a:pt x="7787" y="6480"/>
                    </a:lnTo>
                    <a:lnTo>
                      <a:pt x="7800" y="6480"/>
                    </a:lnTo>
                    <a:moveTo>
                      <a:pt x="7800" y="6480"/>
                    </a:moveTo>
                    <a:lnTo>
                      <a:pt x="7800" y="6480"/>
                    </a:lnTo>
                    <a:lnTo>
                      <a:pt x="7814" y="6480"/>
                    </a:lnTo>
                    <a:moveTo>
                      <a:pt x="7814" y="6480"/>
                    </a:moveTo>
                    <a:lnTo>
                      <a:pt x="7814" y="6480"/>
                    </a:lnTo>
                    <a:lnTo>
                      <a:pt x="7827" y="6480"/>
                    </a:lnTo>
                    <a:moveTo>
                      <a:pt x="7827" y="6480"/>
                    </a:moveTo>
                    <a:lnTo>
                      <a:pt x="7827" y="6480"/>
                    </a:lnTo>
                    <a:lnTo>
                      <a:pt x="7840" y="6480"/>
                    </a:lnTo>
                    <a:moveTo>
                      <a:pt x="7840" y="6480"/>
                    </a:moveTo>
                    <a:lnTo>
                      <a:pt x="7840" y="6480"/>
                    </a:lnTo>
                    <a:lnTo>
                      <a:pt x="7854" y="6480"/>
                    </a:lnTo>
                    <a:moveTo>
                      <a:pt x="7854" y="6480"/>
                    </a:moveTo>
                    <a:lnTo>
                      <a:pt x="7854" y="6480"/>
                    </a:lnTo>
                    <a:lnTo>
                      <a:pt x="7867" y="6480"/>
                    </a:lnTo>
                    <a:moveTo>
                      <a:pt x="7867" y="6480"/>
                    </a:moveTo>
                    <a:lnTo>
                      <a:pt x="7867" y="6480"/>
                    </a:lnTo>
                    <a:lnTo>
                      <a:pt x="7880" y="6480"/>
                    </a:lnTo>
                    <a:moveTo>
                      <a:pt x="7880" y="6480"/>
                    </a:moveTo>
                    <a:lnTo>
                      <a:pt x="7880" y="6480"/>
                    </a:lnTo>
                    <a:lnTo>
                      <a:pt x="7894" y="6480"/>
                    </a:lnTo>
                    <a:moveTo>
                      <a:pt x="7894" y="6480"/>
                    </a:moveTo>
                    <a:lnTo>
                      <a:pt x="7894" y="6480"/>
                    </a:lnTo>
                    <a:lnTo>
                      <a:pt x="7907" y="6480"/>
                    </a:lnTo>
                    <a:moveTo>
                      <a:pt x="7907" y="6480"/>
                    </a:moveTo>
                    <a:lnTo>
                      <a:pt x="7907" y="6480"/>
                    </a:lnTo>
                    <a:lnTo>
                      <a:pt x="7920" y="6480"/>
                    </a:lnTo>
                    <a:moveTo>
                      <a:pt x="7920" y="6480"/>
                    </a:moveTo>
                    <a:lnTo>
                      <a:pt x="7920" y="6480"/>
                    </a:lnTo>
                    <a:lnTo>
                      <a:pt x="7947" y="6480"/>
                    </a:lnTo>
                    <a:moveTo>
                      <a:pt x="7947" y="6480"/>
                    </a:moveTo>
                    <a:lnTo>
                      <a:pt x="7947" y="6480"/>
                    </a:lnTo>
                    <a:lnTo>
                      <a:pt x="7960" y="6480"/>
                    </a:lnTo>
                    <a:moveTo>
                      <a:pt x="7960" y="6480"/>
                    </a:moveTo>
                    <a:lnTo>
                      <a:pt x="7960" y="6480"/>
                    </a:lnTo>
                    <a:lnTo>
                      <a:pt x="7974" y="6480"/>
                    </a:lnTo>
                    <a:moveTo>
                      <a:pt x="7974" y="6480"/>
                    </a:moveTo>
                    <a:lnTo>
                      <a:pt x="7974" y="6480"/>
                    </a:lnTo>
                    <a:lnTo>
                      <a:pt x="7987" y="6480"/>
                    </a:lnTo>
                    <a:moveTo>
                      <a:pt x="7987" y="6480"/>
                    </a:moveTo>
                    <a:lnTo>
                      <a:pt x="7987" y="6480"/>
                    </a:lnTo>
                    <a:lnTo>
                      <a:pt x="8000" y="6480"/>
                    </a:lnTo>
                    <a:moveTo>
                      <a:pt x="8000" y="6480"/>
                    </a:moveTo>
                    <a:lnTo>
                      <a:pt x="8000" y="6480"/>
                    </a:lnTo>
                    <a:lnTo>
                      <a:pt x="8014" y="6480"/>
                    </a:lnTo>
                    <a:moveTo>
                      <a:pt x="8014" y="6480"/>
                    </a:moveTo>
                    <a:lnTo>
                      <a:pt x="8014" y="6480"/>
                    </a:lnTo>
                    <a:lnTo>
                      <a:pt x="8027" y="6480"/>
                    </a:lnTo>
                    <a:moveTo>
                      <a:pt x="8027" y="6480"/>
                    </a:moveTo>
                    <a:lnTo>
                      <a:pt x="8027" y="6480"/>
                    </a:lnTo>
                    <a:lnTo>
                      <a:pt x="8040" y="6480"/>
                    </a:lnTo>
                    <a:moveTo>
                      <a:pt x="8040" y="6480"/>
                    </a:moveTo>
                    <a:lnTo>
                      <a:pt x="8040" y="6480"/>
                    </a:lnTo>
                    <a:lnTo>
                      <a:pt x="8054" y="6480"/>
                    </a:lnTo>
                    <a:moveTo>
                      <a:pt x="8054" y="6480"/>
                    </a:moveTo>
                    <a:lnTo>
                      <a:pt x="8054" y="6480"/>
                    </a:lnTo>
                    <a:lnTo>
                      <a:pt x="8067" y="6480"/>
                    </a:lnTo>
                    <a:moveTo>
                      <a:pt x="8067" y="6480"/>
                    </a:moveTo>
                    <a:lnTo>
                      <a:pt x="8067" y="6480"/>
                    </a:lnTo>
                    <a:lnTo>
                      <a:pt x="8080" y="6480"/>
                    </a:lnTo>
                    <a:moveTo>
                      <a:pt x="8094" y="6480"/>
                    </a:moveTo>
                    <a:lnTo>
                      <a:pt x="8094" y="6480"/>
                    </a:lnTo>
                    <a:lnTo>
                      <a:pt x="8107" y="6480"/>
                    </a:lnTo>
                    <a:moveTo>
                      <a:pt x="8107" y="6480"/>
                    </a:moveTo>
                    <a:lnTo>
                      <a:pt x="8107" y="6480"/>
                    </a:lnTo>
                    <a:lnTo>
                      <a:pt x="8120" y="6480"/>
                    </a:lnTo>
                    <a:moveTo>
                      <a:pt x="8120" y="6480"/>
                    </a:moveTo>
                    <a:lnTo>
                      <a:pt x="8120" y="6480"/>
                    </a:lnTo>
                    <a:lnTo>
                      <a:pt x="8134" y="6480"/>
                    </a:lnTo>
                    <a:moveTo>
                      <a:pt x="8134" y="6480"/>
                    </a:moveTo>
                    <a:lnTo>
                      <a:pt x="8134" y="6480"/>
                    </a:lnTo>
                    <a:lnTo>
                      <a:pt x="8147" y="6480"/>
                    </a:lnTo>
                    <a:moveTo>
                      <a:pt x="8147" y="6480"/>
                    </a:moveTo>
                    <a:lnTo>
                      <a:pt x="8147" y="6480"/>
                    </a:lnTo>
                    <a:lnTo>
                      <a:pt x="8160" y="6480"/>
                    </a:lnTo>
                    <a:moveTo>
                      <a:pt x="8160" y="6480"/>
                    </a:moveTo>
                    <a:lnTo>
                      <a:pt x="8160" y="6480"/>
                    </a:lnTo>
                    <a:lnTo>
                      <a:pt x="8174" y="6480"/>
                    </a:lnTo>
                    <a:moveTo>
                      <a:pt x="8174" y="6480"/>
                    </a:moveTo>
                    <a:lnTo>
                      <a:pt x="8174" y="6480"/>
                    </a:lnTo>
                    <a:lnTo>
                      <a:pt x="8187" y="6480"/>
                    </a:lnTo>
                    <a:moveTo>
                      <a:pt x="8187" y="6480"/>
                    </a:moveTo>
                    <a:lnTo>
                      <a:pt x="8187" y="6480"/>
                    </a:lnTo>
                    <a:lnTo>
                      <a:pt x="8200" y="6747"/>
                    </a:lnTo>
                    <a:moveTo>
                      <a:pt x="8200" y="6747"/>
                    </a:moveTo>
                    <a:lnTo>
                      <a:pt x="8200" y="6747"/>
                    </a:lnTo>
                    <a:lnTo>
                      <a:pt x="8214" y="6747"/>
                    </a:lnTo>
                    <a:moveTo>
                      <a:pt x="8214" y="6747"/>
                    </a:moveTo>
                    <a:lnTo>
                      <a:pt x="8214" y="6747"/>
                    </a:lnTo>
                    <a:lnTo>
                      <a:pt x="8227" y="6747"/>
                    </a:lnTo>
                    <a:moveTo>
                      <a:pt x="8227" y="6747"/>
                    </a:moveTo>
                    <a:lnTo>
                      <a:pt x="8227" y="6747"/>
                    </a:lnTo>
                    <a:lnTo>
                      <a:pt x="8240" y="6747"/>
                    </a:lnTo>
                    <a:moveTo>
                      <a:pt x="8240" y="6747"/>
                    </a:moveTo>
                    <a:lnTo>
                      <a:pt x="8240" y="6747"/>
                    </a:lnTo>
                    <a:lnTo>
                      <a:pt x="8254" y="6747"/>
                    </a:lnTo>
                    <a:moveTo>
                      <a:pt x="8254" y="6747"/>
                    </a:moveTo>
                    <a:lnTo>
                      <a:pt x="8254" y="6747"/>
                    </a:lnTo>
                    <a:lnTo>
                      <a:pt x="8267" y="6747"/>
                    </a:lnTo>
                    <a:moveTo>
                      <a:pt x="8267" y="6747"/>
                    </a:moveTo>
                    <a:lnTo>
                      <a:pt x="8267" y="6747"/>
                    </a:lnTo>
                    <a:lnTo>
                      <a:pt x="8280" y="6747"/>
                    </a:lnTo>
                    <a:moveTo>
                      <a:pt x="8280" y="6747"/>
                    </a:moveTo>
                    <a:lnTo>
                      <a:pt x="8280" y="6747"/>
                    </a:lnTo>
                    <a:lnTo>
                      <a:pt x="8294" y="6747"/>
                    </a:lnTo>
                    <a:moveTo>
                      <a:pt x="8294" y="6747"/>
                    </a:moveTo>
                    <a:lnTo>
                      <a:pt x="8294" y="6747"/>
                    </a:lnTo>
                    <a:lnTo>
                      <a:pt x="8307" y="6747"/>
                    </a:lnTo>
                    <a:moveTo>
                      <a:pt x="8307" y="6747"/>
                    </a:moveTo>
                    <a:lnTo>
                      <a:pt x="8307" y="6747"/>
                    </a:lnTo>
                    <a:lnTo>
                      <a:pt x="8320" y="6747"/>
                    </a:lnTo>
                    <a:moveTo>
                      <a:pt x="8320" y="6747"/>
                    </a:moveTo>
                    <a:lnTo>
                      <a:pt x="8320" y="6747"/>
                    </a:lnTo>
                    <a:lnTo>
                      <a:pt x="8334" y="6747"/>
                    </a:lnTo>
                    <a:moveTo>
                      <a:pt x="8334" y="6747"/>
                    </a:moveTo>
                    <a:lnTo>
                      <a:pt x="8334" y="6747"/>
                    </a:lnTo>
                    <a:lnTo>
                      <a:pt x="8347" y="6747"/>
                    </a:lnTo>
                    <a:moveTo>
                      <a:pt x="8347" y="6747"/>
                    </a:moveTo>
                    <a:lnTo>
                      <a:pt x="8347" y="6747"/>
                    </a:lnTo>
                    <a:lnTo>
                      <a:pt x="8360" y="6747"/>
                    </a:lnTo>
                    <a:moveTo>
                      <a:pt x="8360" y="6747"/>
                    </a:moveTo>
                    <a:lnTo>
                      <a:pt x="8360" y="6747"/>
                    </a:lnTo>
                    <a:lnTo>
                      <a:pt x="8374" y="6747"/>
                    </a:lnTo>
                    <a:moveTo>
                      <a:pt x="8374" y="6747"/>
                    </a:moveTo>
                    <a:lnTo>
                      <a:pt x="8374" y="6747"/>
                    </a:lnTo>
                    <a:lnTo>
                      <a:pt x="8387" y="6747"/>
                    </a:lnTo>
                    <a:moveTo>
                      <a:pt x="8387" y="6747"/>
                    </a:moveTo>
                    <a:lnTo>
                      <a:pt x="8387" y="6747"/>
                    </a:lnTo>
                    <a:lnTo>
                      <a:pt x="8400" y="6747"/>
                    </a:lnTo>
                    <a:moveTo>
                      <a:pt x="8400" y="6747"/>
                    </a:moveTo>
                    <a:lnTo>
                      <a:pt x="8400" y="6747"/>
                    </a:lnTo>
                    <a:lnTo>
                      <a:pt x="8414" y="6747"/>
                    </a:lnTo>
                    <a:moveTo>
                      <a:pt x="8414" y="6747"/>
                    </a:moveTo>
                    <a:lnTo>
                      <a:pt x="8414" y="6747"/>
                    </a:lnTo>
                    <a:lnTo>
                      <a:pt x="8427" y="6747"/>
                    </a:lnTo>
                    <a:moveTo>
                      <a:pt x="8427" y="6747"/>
                    </a:moveTo>
                    <a:lnTo>
                      <a:pt x="8427" y="6747"/>
                    </a:lnTo>
                    <a:lnTo>
                      <a:pt x="8440" y="6747"/>
                    </a:lnTo>
                    <a:moveTo>
                      <a:pt x="8440" y="6747"/>
                    </a:moveTo>
                    <a:lnTo>
                      <a:pt x="8440" y="6747"/>
                    </a:lnTo>
                    <a:lnTo>
                      <a:pt x="8454" y="6747"/>
                    </a:lnTo>
                    <a:moveTo>
                      <a:pt x="8454" y="6747"/>
                    </a:moveTo>
                    <a:lnTo>
                      <a:pt x="8454" y="6747"/>
                    </a:lnTo>
                    <a:lnTo>
                      <a:pt x="8467" y="6747"/>
                    </a:lnTo>
                    <a:moveTo>
                      <a:pt x="8467" y="6747"/>
                    </a:moveTo>
                    <a:lnTo>
                      <a:pt x="8467" y="6747"/>
                    </a:lnTo>
                    <a:lnTo>
                      <a:pt x="8480" y="6747"/>
                    </a:lnTo>
                    <a:moveTo>
                      <a:pt x="8480" y="6747"/>
                    </a:moveTo>
                    <a:lnTo>
                      <a:pt x="8480" y="6747"/>
                    </a:lnTo>
                    <a:lnTo>
                      <a:pt x="8494" y="6747"/>
                    </a:lnTo>
                    <a:moveTo>
                      <a:pt x="8494" y="6747"/>
                    </a:moveTo>
                    <a:lnTo>
                      <a:pt x="8494" y="6747"/>
                    </a:lnTo>
                    <a:lnTo>
                      <a:pt x="8520" y="6747"/>
                    </a:lnTo>
                    <a:moveTo>
                      <a:pt x="8520" y="6747"/>
                    </a:moveTo>
                    <a:lnTo>
                      <a:pt x="8520" y="6747"/>
                    </a:lnTo>
                    <a:lnTo>
                      <a:pt x="8534" y="6747"/>
                    </a:lnTo>
                    <a:moveTo>
                      <a:pt x="8534" y="6747"/>
                    </a:moveTo>
                    <a:lnTo>
                      <a:pt x="8534" y="6747"/>
                    </a:lnTo>
                    <a:lnTo>
                      <a:pt x="8547" y="6747"/>
                    </a:lnTo>
                    <a:moveTo>
                      <a:pt x="8547" y="6747"/>
                    </a:moveTo>
                    <a:lnTo>
                      <a:pt x="8547" y="6747"/>
                    </a:lnTo>
                    <a:lnTo>
                      <a:pt x="8560" y="6747"/>
                    </a:lnTo>
                    <a:moveTo>
                      <a:pt x="8560" y="6747"/>
                    </a:moveTo>
                    <a:lnTo>
                      <a:pt x="8560" y="6747"/>
                    </a:lnTo>
                    <a:lnTo>
                      <a:pt x="8574" y="6747"/>
                    </a:lnTo>
                    <a:moveTo>
                      <a:pt x="8574" y="6747"/>
                    </a:moveTo>
                    <a:lnTo>
                      <a:pt x="8574" y="6747"/>
                    </a:lnTo>
                    <a:lnTo>
                      <a:pt x="8587" y="6747"/>
                    </a:lnTo>
                    <a:moveTo>
                      <a:pt x="8587" y="6747"/>
                    </a:moveTo>
                    <a:lnTo>
                      <a:pt x="8587" y="6747"/>
                    </a:lnTo>
                    <a:lnTo>
                      <a:pt x="8600" y="6747"/>
                    </a:lnTo>
                    <a:moveTo>
                      <a:pt x="8600" y="6747"/>
                    </a:moveTo>
                    <a:lnTo>
                      <a:pt x="8600" y="6747"/>
                    </a:lnTo>
                    <a:lnTo>
                      <a:pt x="8614" y="6747"/>
                    </a:lnTo>
                    <a:moveTo>
                      <a:pt x="8614" y="6747"/>
                    </a:moveTo>
                    <a:lnTo>
                      <a:pt x="8614" y="6747"/>
                    </a:lnTo>
                    <a:lnTo>
                      <a:pt x="8627" y="6747"/>
                    </a:lnTo>
                    <a:moveTo>
                      <a:pt x="8627" y="6747"/>
                    </a:moveTo>
                    <a:lnTo>
                      <a:pt x="8627" y="6747"/>
                    </a:lnTo>
                    <a:lnTo>
                      <a:pt x="8640" y="6747"/>
                    </a:lnTo>
                    <a:moveTo>
                      <a:pt x="8640" y="6747"/>
                    </a:moveTo>
                    <a:lnTo>
                      <a:pt x="8640" y="6747"/>
                    </a:lnTo>
                    <a:lnTo>
                      <a:pt x="8654" y="6747"/>
                    </a:lnTo>
                    <a:moveTo>
                      <a:pt x="8654" y="6747"/>
                    </a:moveTo>
                    <a:lnTo>
                      <a:pt x="8654" y="6747"/>
                    </a:lnTo>
                    <a:lnTo>
                      <a:pt x="8667" y="6747"/>
                    </a:lnTo>
                    <a:moveTo>
                      <a:pt x="8667" y="6747"/>
                    </a:moveTo>
                    <a:lnTo>
                      <a:pt x="8667" y="6747"/>
                    </a:lnTo>
                    <a:lnTo>
                      <a:pt x="8680" y="6747"/>
                    </a:lnTo>
                    <a:moveTo>
                      <a:pt x="8680" y="6747"/>
                    </a:moveTo>
                    <a:lnTo>
                      <a:pt x="8680" y="6747"/>
                    </a:lnTo>
                    <a:lnTo>
                      <a:pt x="8694" y="6747"/>
                    </a:lnTo>
                    <a:moveTo>
                      <a:pt x="8694" y="6747"/>
                    </a:moveTo>
                    <a:lnTo>
                      <a:pt x="8694" y="6747"/>
                    </a:lnTo>
                    <a:lnTo>
                      <a:pt x="8707" y="6747"/>
                    </a:lnTo>
                    <a:moveTo>
                      <a:pt x="8707" y="6747"/>
                    </a:moveTo>
                    <a:lnTo>
                      <a:pt x="8707" y="6747"/>
                    </a:lnTo>
                    <a:lnTo>
                      <a:pt x="8720" y="6747"/>
                    </a:lnTo>
                    <a:moveTo>
                      <a:pt x="8720" y="6747"/>
                    </a:moveTo>
                    <a:lnTo>
                      <a:pt x="8720" y="6747"/>
                    </a:lnTo>
                    <a:lnTo>
                      <a:pt x="8734" y="6747"/>
                    </a:lnTo>
                    <a:moveTo>
                      <a:pt x="8734" y="6747"/>
                    </a:moveTo>
                    <a:lnTo>
                      <a:pt x="8734" y="6747"/>
                    </a:lnTo>
                    <a:lnTo>
                      <a:pt x="8747" y="6747"/>
                    </a:lnTo>
                    <a:moveTo>
                      <a:pt x="8747" y="6747"/>
                    </a:moveTo>
                    <a:lnTo>
                      <a:pt x="8747" y="6747"/>
                    </a:lnTo>
                    <a:lnTo>
                      <a:pt x="8760" y="6747"/>
                    </a:lnTo>
                    <a:moveTo>
                      <a:pt x="8760" y="6747"/>
                    </a:moveTo>
                    <a:lnTo>
                      <a:pt x="8760" y="6747"/>
                    </a:lnTo>
                    <a:lnTo>
                      <a:pt x="8774" y="6747"/>
                    </a:lnTo>
                    <a:moveTo>
                      <a:pt x="8774" y="6747"/>
                    </a:moveTo>
                    <a:lnTo>
                      <a:pt x="8774" y="6747"/>
                    </a:lnTo>
                    <a:lnTo>
                      <a:pt x="8787" y="6747"/>
                    </a:lnTo>
                    <a:moveTo>
                      <a:pt x="8787" y="6747"/>
                    </a:moveTo>
                    <a:lnTo>
                      <a:pt x="8787" y="6747"/>
                    </a:lnTo>
                    <a:lnTo>
                      <a:pt x="8800" y="6747"/>
                    </a:lnTo>
                    <a:moveTo>
                      <a:pt x="8800" y="6747"/>
                    </a:moveTo>
                    <a:lnTo>
                      <a:pt x="8800" y="6747"/>
                    </a:lnTo>
                    <a:lnTo>
                      <a:pt x="8814" y="6747"/>
                    </a:lnTo>
                    <a:moveTo>
                      <a:pt x="8814" y="6747"/>
                    </a:moveTo>
                    <a:lnTo>
                      <a:pt x="8814" y="6747"/>
                    </a:lnTo>
                    <a:lnTo>
                      <a:pt x="8827" y="6747"/>
                    </a:lnTo>
                    <a:moveTo>
                      <a:pt x="8827" y="6747"/>
                    </a:moveTo>
                    <a:lnTo>
                      <a:pt x="8827" y="6747"/>
                    </a:lnTo>
                    <a:lnTo>
                      <a:pt x="8840" y="6747"/>
                    </a:lnTo>
                    <a:moveTo>
                      <a:pt x="8840" y="6747"/>
                    </a:moveTo>
                    <a:lnTo>
                      <a:pt x="8840" y="6747"/>
                    </a:lnTo>
                    <a:lnTo>
                      <a:pt x="8854" y="6747"/>
                    </a:lnTo>
                    <a:moveTo>
                      <a:pt x="8854" y="6747"/>
                    </a:moveTo>
                    <a:lnTo>
                      <a:pt x="8854" y="6747"/>
                    </a:lnTo>
                    <a:lnTo>
                      <a:pt x="8867" y="6747"/>
                    </a:lnTo>
                    <a:moveTo>
                      <a:pt x="8867" y="6747"/>
                    </a:moveTo>
                    <a:lnTo>
                      <a:pt x="8867" y="6747"/>
                    </a:lnTo>
                    <a:lnTo>
                      <a:pt x="8880" y="6747"/>
                    </a:lnTo>
                    <a:moveTo>
                      <a:pt x="8880" y="6747"/>
                    </a:moveTo>
                    <a:lnTo>
                      <a:pt x="8880" y="6747"/>
                    </a:lnTo>
                    <a:lnTo>
                      <a:pt x="8894" y="6747"/>
                    </a:lnTo>
                    <a:moveTo>
                      <a:pt x="8894" y="6747"/>
                    </a:moveTo>
                    <a:lnTo>
                      <a:pt x="8894" y="6747"/>
                    </a:lnTo>
                    <a:lnTo>
                      <a:pt x="8907" y="6747"/>
                    </a:lnTo>
                    <a:moveTo>
                      <a:pt x="8907" y="6747"/>
                    </a:moveTo>
                    <a:lnTo>
                      <a:pt x="8907" y="6747"/>
                    </a:lnTo>
                    <a:lnTo>
                      <a:pt x="8920" y="6747"/>
                    </a:lnTo>
                    <a:moveTo>
                      <a:pt x="8920" y="6747"/>
                    </a:moveTo>
                    <a:lnTo>
                      <a:pt x="8920" y="6747"/>
                    </a:lnTo>
                    <a:lnTo>
                      <a:pt x="8934" y="7267"/>
                    </a:lnTo>
                  </a:path>
                </a:pathLst>
              </a:custGeom>
              <a:noFill/>
              <a:ln w="28575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rgbClr val="145A96"/>
                  </a:solidFill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5927716" y="2543002"/>
              <a:ext cx="2133939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49263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HR 0.70 </a:t>
              </a:r>
              <a:b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</a:b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(95% CI 0.53–0.92)</a:t>
              </a:r>
            </a:p>
            <a:p>
              <a:pPr algn="ctr" defTabSz="449263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FFFF00"/>
                  </a:solidFill>
                  <a:ea typeface="ＭＳ Ｐゴシック" pitchFamily="34" charset="-128"/>
                </a:rPr>
                <a:t>p=0.011</a:t>
              </a:r>
              <a:endParaRPr lang="en-US" sz="1400" b="1" dirty="0">
                <a:solidFill>
                  <a:srgbClr val="FFFF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Line 1553"/>
            <p:cNvSpPr>
              <a:spLocks noChangeShapeType="1"/>
            </p:cNvSpPr>
            <p:nvPr/>
          </p:nvSpPr>
          <p:spPr bwMode="auto">
            <a:xfrm flipH="1">
              <a:off x="5503926" y="2334066"/>
              <a:ext cx="2189" cy="68059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000" b="1" kern="0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9" name="Rechteck 58"/>
            <p:cNvSpPr/>
            <p:nvPr/>
          </p:nvSpPr>
          <p:spPr bwMode="auto">
            <a:xfrm>
              <a:off x="3983338" y="4167163"/>
              <a:ext cx="329250" cy="219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1000" dirty="0" smtClean="0">
                  <a:solidFill>
                    <a:prstClr val="white"/>
                  </a:solidFill>
                </a:rPr>
                <a:t>0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Text Placeholder 1"/>
          <p:cNvSpPr txBox="1">
            <a:spLocks/>
          </p:cNvSpPr>
          <p:nvPr/>
        </p:nvSpPr>
        <p:spPr>
          <a:xfrm>
            <a:off x="4399004" y="5748469"/>
            <a:ext cx="4658233" cy="1057759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algn="r">
              <a:defRPr/>
            </a:pP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Adapted from 1. Heinemann V, et al. ASCO 2013 (Abstract No. LBA3506) </a:t>
            </a:r>
            <a:b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and </a:t>
            </a:r>
            <a:r>
              <a:rPr lang="en-US" sz="900" b="1" dirty="0" smtClean="0">
                <a:solidFill>
                  <a:prstClr val="white"/>
                </a:solidFill>
                <a:ea typeface="ＭＳ Ｐゴシック" pitchFamily="34" charset="-128"/>
              </a:rPr>
              <a:t>2. </a:t>
            </a:r>
            <a:r>
              <a:rPr lang="en-GB" sz="900" b="1" dirty="0" err="1">
                <a:solidFill>
                  <a:srgbClr val="FFFFFF"/>
                </a:solidFill>
                <a:ea typeface="ＭＳ Ｐゴシック" pitchFamily="34" charset="-128"/>
              </a:rPr>
              <a:t>Stintzing</a:t>
            </a:r>
            <a: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  <a:t> S, et al. ECC 2013 (Abstract No. LBA17), </a:t>
            </a:r>
            <a:b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  <a:t>updated information presented at meeting (available at </a:t>
            </a:r>
            <a:b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  <a:t>http://eccamsterdam2013.ecco-org.eu/Amsterdam2013/Webcasts</a:t>
            </a:r>
            <a:b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  <a:t>%20Photos/</a:t>
            </a:r>
            <a:r>
              <a:rPr lang="en-GB" sz="900" b="1" dirty="0" err="1">
                <a:solidFill>
                  <a:srgbClr val="FFFFFF"/>
                </a:solidFill>
                <a:ea typeface="ＭＳ Ｐゴシック" pitchFamily="34" charset="-128"/>
              </a:rPr>
              <a:t>WebcastDetail.aspx?webcasturl</a:t>
            </a:r>
            <a:r>
              <a:rPr lang="en-GB" sz="900" b="1" dirty="0">
                <a:solidFill>
                  <a:srgbClr val="FFFFFF"/>
                </a:solidFill>
                <a:ea typeface="ＭＳ Ｐゴシック" pitchFamily="34" charset="-128"/>
              </a:rPr>
              <a:t>=http://www.ecco-org.eu/webcasts/ecco17/SP0984/SP0984.flv, accessed June 25, 2014</a:t>
            </a:r>
            <a:r>
              <a:rPr lang="en-GB" sz="900" b="1" dirty="0" smtClean="0">
                <a:solidFill>
                  <a:srgbClr val="FFFFFF"/>
                </a:solidFill>
                <a:ea typeface="ＭＳ Ｐゴシック" pitchFamily="34" charset="-128"/>
              </a:rPr>
              <a:t>)</a:t>
            </a:r>
            <a:endParaRPr lang="en-US" sz="900" b="1" dirty="0" smtClean="0">
              <a:solidFill>
                <a:srgbClr val="145A96"/>
              </a:solidFill>
              <a:ea typeface="ＭＳ Ｐゴシック" pitchFamily="34" charset="-128"/>
            </a:endParaRP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520364"/>
              </p:ext>
            </p:extLst>
          </p:nvPr>
        </p:nvGraphicFramePr>
        <p:xfrm>
          <a:off x="229793" y="4134501"/>
          <a:ext cx="8697433" cy="1371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53184"/>
                <a:gridCol w="1608703"/>
                <a:gridCol w="199373"/>
                <a:gridCol w="2123768"/>
                <a:gridCol w="1456895"/>
                <a:gridCol w="1055510"/>
              </a:tblGrid>
              <a:tr h="2467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Cetuximab + FOLFIRI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Bevacizumab + FOLFIRI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 (95%</a:t>
                      </a:r>
                      <a:r>
                        <a:rPr lang="en-US" sz="1200" baseline="0" dirty="0" smtClean="0"/>
                        <a:t> CI)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KRAS exon 2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wt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(ITT), n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592</a:t>
                      </a:r>
                      <a:endParaRPr lang="en-US" sz="12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smtClean="0"/>
                        <a:t>ORR, %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(95% CI)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62.0 (56.2–67.5)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58.0 (52.1–63.7)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1.18 (0.85–1.64)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8" marB="456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0.183</a:t>
                      </a:r>
                      <a:r>
                        <a:rPr kumimoji="0" lang="en-US" sz="12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†</a:t>
                      </a:r>
                      <a:endParaRPr kumimoji="0" lang="en-US" sz="1200" b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8" marB="45668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RAS wt*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342</a:t>
                      </a:r>
                      <a:endParaRPr lang="en-US" sz="12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  <a:tr h="142243"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smtClean="0"/>
                        <a:t>ORR, %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(95% CI)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65.5 (57.9–72.6)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8" marB="4566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59.6 (51.9–67.1)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8" marB="45668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1.28 (0.83–1.99)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8" marB="456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0.32</a:t>
                      </a:r>
                      <a:r>
                        <a:rPr kumimoji="0" lang="en-US" sz="12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‡</a:t>
                      </a:r>
                      <a:endParaRPr kumimoji="0" lang="en-US" sz="1200" b="1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668" marB="45668" anchor="ctr" horzOverflow="overflow"/>
                </a:tc>
              </a:tr>
            </a:tbl>
          </a:graphicData>
        </a:graphic>
      </p:graphicFrame>
      <p:cxnSp>
        <p:nvCxnSpPr>
          <p:cNvPr id="95" name="Straight Connector 94"/>
          <p:cNvCxnSpPr/>
          <p:nvPr/>
        </p:nvCxnSpPr>
        <p:spPr>
          <a:xfrm>
            <a:off x="2071251" y="1415643"/>
            <a:ext cx="12774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071251" y="1590559"/>
            <a:ext cx="1377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602822" y="1402141"/>
            <a:ext cx="12774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02822" y="1577057"/>
            <a:ext cx="1377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417334" y="4649273"/>
            <a:ext cx="1498377" cy="334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12731" y="5191078"/>
            <a:ext cx="1498377" cy="334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9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FIRE-3: Choice of 2nd line therapy </a:t>
            </a:r>
            <a:br>
              <a:rPr lang="en-US" dirty="0" smtClean="0"/>
            </a:br>
            <a:r>
              <a:rPr lang="en-US" dirty="0" smtClean="0"/>
              <a:t>(ITT, KRAS exon 2 wt) well balanced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1050" y="6534343"/>
            <a:ext cx="3815729" cy="288032"/>
          </a:xfrm>
        </p:spPr>
        <p:txBody>
          <a:bodyPr/>
          <a:lstStyle/>
          <a:p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</a:rPr>
              <a:t>Modest D, et al. WCGC 2013 (Abstract No. O-0029</a:t>
            </a:r>
            <a:r>
              <a:rPr lang="en-US" sz="1000" dirty="0" smtClean="0">
                <a:solidFill>
                  <a:srgbClr val="FFFFFF"/>
                </a:solidFill>
                <a:ea typeface="ＭＳ Ｐゴシック" pitchFamily="34" charset="-128"/>
              </a:rPr>
              <a:t>)</a:t>
            </a:r>
            <a:endParaRPr lang="en-US" sz="1000" dirty="0"/>
          </a:p>
        </p:txBody>
      </p:sp>
      <p:graphicFrame>
        <p:nvGraphicFramePr>
          <p:cNvPr id="2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53854"/>
              </p:ext>
            </p:extLst>
          </p:nvPr>
        </p:nvGraphicFramePr>
        <p:xfrm>
          <a:off x="648000" y="3290746"/>
          <a:ext cx="7848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000"/>
                <a:gridCol w="2304000"/>
                <a:gridCol w="2520000"/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2nd line substances, %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n=204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n=191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Fluoropyrimidine 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91.7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85.3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Oxaliplatin 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63.7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62.8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Irinotecan 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15.7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15.7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Bevacizumab 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46.6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17.3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Anti-EGFR mAb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15.2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41.4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6127765"/>
              </p:ext>
            </p:extLst>
          </p:nvPr>
        </p:nvGraphicFramePr>
        <p:xfrm>
          <a:off x="648000" y="1419075"/>
          <a:ext cx="7848000" cy="1726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000"/>
                <a:gridCol w="2304000"/>
                <a:gridCol w="2520000"/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Cetuximab + FOLFIRI (n=297)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Bevacizumab + FOLFIRI (n=295)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0" marB="0" anchor="ctr" horzOverflow="overflow"/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Alive after 1st line therapy, %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87.5</a:t>
                      </a:r>
                      <a:b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(n=260/297) 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84.7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(n=250/295)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91" marB="45691" anchor="ctr" horzOverflow="overflow"/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Any 2nd line therapy*, %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78.5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(n=204/260)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76.4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(n=191/250)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  <p:sp>
        <p:nvSpPr>
          <p:cNvPr id="26" name="Abgerundetes Rechteck 11"/>
          <p:cNvSpPr>
            <a:spLocks noChangeArrowheads="1"/>
          </p:cNvSpPr>
          <p:nvPr/>
        </p:nvSpPr>
        <p:spPr bwMode="auto">
          <a:xfrm>
            <a:off x="4407036" y="4046641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bgerundetes Rechteck 12"/>
          <p:cNvSpPr>
            <a:spLocks noChangeArrowheads="1"/>
          </p:cNvSpPr>
          <p:nvPr/>
        </p:nvSpPr>
        <p:spPr bwMode="auto">
          <a:xfrm>
            <a:off x="6817363" y="4052992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bgerundetes Rechteck 13"/>
          <p:cNvSpPr>
            <a:spLocks noChangeArrowheads="1"/>
          </p:cNvSpPr>
          <p:nvPr/>
        </p:nvSpPr>
        <p:spPr bwMode="auto">
          <a:xfrm>
            <a:off x="4407036" y="4760999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Abgerundetes Rechteck 14"/>
          <p:cNvSpPr>
            <a:spLocks noChangeArrowheads="1"/>
          </p:cNvSpPr>
          <p:nvPr/>
        </p:nvSpPr>
        <p:spPr bwMode="auto">
          <a:xfrm>
            <a:off x="6817363" y="5132755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Abgerundetes Rechteck 15"/>
          <p:cNvSpPr>
            <a:spLocks noChangeArrowheads="1"/>
          </p:cNvSpPr>
          <p:nvPr/>
        </p:nvSpPr>
        <p:spPr bwMode="auto">
          <a:xfrm>
            <a:off x="4407036" y="5132755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Abgerundetes Rechteck 16"/>
          <p:cNvSpPr>
            <a:spLocks noChangeArrowheads="1"/>
          </p:cNvSpPr>
          <p:nvPr/>
        </p:nvSpPr>
        <p:spPr bwMode="auto">
          <a:xfrm>
            <a:off x="6817363" y="4760998"/>
            <a:ext cx="863600" cy="28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feld 34"/>
          <p:cNvSpPr txBox="1">
            <a:spLocks noChangeArrowheads="1"/>
          </p:cNvSpPr>
          <p:nvPr/>
        </p:nvSpPr>
        <p:spPr bwMode="auto">
          <a:xfrm>
            <a:off x="7052669" y="5874766"/>
            <a:ext cx="15393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*</a:t>
            </a:r>
            <a:r>
              <a:rPr lang="en-US" sz="900" dirty="0" smtClean="0">
                <a:solidFill>
                  <a:prstClr val="white"/>
                </a:solidFill>
              </a:rPr>
              <a:t>Treatment </a:t>
            </a:r>
            <a:r>
              <a:rPr lang="en-US" sz="900" dirty="0">
                <a:solidFill>
                  <a:prstClr val="white"/>
                </a:solidFill>
              </a:rPr>
              <a:t>with a substance not being part of 1st line </a:t>
            </a:r>
            <a:r>
              <a:rPr lang="en-US" sz="900" dirty="0" smtClean="0">
                <a:solidFill>
                  <a:prstClr val="white"/>
                </a:solidFill>
              </a:rPr>
              <a:t>therapy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07" y="5818446"/>
            <a:ext cx="87366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Overall </a:t>
            </a:r>
            <a:r>
              <a:rPr lang="en-GB" sz="900" dirty="0">
                <a:solidFill>
                  <a:prstClr val="white"/>
                </a:solidFill>
              </a:rPr>
              <a:t>survival (OS) data are based on an event rate of 59%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The </a:t>
            </a:r>
            <a:r>
              <a:rPr lang="en-GB" sz="900" dirty="0">
                <a:solidFill>
                  <a:prstClr val="white"/>
                </a:solidFill>
              </a:rPr>
              <a:t>FIRE-3 study did not meet its primary endpoint of significantly improving overall response rate (ORR) in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patients </a:t>
            </a:r>
            <a:r>
              <a:rPr lang="en-GB" sz="900" dirty="0">
                <a:solidFill>
                  <a:prstClr val="white"/>
                </a:solidFill>
              </a:rPr>
              <a:t>with KRAS (exon 2) wt mCRC based on investigators’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design, cross-over treatment in 2nd line and other study attributes are needed to better understand the </a:t>
            </a:r>
            <a:r>
              <a:rPr lang="en-GB" sz="900" dirty="0" smtClean="0">
                <a:solidFill>
                  <a:prstClr val="white"/>
                </a:solidFill>
              </a:rPr>
              <a:t>data</a:t>
            </a:r>
            <a:endParaRPr lang="en-GB" sz="900" dirty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was financially supported by Merck </a:t>
            </a:r>
            <a:r>
              <a:rPr lang="en-GB" sz="900" dirty="0" err="1">
                <a:solidFill>
                  <a:prstClr val="white"/>
                </a:solidFill>
              </a:rPr>
              <a:t>Serono</a:t>
            </a:r>
            <a:r>
              <a:rPr lang="en-GB" sz="900" dirty="0">
                <a:solidFill>
                  <a:prstClr val="white"/>
                </a:solidFill>
              </a:rPr>
              <a:t> GmbH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prstClr val="white"/>
                </a:solidFill>
              </a:rPr>
              <a:t>Cetuximab</a:t>
            </a:r>
            <a:r>
              <a:rPr lang="en-GB" sz="900" dirty="0">
                <a:solidFill>
                  <a:prstClr val="white"/>
                </a:solidFill>
              </a:rPr>
              <a:t> is not indicated for the treatment of patients with </a:t>
            </a:r>
            <a:r>
              <a:rPr lang="en-GB" sz="900" dirty="0" err="1">
                <a:solidFill>
                  <a:prstClr val="white"/>
                </a:solidFill>
              </a:rPr>
              <a:t>mCRC</a:t>
            </a:r>
            <a:r>
              <a:rPr lang="en-GB" sz="900" dirty="0">
                <a:solidFill>
                  <a:prstClr val="white"/>
                </a:solidFill>
              </a:rPr>
              <a:t> whose </a:t>
            </a:r>
            <a:r>
              <a:rPr lang="en-GB" sz="900" dirty="0" err="1">
                <a:solidFill>
                  <a:prstClr val="white"/>
                </a:solidFill>
              </a:rPr>
              <a:t>tumors</a:t>
            </a:r>
            <a:r>
              <a:rPr lang="en-GB" sz="900" dirty="0">
                <a:solidFill>
                  <a:prstClr val="white"/>
                </a:solidFill>
              </a:rPr>
              <a:t> have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RAS </a:t>
            </a:r>
            <a:r>
              <a:rPr lang="en-GB" sz="900" dirty="0">
                <a:solidFill>
                  <a:prstClr val="white"/>
                </a:solidFill>
              </a:rPr>
              <a:t>mutations or for whom RAS </a:t>
            </a:r>
            <a:r>
              <a:rPr lang="en-GB" sz="900" dirty="0" err="1">
                <a:solidFill>
                  <a:prstClr val="white"/>
                </a:solidFill>
              </a:rPr>
              <a:t>tumor</a:t>
            </a:r>
            <a:r>
              <a:rPr lang="en-GB" sz="900" dirty="0">
                <a:solidFill>
                  <a:prstClr val="white"/>
                </a:solidFill>
              </a:rPr>
              <a:t> status is unknown.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658" y="5427975"/>
            <a:ext cx="886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prstClr val="white"/>
                </a:solidFill>
              </a:rPr>
              <a:t>The protocol recommended 2nd line treatment with </a:t>
            </a:r>
            <a:r>
              <a:rPr lang="en-GB" sz="1100" b="1" dirty="0" err="1">
                <a:solidFill>
                  <a:prstClr val="white"/>
                </a:solidFill>
              </a:rPr>
              <a:t>bevacizumab</a:t>
            </a:r>
            <a:r>
              <a:rPr lang="en-GB" sz="1100" b="1" dirty="0">
                <a:solidFill>
                  <a:prstClr val="white"/>
                </a:solidFill>
              </a:rPr>
              <a:t> + FOLFOX </a:t>
            </a:r>
            <a:r>
              <a:rPr lang="en-GB" sz="1100" b="1" dirty="0" smtClean="0">
                <a:solidFill>
                  <a:prstClr val="white"/>
                </a:solidFill>
              </a:rPr>
              <a:t>following </a:t>
            </a:r>
            <a:r>
              <a:rPr lang="en-GB" sz="1100" b="1" dirty="0" err="1" smtClean="0">
                <a:solidFill>
                  <a:prstClr val="white"/>
                </a:solidFill>
              </a:rPr>
              <a:t>cetuximab</a:t>
            </a:r>
            <a:r>
              <a:rPr lang="en-GB" sz="1100" b="1" dirty="0" smtClean="0">
                <a:solidFill>
                  <a:prstClr val="white"/>
                </a:solidFill>
              </a:rPr>
              <a:t> + FOLFIRI and </a:t>
            </a:r>
            <a:r>
              <a:rPr lang="en-GB" sz="1100" b="1" dirty="0" err="1" smtClean="0">
                <a:solidFill>
                  <a:prstClr val="white"/>
                </a:solidFill>
              </a:rPr>
              <a:t>cetuximab</a:t>
            </a:r>
            <a:r>
              <a:rPr lang="en-GB" sz="1100" b="1" dirty="0" smtClean="0">
                <a:solidFill>
                  <a:prstClr val="white"/>
                </a:solidFill>
              </a:rPr>
              <a:t> </a:t>
            </a:r>
            <a:r>
              <a:rPr lang="en-GB" sz="1100" b="1" dirty="0">
                <a:solidFill>
                  <a:prstClr val="white"/>
                </a:solidFill>
              </a:rPr>
              <a:t>+ </a:t>
            </a:r>
            <a:r>
              <a:rPr lang="en-GB" sz="1100" b="1" dirty="0" err="1">
                <a:solidFill>
                  <a:prstClr val="white"/>
                </a:solidFill>
              </a:rPr>
              <a:t>irinotecan</a:t>
            </a:r>
            <a:r>
              <a:rPr lang="en-GB" sz="1100" b="1" dirty="0">
                <a:solidFill>
                  <a:prstClr val="white"/>
                </a:solidFill>
              </a:rPr>
              <a:t> </a:t>
            </a:r>
            <a:r>
              <a:rPr lang="en-GB" sz="1100" b="1" dirty="0" smtClean="0">
                <a:solidFill>
                  <a:prstClr val="white"/>
                </a:solidFill>
              </a:rPr>
              <a:t>following </a:t>
            </a:r>
            <a:r>
              <a:rPr lang="en-GB" sz="1100" b="1" dirty="0" err="1" smtClean="0">
                <a:solidFill>
                  <a:prstClr val="white"/>
                </a:solidFill>
              </a:rPr>
              <a:t>bevacizumab</a:t>
            </a:r>
            <a:r>
              <a:rPr lang="en-GB" sz="1100" b="1" dirty="0" smtClean="0">
                <a:solidFill>
                  <a:prstClr val="white"/>
                </a:solidFill>
              </a:rPr>
              <a:t> + FOLFIRI. However</a:t>
            </a:r>
            <a:r>
              <a:rPr lang="en-GB" sz="1100" b="1" dirty="0">
                <a:solidFill>
                  <a:prstClr val="white"/>
                </a:solidFill>
              </a:rPr>
              <a:t>, physicians were free to choose any 2nd line </a:t>
            </a:r>
            <a:r>
              <a:rPr lang="en-GB" sz="1100" b="1" dirty="0" smtClean="0">
                <a:solidFill>
                  <a:prstClr val="white"/>
                </a:solidFill>
              </a:rPr>
              <a:t>regimen</a:t>
            </a:r>
            <a:endParaRPr lang="en-GB" sz="11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7977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FIRE-3: </a:t>
            </a:r>
            <a:r>
              <a:rPr lang="en-US" dirty="0" smtClean="0"/>
              <a:t>Duration of 2nd </a:t>
            </a:r>
            <a:r>
              <a:rPr lang="en-US" dirty="0"/>
              <a:t>line </a:t>
            </a:r>
            <a:r>
              <a:rPr lang="en-US" dirty="0" smtClean="0"/>
              <a:t>therapy </a:t>
            </a:r>
            <a:br>
              <a:rPr lang="en-US" dirty="0" smtClean="0"/>
            </a:br>
            <a:r>
              <a:rPr lang="en-US" dirty="0" smtClean="0"/>
              <a:t>(ITT, KRAS exon 2 wt)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5124450"/>
            <a:ext cx="8356600" cy="1331913"/>
          </a:xfrm>
        </p:spPr>
        <p:txBody>
          <a:bodyPr/>
          <a:lstStyle/>
          <a:p>
            <a:pPr marL="268288" lvl="1" indent="-268288">
              <a:buClr>
                <a:schemeClr val="accent3"/>
              </a:buClr>
              <a:buFont typeface="Arial" pitchFamily="34" charset="0"/>
              <a:buChar char="●"/>
            </a:pPr>
            <a:endParaRPr lang="en-US" kern="0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2113" y="2134540"/>
            <a:ext cx="8231584" cy="3763961"/>
            <a:chOff x="388937" y="1798638"/>
            <a:chExt cx="8231584" cy="3763961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xmlns="" val="3057655272"/>
                </p:ext>
              </p:extLst>
            </p:nvPr>
          </p:nvGraphicFramePr>
          <p:xfrm>
            <a:off x="388937" y="1798638"/>
            <a:ext cx="7981950" cy="3763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791447" y="4195943"/>
              <a:ext cx="829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p=0.06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91448" y="2420938"/>
              <a:ext cx="829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p=0.08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7258" y="4159427"/>
              <a:ext cx="638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n=79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7258" y="4460128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n=95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7258" y="2416641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n=191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17258" y="2708595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n=204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7258" y="3304814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n=120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258" y="3596768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n=130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91446" y="3307830"/>
              <a:ext cx="829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p=0.05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7501" y="1401392"/>
            <a:ext cx="838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longer </a:t>
            </a:r>
            <a:r>
              <a:rPr lang="en-US" b="1" dirty="0">
                <a:solidFill>
                  <a:srgbClr val="FFFF00"/>
                </a:solidFill>
              </a:rPr>
              <a:t>duration of 2nd line therapy </a:t>
            </a:r>
            <a:r>
              <a:rPr lang="en-US" b="1" dirty="0" smtClean="0">
                <a:solidFill>
                  <a:srgbClr val="FFFF00"/>
                </a:solidFill>
              </a:rPr>
              <a:t>was observed for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patients in </a:t>
            </a:r>
            <a:r>
              <a:rPr lang="en-US" b="1" dirty="0">
                <a:solidFill>
                  <a:srgbClr val="FFFF00"/>
                </a:solidFill>
              </a:rPr>
              <a:t>the cetuximab + FOLFIRI arm 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5925787" y="6390692"/>
            <a:ext cx="303286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Font typeface="Arial" pitchFamily="127" charset="0"/>
              <a:buNone/>
              <a:defRPr sz="1200" b="1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446088" indent="-269875" algn="l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Font typeface="Arial" pitchFamily="127" charset="0"/>
              <a:buChar char="●"/>
              <a:defRPr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2pPr>
            <a:lvl3pPr marL="630238" indent="-269875" algn="l" rtl="0" fontAlgn="base">
              <a:spcBef>
                <a:spcPts val="1200"/>
              </a:spcBef>
              <a:spcAft>
                <a:spcPct val="0"/>
              </a:spcAft>
              <a:buClr>
                <a:srgbClr val="E69A30"/>
              </a:buClr>
              <a:buSzPct val="100000"/>
              <a:buFont typeface="Arial" pitchFamily="127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127" charset="0"/>
              <a:buChar char="–"/>
              <a:defRPr sz="10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127" charset="0"/>
              <a:buChar char="»"/>
              <a:defRPr sz="1000" kern="120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</a:rPr>
              <a:t>Adapted from Modest D, et al. ASCO 2014 (Abstract No. 3558)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07" y="5805782"/>
            <a:ext cx="87366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Overall </a:t>
            </a:r>
            <a:r>
              <a:rPr lang="en-GB" sz="900" dirty="0">
                <a:solidFill>
                  <a:prstClr val="white"/>
                </a:solidFill>
              </a:rPr>
              <a:t>survival (OS) data are based on an event rate of 59%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prstClr val="white"/>
                </a:solidFill>
              </a:rPr>
              <a:t>The </a:t>
            </a:r>
            <a:r>
              <a:rPr lang="en-GB" sz="900" dirty="0">
                <a:solidFill>
                  <a:prstClr val="white"/>
                </a:solidFill>
              </a:rPr>
              <a:t>FIRE-3 study did not meet its primary endpoint of significantly improving overall response rate (ORR) in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patients </a:t>
            </a:r>
            <a:r>
              <a:rPr lang="en-GB" sz="900" dirty="0">
                <a:solidFill>
                  <a:prstClr val="white"/>
                </a:solidFill>
              </a:rPr>
              <a:t>with KRAS (exon 2) wt mCRC based on investigators’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design, cross-over treatment in 2nd line and other study attributes are needed to better understand the </a:t>
            </a:r>
            <a:r>
              <a:rPr lang="en-GB" sz="900" dirty="0" smtClean="0">
                <a:solidFill>
                  <a:prstClr val="white"/>
                </a:solidFill>
              </a:rPr>
              <a:t>data</a:t>
            </a:r>
            <a:endParaRPr lang="en-GB" sz="900" dirty="0">
              <a:solidFill>
                <a:prstClr val="whit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white"/>
                </a:solidFill>
              </a:rPr>
              <a:t>The study was financially supported by Merck </a:t>
            </a:r>
            <a:r>
              <a:rPr lang="en-GB" sz="900" dirty="0" err="1">
                <a:solidFill>
                  <a:prstClr val="white"/>
                </a:solidFill>
              </a:rPr>
              <a:t>Serono</a:t>
            </a:r>
            <a:r>
              <a:rPr lang="en-GB" sz="900" dirty="0">
                <a:solidFill>
                  <a:prstClr val="white"/>
                </a:solidFill>
              </a:rPr>
              <a:t> GmbH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prstClr val="white"/>
                </a:solidFill>
              </a:rPr>
              <a:t>Cetuximab</a:t>
            </a:r>
            <a:r>
              <a:rPr lang="en-GB" sz="900" dirty="0">
                <a:solidFill>
                  <a:prstClr val="white"/>
                </a:solidFill>
              </a:rPr>
              <a:t> is not indicated for the treatment of patients with </a:t>
            </a:r>
            <a:r>
              <a:rPr lang="en-GB" sz="900" dirty="0" err="1">
                <a:solidFill>
                  <a:prstClr val="white"/>
                </a:solidFill>
              </a:rPr>
              <a:t>mCRC</a:t>
            </a:r>
            <a:r>
              <a:rPr lang="en-GB" sz="900" dirty="0">
                <a:solidFill>
                  <a:prstClr val="white"/>
                </a:solidFill>
              </a:rPr>
              <a:t> whose </a:t>
            </a:r>
            <a:r>
              <a:rPr lang="en-GB" sz="900" dirty="0" err="1">
                <a:solidFill>
                  <a:prstClr val="white"/>
                </a:solidFill>
              </a:rPr>
              <a:t>tumors</a:t>
            </a:r>
            <a:r>
              <a:rPr lang="en-GB" sz="900" dirty="0">
                <a:solidFill>
                  <a:prstClr val="white"/>
                </a:solidFill>
              </a:rPr>
              <a:t> have RAS mutations </a:t>
            </a:r>
            <a:r>
              <a:rPr lang="en-GB" sz="900" dirty="0" smtClean="0">
                <a:solidFill>
                  <a:prstClr val="white"/>
                </a:solidFill>
              </a:rPr>
              <a:t/>
            </a:r>
            <a:br>
              <a:rPr lang="en-GB" sz="900" dirty="0" smtClean="0">
                <a:solidFill>
                  <a:prstClr val="white"/>
                </a:solidFill>
              </a:rPr>
            </a:br>
            <a:r>
              <a:rPr lang="en-GB" sz="900" dirty="0" smtClean="0">
                <a:solidFill>
                  <a:prstClr val="white"/>
                </a:solidFill>
              </a:rPr>
              <a:t>or </a:t>
            </a:r>
            <a:r>
              <a:rPr lang="en-GB" sz="900" dirty="0">
                <a:solidFill>
                  <a:prstClr val="white"/>
                </a:solidFill>
              </a:rPr>
              <a:t>for whom RAS </a:t>
            </a:r>
            <a:r>
              <a:rPr lang="en-GB" sz="900" dirty="0" err="1">
                <a:solidFill>
                  <a:prstClr val="white"/>
                </a:solidFill>
              </a:rPr>
              <a:t>tumor</a:t>
            </a:r>
            <a:r>
              <a:rPr lang="en-GB" sz="900" dirty="0">
                <a:solidFill>
                  <a:prstClr val="white"/>
                </a:solidFill>
              </a:rPr>
              <a:t> status is unknown.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501" y="4488253"/>
            <a:ext cx="2896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</a:rPr>
              <a:t>2nd line therapy with </a:t>
            </a:r>
            <a:r>
              <a:rPr lang="en-GB" sz="1400" b="1" dirty="0" err="1" smtClean="0">
                <a:solidFill>
                  <a:prstClr val="white"/>
                </a:solidFill>
              </a:rPr>
              <a:t>cetuximab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639" y="4783839"/>
            <a:ext cx="3135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</a:rPr>
              <a:t>2nd line therapy with </a:t>
            </a:r>
            <a:r>
              <a:rPr lang="en-GB" sz="1400" b="1" dirty="0" err="1" smtClean="0">
                <a:solidFill>
                  <a:prstClr val="white"/>
                </a:solidFill>
              </a:rPr>
              <a:t>bevacizumab</a:t>
            </a:r>
            <a:endParaRPr lang="en-GB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_NORMALI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_NORMALI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_NORMALISE" val="0"/>
</p:tagLst>
</file>

<file path=ppt/theme/theme1.xml><?xml version="1.0" encoding="utf-8"?>
<a:theme xmlns:a="http://schemas.openxmlformats.org/drawingml/2006/main" name="8_Erbitux PPT - Promotional Template">
  <a:themeElements>
    <a:clrScheme name="Erbitux Promotional">
      <a:dk1>
        <a:srgbClr val="145A96"/>
      </a:dk1>
      <a:lt1>
        <a:sysClr val="window" lastClr="FFFFFF"/>
      </a:lt1>
      <a:dk2>
        <a:srgbClr val="145A96"/>
      </a:dk2>
      <a:lt2>
        <a:srgbClr val="FFF7EE"/>
      </a:lt2>
      <a:accent1>
        <a:srgbClr val="145A96"/>
      </a:accent1>
      <a:accent2>
        <a:srgbClr val="F37121"/>
      </a:accent2>
      <a:accent3>
        <a:srgbClr val="E69A30"/>
      </a:accent3>
      <a:accent4>
        <a:srgbClr val="5D8093"/>
      </a:accent4>
      <a:accent5>
        <a:srgbClr val="A12E30"/>
      </a:accent5>
      <a:accent6>
        <a:srgbClr val="DB7B36"/>
      </a:accent6>
      <a:hlink>
        <a:srgbClr val="FFF7EE"/>
      </a:hlink>
      <a:folHlink>
        <a:srgbClr val="E69A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Erbitux PPT - Promotional Template">
  <a:themeElements>
    <a:clrScheme name="Erbitux Promotional">
      <a:dk1>
        <a:srgbClr val="145A96"/>
      </a:dk1>
      <a:lt1>
        <a:sysClr val="window" lastClr="FFFFFF"/>
      </a:lt1>
      <a:dk2>
        <a:srgbClr val="145A96"/>
      </a:dk2>
      <a:lt2>
        <a:srgbClr val="FFF7EE"/>
      </a:lt2>
      <a:accent1>
        <a:srgbClr val="145A96"/>
      </a:accent1>
      <a:accent2>
        <a:srgbClr val="F37121"/>
      </a:accent2>
      <a:accent3>
        <a:srgbClr val="E69A30"/>
      </a:accent3>
      <a:accent4>
        <a:srgbClr val="5D8093"/>
      </a:accent4>
      <a:accent5>
        <a:srgbClr val="A12E30"/>
      </a:accent5>
      <a:accent6>
        <a:srgbClr val="DB7B36"/>
      </a:accent6>
      <a:hlink>
        <a:srgbClr val="FFF7EE"/>
      </a:hlink>
      <a:folHlink>
        <a:srgbClr val="E69A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rbitux PPT - Promotional Template">
  <a:themeElements>
    <a:clrScheme name="Erbitux Promotional">
      <a:dk1>
        <a:srgbClr val="145A96"/>
      </a:dk1>
      <a:lt1>
        <a:sysClr val="window" lastClr="FFFFFF"/>
      </a:lt1>
      <a:dk2>
        <a:srgbClr val="145A96"/>
      </a:dk2>
      <a:lt2>
        <a:srgbClr val="FFF7EE"/>
      </a:lt2>
      <a:accent1>
        <a:srgbClr val="145A96"/>
      </a:accent1>
      <a:accent2>
        <a:srgbClr val="F37121"/>
      </a:accent2>
      <a:accent3>
        <a:srgbClr val="E69A30"/>
      </a:accent3>
      <a:accent4>
        <a:srgbClr val="5D8093"/>
      </a:accent4>
      <a:accent5>
        <a:srgbClr val="A12E30"/>
      </a:accent5>
      <a:accent6>
        <a:srgbClr val="DB7B36"/>
      </a:accent6>
      <a:hlink>
        <a:srgbClr val="FFF7EE"/>
      </a:hlink>
      <a:folHlink>
        <a:srgbClr val="E69A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3146</Words>
  <Application>Microsoft Office PowerPoint</Application>
  <PresentationFormat>On-screen Show (4:3)</PresentationFormat>
  <Paragraphs>1012</Paragraphs>
  <Slides>25</Slides>
  <Notes>11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8_Erbitux PPT - Promotional Template</vt:lpstr>
      <vt:lpstr>3_Erbitux PPT - Promotional Template</vt:lpstr>
      <vt:lpstr>1_Erbitux PPT - Promotional Template</vt:lpstr>
      <vt:lpstr>2014: A new twist in the biomarker story</vt:lpstr>
      <vt:lpstr>CRYSTAL: RAS wt selection extended the OS benefit with cetuximab + FOLFIRI</vt:lpstr>
      <vt:lpstr>CRYSTAL: RAS wt selection extended the OS benefit with cetuximab + FOLFIRI</vt:lpstr>
      <vt:lpstr>CRYSTAL: RAS wt selection extended the ORR benefit with cetuximab + FOLFIRI</vt:lpstr>
      <vt:lpstr>Slide 5</vt:lpstr>
      <vt:lpstr>FIRE-3: Head-to-head IST of cetuximab + FOLFIRI vs bevacizumab + FOLFIRI in 1st line mCRC</vt:lpstr>
      <vt:lpstr>FIRE-3: Greater selection of patients further improves the benefit with cetuximab</vt:lpstr>
      <vt:lpstr>FIRE-3: Choice of 2nd line therapy  (ITT, KRAS exon 2 wt) well balanced</vt:lpstr>
      <vt:lpstr>FIRE-3: Duration of 2nd line therapy  (ITT, KRAS exon 2 wt)</vt:lpstr>
      <vt:lpstr>Change in tumor biology</vt:lpstr>
      <vt:lpstr>FIRE-3: independent radiological read</vt:lpstr>
      <vt:lpstr>Impact of RAS data on clinical practice today</vt:lpstr>
      <vt:lpstr>Key considerations for RAS testing</vt:lpstr>
      <vt:lpstr>CALGB 80405: Randomized, open-label, multicenter (North America), Phase III IST*</vt:lpstr>
      <vt:lpstr>CALGB 80405: OS (KRAS exon 2 wt)</vt:lpstr>
      <vt:lpstr>CALGB 80405: OS (KRAS exon 2 wt) in FOLFOX and FOLFIRI groups</vt:lpstr>
      <vt:lpstr>Current evidence emphasizes the  need for RAS wt data</vt:lpstr>
      <vt:lpstr>Conclusion: Significant progress has been made in mCRC survival rates – but can we do better? </vt:lpstr>
      <vt:lpstr>Choose the right treatment strategy:  1st line treatment decision is key</vt:lpstr>
      <vt:lpstr>Test for RAS: At the right time</vt:lpstr>
      <vt:lpstr>Test for RAS: So you can make the  right choice</vt:lpstr>
      <vt:lpstr>RAS Testing in Australia</vt:lpstr>
      <vt:lpstr>72% of KRAS testing is done prior to choice of first line drug treatment </vt:lpstr>
      <vt:lpstr>Slide 24</vt:lpstr>
      <vt:lpstr>Slide 25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now in mCRC  Acknowledge mCRC is not one single disease,  Choose the right treatment strategy,  Test for RAS</dc:title>
  <dc:creator>Beth Reason</dc:creator>
  <cp:lastModifiedBy>M179827</cp:lastModifiedBy>
  <cp:revision>218</cp:revision>
  <cp:lastPrinted>2014-06-26T09:52:00Z</cp:lastPrinted>
  <dcterms:created xsi:type="dcterms:W3CDTF">2014-05-19T08:54:47Z</dcterms:created>
  <dcterms:modified xsi:type="dcterms:W3CDTF">2014-08-14T07:37:48Z</dcterms:modified>
</cp:coreProperties>
</file>