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302" r:id="rId3"/>
    <p:sldId id="259" r:id="rId4"/>
    <p:sldId id="261" r:id="rId5"/>
    <p:sldId id="264" r:id="rId6"/>
    <p:sldId id="303" r:id="rId7"/>
    <p:sldId id="304" r:id="rId8"/>
    <p:sldId id="282" r:id="rId9"/>
    <p:sldId id="306" r:id="rId10"/>
    <p:sldId id="305" r:id="rId11"/>
    <p:sldId id="278" r:id="rId12"/>
    <p:sldId id="284" r:id="rId13"/>
    <p:sldId id="279" r:id="rId14"/>
    <p:sldId id="280" r:id="rId15"/>
    <p:sldId id="281" r:id="rId16"/>
    <p:sldId id="260" r:id="rId17"/>
    <p:sldId id="285" r:id="rId18"/>
    <p:sldId id="263" r:id="rId19"/>
    <p:sldId id="308" r:id="rId20"/>
    <p:sldId id="311" r:id="rId21"/>
    <p:sldId id="312" r:id="rId22"/>
    <p:sldId id="309" r:id="rId23"/>
    <p:sldId id="269" r:id="rId24"/>
    <p:sldId id="270" r:id="rId25"/>
    <p:sldId id="313" r:id="rId26"/>
    <p:sldId id="271" r:id="rId27"/>
    <p:sldId id="272" r:id="rId28"/>
    <p:sldId id="273" r:id="rId29"/>
    <p:sldId id="275" r:id="rId30"/>
    <p:sldId id="288" r:id="rId31"/>
    <p:sldId id="276" r:id="rId32"/>
    <p:sldId id="300" r:id="rId33"/>
    <p:sldId id="307" r:id="rId34"/>
    <p:sldId id="317" r:id="rId35"/>
    <p:sldId id="319" r:id="rId36"/>
    <p:sldId id="320" r:id="rId37"/>
    <p:sldId id="321" r:id="rId38"/>
    <p:sldId id="316" r:id="rId39"/>
    <p:sldId id="291" r:id="rId40"/>
    <p:sldId id="292" r:id="rId41"/>
    <p:sldId id="293" r:id="rId42"/>
    <p:sldId id="294" r:id="rId43"/>
    <p:sldId id="295" r:id="rId44"/>
    <p:sldId id="297" r:id="rId45"/>
    <p:sldId id="296" r:id="rId46"/>
    <p:sldId id="298" r:id="rId47"/>
    <p:sldId id="283" r:id="rId48"/>
    <p:sldId id="274" r:id="rId49"/>
    <p:sldId id="30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5" autoAdjust="0"/>
  </p:normalViewPr>
  <p:slideViewPr>
    <p:cSldViewPr snapToGrid="0" snapToObjects="1">
      <p:cViewPr>
        <p:scale>
          <a:sx n="64" d="100"/>
          <a:sy n="64" d="100"/>
        </p:scale>
        <p:origin x="-17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12C7E-B330-134E-BCCC-A12943CFE003}"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6D6B4-F618-654A-B50D-89D995EA0763}" type="slidenum">
              <a:rPr lang="en-US" smtClean="0"/>
              <a:t>‹#›</a:t>
            </a:fld>
            <a:endParaRPr lang="en-US"/>
          </a:p>
        </p:txBody>
      </p:sp>
    </p:spTree>
    <p:extLst>
      <p:ext uri="{BB962C8B-B14F-4D97-AF65-F5344CB8AC3E}">
        <p14:creationId xmlns:p14="http://schemas.microsoft.com/office/powerpoint/2010/main" val="3266615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prostate, bowel</a:t>
            </a:r>
            <a:r>
              <a:rPr lang="en-US" baseline="0" dirty="0" smtClean="0"/>
              <a:t> ,breast, melanoma</a:t>
            </a:r>
          </a:p>
          <a:p>
            <a:r>
              <a:rPr lang="en-US" baseline="0" dirty="0" smtClean="0"/>
              <a:t>Age: 85 % in men and 81 % in </a:t>
            </a:r>
            <a:r>
              <a:rPr lang="en-US" baseline="0" dirty="0" err="1" smtClean="0"/>
              <a:t>owmen</a:t>
            </a:r>
            <a:r>
              <a:rPr lang="en-US" baseline="0" dirty="0" smtClean="0"/>
              <a:t> over the age of 60</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2</a:t>
            </a:fld>
            <a:endParaRPr lang="en-US"/>
          </a:p>
        </p:txBody>
      </p:sp>
    </p:spTree>
    <p:extLst>
      <p:ext uri="{BB962C8B-B14F-4D97-AF65-F5344CB8AC3E}">
        <p14:creationId xmlns:p14="http://schemas.microsoft.com/office/powerpoint/2010/main" val="252397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054">
              <a:defRPr sz="1900">
                <a:solidFill>
                  <a:schemeClr val="tx1"/>
                </a:solidFill>
                <a:latin typeface="Arial" pitchFamily="34" charset="0"/>
                <a:ea typeface="MS PGothic" pitchFamily="34" charset="-128"/>
              </a:defRPr>
            </a:lvl1pPr>
            <a:lvl2pPr marL="702756" indent="-270291" defTabSz="979054">
              <a:defRPr sz="1900">
                <a:solidFill>
                  <a:schemeClr val="tx1"/>
                </a:solidFill>
                <a:latin typeface="Arial" pitchFamily="34" charset="0"/>
                <a:ea typeface="MS PGothic" pitchFamily="34" charset="-128"/>
              </a:defRPr>
            </a:lvl2pPr>
            <a:lvl3pPr marL="1081164" indent="-216233" defTabSz="979054">
              <a:defRPr sz="1900">
                <a:solidFill>
                  <a:schemeClr val="tx1"/>
                </a:solidFill>
                <a:latin typeface="Arial" pitchFamily="34" charset="0"/>
                <a:ea typeface="MS PGothic" pitchFamily="34" charset="-128"/>
              </a:defRPr>
            </a:lvl3pPr>
            <a:lvl4pPr marL="1513629" indent="-216233" defTabSz="979054">
              <a:defRPr sz="1900">
                <a:solidFill>
                  <a:schemeClr val="tx1"/>
                </a:solidFill>
                <a:latin typeface="Arial" pitchFamily="34" charset="0"/>
                <a:ea typeface="MS PGothic" pitchFamily="34" charset="-128"/>
              </a:defRPr>
            </a:lvl4pPr>
            <a:lvl5pPr marL="1946095" indent="-216233" defTabSz="979054">
              <a:defRPr sz="1900">
                <a:solidFill>
                  <a:schemeClr val="tx1"/>
                </a:solidFill>
                <a:latin typeface="Arial" pitchFamily="34" charset="0"/>
                <a:ea typeface="MS PGothic" pitchFamily="34" charset="-128"/>
              </a:defRPr>
            </a:lvl5pPr>
            <a:lvl6pPr marL="2378560"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6pPr>
            <a:lvl7pPr marL="2811026"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7pPr>
            <a:lvl8pPr marL="3243491"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8pPr>
            <a:lvl9pPr marL="3675957"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9pPr>
          </a:lstStyle>
          <a:p>
            <a:fld id="{4BCB3AAC-9B0C-4484-A347-C07D1AED84EB}" type="slidenum">
              <a:rPr lang="en-US" sz="1000">
                <a:solidFill>
                  <a:srgbClr val="000000"/>
                </a:solidFill>
              </a:rPr>
              <a:pPr/>
              <a:t>15</a:t>
            </a:fld>
            <a:endParaRPr lang="en-US" sz="1000">
              <a:solidFill>
                <a:srgbClr val="000000"/>
              </a:solidFill>
            </a:endParaRPr>
          </a:p>
        </p:txBody>
      </p:sp>
      <p:sp>
        <p:nvSpPr>
          <p:cNvPr id="61443" name="Rectangle 2"/>
          <p:cNvSpPr>
            <a:spLocks noGrp="1" noRot="1" noChangeAspect="1" noChangeArrowheads="1" noTextEdit="1"/>
          </p:cNvSpPr>
          <p:nvPr>
            <p:ph type="sldImg"/>
          </p:nvPr>
        </p:nvSpPr>
        <p:spPr>
          <a:xfrm>
            <a:off x="1143000" y="685800"/>
            <a:ext cx="4573588"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There is no single optimal </a:t>
            </a:r>
            <a:r>
              <a:rPr lang="en-US" dirty="0" err="1" smtClean="0">
                <a:latin typeface="Arial" pitchFamily="34" charset="0"/>
              </a:rPr>
              <a:t>chemothearpy</a:t>
            </a:r>
            <a:r>
              <a:rPr lang="en-US" dirty="0" smtClean="0">
                <a:latin typeface="Arial" pitchFamily="34" charset="0"/>
              </a:rPr>
              <a:t> combination</a:t>
            </a:r>
            <a:r>
              <a:rPr lang="en-US" baseline="0" dirty="0" smtClean="0">
                <a:latin typeface="Arial" pitchFamily="34" charset="0"/>
              </a:rPr>
              <a:t> with randomised trials showing reasonably similar efficacy for carboplatin v </a:t>
            </a:r>
            <a:r>
              <a:rPr lang="en-US" baseline="0" dirty="0" err="1" smtClean="0">
                <a:latin typeface="Arial" pitchFamily="34" charset="0"/>
              </a:rPr>
              <a:t>cisplatin</a:t>
            </a:r>
            <a:r>
              <a:rPr lang="en-US" baseline="0" dirty="0" smtClean="0">
                <a:latin typeface="Arial" pitchFamily="34" charset="0"/>
              </a:rPr>
              <a:t> (possibly increased in </a:t>
            </a:r>
            <a:r>
              <a:rPr lang="en-US" baseline="0" dirty="0" err="1" smtClean="0">
                <a:latin typeface="Arial" pitchFamily="34" charset="0"/>
              </a:rPr>
              <a:t>cisplatin</a:t>
            </a:r>
            <a:r>
              <a:rPr lang="en-US" baseline="0" dirty="0" smtClean="0">
                <a:latin typeface="Arial" pitchFamily="34" charset="0"/>
              </a:rPr>
              <a:t>) with different toxicities</a:t>
            </a: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16</a:t>
            </a:fld>
            <a:endParaRPr lang="en-US"/>
          </a:p>
        </p:txBody>
      </p:sp>
    </p:spTree>
    <p:extLst>
      <p:ext uri="{BB962C8B-B14F-4D97-AF65-F5344CB8AC3E}">
        <p14:creationId xmlns:p14="http://schemas.microsoft.com/office/powerpoint/2010/main" val="375821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latin typeface="Arial" pitchFamily="34" charset="0"/>
              </a:rPr>
              <a:t>TKI, tyrosine kinase inhibitor</a:t>
            </a:r>
          </a:p>
          <a:p>
            <a:r>
              <a:rPr lang="en-AU" sz="1200" dirty="0" smtClean="0"/>
              <a:t>Three-drug combinations of the commonly used chemotherapy drugs do not result in superior survival and are more toxic than two-drug combinations.</a:t>
            </a:r>
          </a:p>
          <a:p>
            <a:r>
              <a:rPr lang="en-AU" sz="1200" dirty="0" smtClean="0"/>
              <a:t>Caveat: Certain three-drug combinations that add targeted agents may result in superior survival</a:t>
            </a:r>
          </a:p>
          <a:p>
            <a:endParaRPr lang="en-US" i="1" dirty="0"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56">
              <a:defRPr sz="1900">
                <a:solidFill>
                  <a:schemeClr val="tx1"/>
                </a:solidFill>
                <a:latin typeface="Arial" pitchFamily="34" charset="0"/>
                <a:ea typeface="MS PGothic" pitchFamily="34" charset="-128"/>
              </a:defRPr>
            </a:lvl1pPr>
            <a:lvl2pPr marL="702756" indent="-270291" defTabSz="980556">
              <a:defRPr sz="1900">
                <a:solidFill>
                  <a:schemeClr val="tx1"/>
                </a:solidFill>
                <a:latin typeface="Arial" pitchFamily="34" charset="0"/>
                <a:ea typeface="MS PGothic" pitchFamily="34" charset="-128"/>
              </a:defRPr>
            </a:lvl2pPr>
            <a:lvl3pPr marL="1081164" indent="-216233" defTabSz="980556">
              <a:defRPr sz="1900">
                <a:solidFill>
                  <a:schemeClr val="tx1"/>
                </a:solidFill>
                <a:latin typeface="Arial" pitchFamily="34" charset="0"/>
                <a:ea typeface="MS PGothic" pitchFamily="34" charset="-128"/>
              </a:defRPr>
            </a:lvl3pPr>
            <a:lvl4pPr marL="1513629" indent="-216233" defTabSz="980556">
              <a:defRPr sz="1900">
                <a:solidFill>
                  <a:schemeClr val="tx1"/>
                </a:solidFill>
                <a:latin typeface="Arial" pitchFamily="34" charset="0"/>
                <a:ea typeface="MS PGothic" pitchFamily="34" charset="-128"/>
              </a:defRPr>
            </a:lvl4pPr>
            <a:lvl5pPr marL="1946095" indent="-216233" defTabSz="980556">
              <a:defRPr sz="1900">
                <a:solidFill>
                  <a:schemeClr val="tx1"/>
                </a:solidFill>
                <a:latin typeface="Arial" pitchFamily="34" charset="0"/>
                <a:ea typeface="MS PGothic" pitchFamily="34" charset="-128"/>
              </a:defRPr>
            </a:lvl5pPr>
            <a:lvl6pPr marL="2378560" indent="-216233" algn="ctr" defTabSz="980556" eaLnBrk="0" fontAlgn="base" hangingPunct="0">
              <a:spcBef>
                <a:spcPct val="0"/>
              </a:spcBef>
              <a:spcAft>
                <a:spcPct val="0"/>
              </a:spcAft>
              <a:defRPr sz="1900">
                <a:solidFill>
                  <a:schemeClr val="tx1"/>
                </a:solidFill>
                <a:latin typeface="Arial" pitchFamily="34" charset="0"/>
                <a:ea typeface="MS PGothic" pitchFamily="34" charset="-128"/>
              </a:defRPr>
            </a:lvl6pPr>
            <a:lvl7pPr marL="2811026" indent="-216233" algn="ctr" defTabSz="980556" eaLnBrk="0" fontAlgn="base" hangingPunct="0">
              <a:spcBef>
                <a:spcPct val="0"/>
              </a:spcBef>
              <a:spcAft>
                <a:spcPct val="0"/>
              </a:spcAft>
              <a:defRPr sz="1900">
                <a:solidFill>
                  <a:schemeClr val="tx1"/>
                </a:solidFill>
                <a:latin typeface="Arial" pitchFamily="34" charset="0"/>
                <a:ea typeface="MS PGothic" pitchFamily="34" charset="-128"/>
              </a:defRPr>
            </a:lvl7pPr>
            <a:lvl8pPr marL="3243491" indent="-216233" algn="ctr" defTabSz="980556" eaLnBrk="0" fontAlgn="base" hangingPunct="0">
              <a:spcBef>
                <a:spcPct val="0"/>
              </a:spcBef>
              <a:spcAft>
                <a:spcPct val="0"/>
              </a:spcAft>
              <a:defRPr sz="1900">
                <a:solidFill>
                  <a:schemeClr val="tx1"/>
                </a:solidFill>
                <a:latin typeface="Arial" pitchFamily="34" charset="0"/>
                <a:ea typeface="MS PGothic" pitchFamily="34" charset="-128"/>
              </a:defRPr>
            </a:lvl8pPr>
            <a:lvl9pPr marL="3675957" indent="-216233" algn="ctr" defTabSz="980556" eaLnBrk="0" fontAlgn="base" hangingPunct="0">
              <a:spcBef>
                <a:spcPct val="0"/>
              </a:spcBef>
              <a:spcAft>
                <a:spcPct val="0"/>
              </a:spcAft>
              <a:defRPr sz="1900">
                <a:solidFill>
                  <a:schemeClr val="tx1"/>
                </a:solidFill>
                <a:latin typeface="Arial" pitchFamily="34" charset="0"/>
                <a:ea typeface="MS PGothic" pitchFamily="34" charset="-128"/>
              </a:defRPr>
            </a:lvl9pPr>
          </a:lstStyle>
          <a:p>
            <a:fld id="{2FAB5DBC-700A-4AB7-A137-4CC4B2CFB270}" type="slidenum">
              <a:rPr lang="en-US" sz="1000"/>
              <a:pPr/>
              <a:t>17</a:t>
            </a:fld>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18</a:t>
            </a:fld>
            <a:endParaRPr lang="en-US"/>
          </a:p>
        </p:txBody>
      </p:sp>
    </p:spTree>
    <p:extLst>
      <p:ext uri="{BB962C8B-B14F-4D97-AF65-F5344CB8AC3E}">
        <p14:creationId xmlns:p14="http://schemas.microsoft.com/office/powerpoint/2010/main" val="306800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Bevacizumab</a:t>
            </a:r>
            <a:r>
              <a:rPr lang="en-US" baseline="0" dirty="0" smtClean="0"/>
              <a:t> targets the VEGF </a:t>
            </a:r>
          </a:p>
          <a:p>
            <a:r>
              <a:rPr lang="en-US" baseline="0" dirty="0" smtClean="0"/>
              <a:t>?? PBS supported </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19</a:t>
            </a:fld>
            <a:endParaRPr lang="en-US"/>
          </a:p>
        </p:txBody>
      </p:sp>
    </p:spTree>
    <p:extLst>
      <p:ext uri="{BB962C8B-B14F-4D97-AF65-F5344CB8AC3E}">
        <p14:creationId xmlns:p14="http://schemas.microsoft.com/office/powerpoint/2010/main" val="121028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Tumour</a:t>
            </a:r>
            <a:r>
              <a:rPr lang="en-US" baseline="0" dirty="0" smtClean="0"/>
              <a:t> growth and progression depend upon </a:t>
            </a:r>
            <a:r>
              <a:rPr lang="en-US" baseline="0" dirty="0" err="1" smtClean="0"/>
              <a:t>acitvitiy</a:t>
            </a:r>
            <a:r>
              <a:rPr lang="en-US" baseline="0" dirty="0" smtClean="0"/>
              <a:t> of the cell surface membrane receptors that control intracellular signal transduction pathways </a:t>
            </a:r>
            <a:r>
              <a:rPr lang="en-US" baseline="0" dirty="0" smtClean="0">
                <a:sym typeface="Wingdings"/>
              </a:rPr>
              <a:t> regulate cell proliferation, apoptosis, angiogenesis, </a:t>
            </a:r>
            <a:r>
              <a:rPr lang="en-US" baseline="0" dirty="0" err="1" smtClean="0">
                <a:sym typeface="Wingdings"/>
              </a:rPr>
              <a:t>adhension</a:t>
            </a:r>
            <a:r>
              <a:rPr lang="en-US" baseline="0" dirty="0" smtClean="0">
                <a:sym typeface="Wingdings"/>
              </a:rPr>
              <a:t> and motility</a:t>
            </a:r>
            <a:endParaRPr lang="en-US" dirty="0" smtClean="0"/>
          </a:p>
          <a:p>
            <a:pPr marL="171450" indent="-171450">
              <a:buFont typeface="Arial"/>
              <a:buChar char="•"/>
            </a:pPr>
            <a:r>
              <a:rPr lang="en-US" dirty="0" smtClean="0"/>
              <a:t>Identification of oncogenic activation of particular tyrosine</a:t>
            </a:r>
            <a:r>
              <a:rPr lang="en-US" baseline="0" dirty="0" smtClean="0"/>
              <a:t> kinases in some advanced advanced NSCLC </a:t>
            </a:r>
            <a:r>
              <a:rPr lang="en-US" baseline="0" dirty="0" err="1" smtClean="0"/>
              <a:t>tumours</a:t>
            </a:r>
            <a:r>
              <a:rPr lang="en-US" baseline="0" dirty="0" smtClean="0"/>
              <a:t> has lead to the development of specific molecular treatments for patients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23</a:t>
            </a:fld>
            <a:endParaRPr lang="en-US"/>
          </a:p>
        </p:txBody>
      </p:sp>
    </p:spTree>
    <p:extLst>
      <p:ext uri="{BB962C8B-B14F-4D97-AF65-F5344CB8AC3E}">
        <p14:creationId xmlns:p14="http://schemas.microsoft.com/office/powerpoint/2010/main" val="175274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These mutations occur</a:t>
            </a:r>
            <a:r>
              <a:rPr lang="en-US" baseline="0" dirty="0" smtClean="0"/>
              <a:t> in cancer cells within genes encoding for proteins </a:t>
            </a:r>
            <a:r>
              <a:rPr lang="en-US" baseline="0" dirty="0" err="1" smtClean="0"/>
              <a:t>criticial</a:t>
            </a:r>
            <a:r>
              <a:rPr lang="en-US" baseline="0" dirty="0" smtClean="0"/>
              <a:t> to cell growth and survival</a:t>
            </a:r>
          </a:p>
          <a:p>
            <a:pPr marL="0" indent="0">
              <a:buFont typeface="Arial"/>
              <a:buNone/>
            </a:pPr>
            <a:r>
              <a:rPr lang="en-US" baseline="0" dirty="0" smtClean="0"/>
              <a:t>Driver mutations are not found in the </a:t>
            </a:r>
            <a:r>
              <a:rPr lang="en-US" baseline="0" dirty="0" err="1" smtClean="0"/>
              <a:t>germline</a:t>
            </a:r>
            <a:r>
              <a:rPr lang="en-US" baseline="0" dirty="0" smtClean="0"/>
              <a:t> genome of the host and are usually mutually exclusive</a:t>
            </a:r>
          </a:p>
          <a:p>
            <a:pPr marL="0" indent="0">
              <a:buFont typeface="Arial"/>
              <a:buNone/>
            </a:pPr>
            <a:r>
              <a:rPr lang="en-US" dirty="0" smtClean="0"/>
              <a:t>Transformative:</a:t>
            </a:r>
            <a:r>
              <a:rPr lang="en-US" baseline="0" dirty="0" smtClean="0"/>
              <a:t> initiate the evolution of a non-</a:t>
            </a:r>
            <a:r>
              <a:rPr lang="en-US" baseline="0" dirty="0" err="1" smtClean="0"/>
              <a:t>canceroius</a:t>
            </a:r>
            <a:r>
              <a:rPr lang="en-US" baseline="0" dirty="0" smtClean="0"/>
              <a:t> cells to malignancy, </a:t>
            </a:r>
          </a:p>
          <a:p>
            <a:pPr marL="0" indent="0">
              <a:buFont typeface="Arial"/>
              <a:buNone/>
            </a:pPr>
            <a:r>
              <a:rPr lang="en-US" baseline="0" dirty="0" err="1" smtClean="0"/>
              <a:t>Ananlogy</a:t>
            </a:r>
            <a:r>
              <a:rPr lang="en-US" baseline="0" dirty="0" smtClean="0"/>
              <a:t>:</a:t>
            </a:r>
          </a:p>
          <a:p>
            <a:pPr marL="171450" indent="-171450">
              <a:buFontTx/>
              <a:buChar char="-"/>
            </a:pPr>
            <a:r>
              <a:rPr lang="en-US" baseline="0" dirty="0" smtClean="0"/>
              <a:t>Normal cells may have a switch in its circuitry which is sometime on (</a:t>
            </a:r>
            <a:r>
              <a:rPr lang="en-US" baseline="0" dirty="0" err="1" smtClean="0"/>
              <a:t>ie</a:t>
            </a:r>
            <a:r>
              <a:rPr lang="en-US" baseline="0" dirty="0" smtClean="0"/>
              <a:t> when more cells needed) and sometime off (when not needed) with the switch controlled by </a:t>
            </a:r>
            <a:r>
              <a:rPr lang="en-US" baseline="0" dirty="0" err="1" smtClean="0"/>
              <a:t>feeback</a:t>
            </a:r>
            <a:r>
              <a:rPr lang="en-US" baseline="0" dirty="0" smtClean="0"/>
              <a:t> inhibition loops and </a:t>
            </a:r>
            <a:r>
              <a:rPr lang="en-US" baseline="0" dirty="0" err="1" smtClean="0"/>
              <a:t>speicifc</a:t>
            </a:r>
            <a:r>
              <a:rPr lang="en-US" baseline="0" dirty="0" smtClean="0"/>
              <a:t> stimulation,  </a:t>
            </a:r>
          </a:p>
          <a:p>
            <a:pPr marL="628650" lvl="1" indent="-171450">
              <a:buFontTx/>
              <a:buChar char="-"/>
            </a:pPr>
            <a:r>
              <a:rPr lang="en-US" baseline="0" dirty="0" smtClean="0"/>
              <a:t>In an oncogene addicted cancer cell the switch becomes stuck to the on position with no ability to be regulated</a:t>
            </a:r>
          </a:p>
          <a:p>
            <a:pPr marL="628650" lvl="1" indent="-171450">
              <a:buFontTx/>
              <a:buChar char="-"/>
            </a:pPr>
            <a:r>
              <a:rPr lang="en-US" baseline="0" dirty="0" smtClean="0"/>
              <a:t>This reliance to the “on” switch also makes the cancer cells </a:t>
            </a:r>
            <a:r>
              <a:rPr lang="en-US" baseline="0" dirty="0" err="1" smtClean="0"/>
              <a:t>vunerablle</a:t>
            </a:r>
            <a:r>
              <a:rPr lang="en-US" baseline="0" dirty="0" smtClean="0"/>
              <a:t> to down regulation (</a:t>
            </a:r>
            <a:r>
              <a:rPr lang="en-US" baseline="0" dirty="0" err="1" smtClean="0"/>
              <a:t>ie</a:t>
            </a:r>
            <a:r>
              <a:rPr lang="en-US" baseline="0" dirty="0" smtClean="0"/>
              <a:t> if we continuously have the switch in the off position no further cancer growth can </a:t>
            </a:r>
            <a:r>
              <a:rPr lang="en-US" baseline="0" dirty="0" err="1" smtClean="0"/>
              <a:t>coccur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856D6B4-F618-654A-B50D-89D995EA0763}" type="slidenum">
              <a:rPr lang="en-US" smtClean="0"/>
              <a:t>24</a:t>
            </a:fld>
            <a:endParaRPr lang="en-US"/>
          </a:p>
        </p:txBody>
      </p:sp>
    </p:spTree>
    <p:extLst>
      <p:ext uri="{BB962C8B-B14F-4D97-AF65-F5344CB8AC3E}">
        <p14:creationId xmlns:p14="http://schemas.microsoft.com/office/powerpoint/2010/main" val="356123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Epidermal Growth Receptor is a member of the Epithelial growth factor family, this also includes EGFR.</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Discovered the family of receptors in early 1990s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Activation of these receptors results in a chain or events which then stimulated cellular growth, cell survival, migration and angiogenesis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Normally the TK </a:t>
            </a:r>
            <a:r>
              <a:rPr lang="en-US" dirty="0" err="1" smtClean="0"/>
              <a:t>activitiy</a:t>
            </a:r>
            <a:r>
              <a:rPr lang="en-US" dirty="0" smtClean="0"/>
              <a:t> of EGFR is tightly controlled </a:t>
            </a:r>
          </a:p>
          <a:p>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26</a:t>
            </a:fld>
            <a:endParaRPr lang="en-US"/>
          </a:p>
        </p:txBody>
      </p:sp>
    </p:spTree>
    <p:extLst>
      <p:ext uri="{BB962C8B-B14F-4D97-AF65-F5344CB8AC3E}">
        <p14:creationId xmlns:p14="http://schemas.microsoft.com/office/powerpoint/2010/main" val="235879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up to 62% in the PIONEER study which looked at seven Asian</a:t>
            </a:r>
            <a:r>
              <a:rPr lang="en-US" baseline="0" dirty="0" smtClean="0"/>
              <a:t> regions, the rate was increased in smokers. </a:t>
            </a:r>
          </a:p>
          <a:p>
            <a:r>
              <a:rPr lang="en-US" baseline="0" dirty="0" smtClean="0"/>
              <a:t>These are surrogate markers for a specific activating mutation in the tyrosine kinase domain of EGFR (exon 19 deletions, L858R point mutation in exon 21)</a:t>
            </a:r>
          </a:p>
          <a:p>
            <a:r>
              <a:rPr lang="en-US" baseline="0" dirty="0" smtClean="0"/>
              <a:t>Despite the thought that these are </a:t>
            </a:r>
            <a:r>
              <a:rPr lang="en-US" baseline="0" dirty="0" err="1" smtClean="0"/>
              <a:t>indiicators</a:t>
            </a:r>
            <a:r>
              <a:rPr lang="en-US" baseline="0" dirty="0" smtClean="0"/>
              <a:t> of a positive EGFR status all patients are tested, even if they have already commenced CTx</a:t>
            </a:r>
          </a:p>
          <a:p>
            <a:endParaRPr lang="en-US" baseline="0"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856D6B4-F618-654A-B50D-89D995EA0763}" type="slidenum">
              <a:rPr lang="en-US" smtClean="0"/>
              <a:t>27</a:t>
            </a:fld>
            <a:endParaRPr lang="en-US"/>
          </a:p>
        </p:txBody>
      </p:sp>
    </p:spTree>
    <p:extLst>
      <p:ext uri="{BB962C8B-B14F-4D97-AF65-F5344CB8AC3E}">
        <p14:creationId xmlns:p14="http://schemas.microsoft.com/office/powerpoint/2010/main" val="18992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IPASS trial</a:t>
            </a:r>
            <a:r>
              <a:rPr lang="en-US" baseline="0" dirty="0" smtClean="0"/>
              <a:t> 1217 patients for first line therapy</a:t>
            </a:r>
          </a:p>
          <a:p>
            <a:r>
              <a:rPr lang="en-US" baseline="0" dirty="0" smtClean="0"/>
              <a:t>Patients were: </a:t>
            </a:r>
            <a:r>
              <a:rPr lang="en-US" baseline="0" dirty="0" err="1" smtClean="0"/>
              <a:t>asian</a:t>
            </a:r>
            <a:r>
              <a:rPr lang="en-US" baseline="0" dirty="0" smtClean="0"/>
              <a:t>, adenocarcinoma, never or former light smokers (not EGFR tested)</a:t>
            </a:r>
          </a:p>
          <a:p>
            <a:pPr marL="171450" indent="-171450">
              <a:buFont typeface="Arial"/>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pitchFamily="34" charset="0"/>
              </a:rPr>
              <a:t>Patients were randomized, as first-line therapy, to receive either </a:t>
            </a:r>
            <a:r>
              <a:rPr lang="en-US" dirty="0" err="1" smtClean="0">
                <a:latin typeface="Arial" pitchFamily="34" charset="0"/>
              </a:rPr>
              <a:t>gefitinib</a:t>
            </a:r>
            <a:r>
              <a:rPr lang="en-US" dirty="0" smtClean="0">
                <a:latin typeface="Arial" pitchFamily="34" charset="0"/>
              </a:rPr>
              <a:t> at 250 mg daily or standard chemotherapy with carboplatin and paclitaxel. The primary endpoint of the study was progression-free survival with secondary endpoints of overall survival, response rate, and a preplanned exploratory analysis by biomarker status for various biomarkers including EGFR mutational status.</a:t>
            </a:r>
          </a:p>
          <a:p>
            <a:pPr marL="171450" indent="-171450">
              <a:buFont typeface="Arial"/>
              <a:buChar char="•"/>
            </a:pPr>
            <a:endParaRPr lang="en-US" dirty="0" smtClean="0"/>
          </a:p>
          <a:p>
            <a:pPr marL="171450" indent="-171450">
              <a:buFont typeface="Arial"/>
              <a:buChar char="•"/>
            </a:pPr>
            <a:r>
              <a:rPr lang="en-US" dirty="0" smtClean="0"/>
              <a:t>When EGFR tested 60%</a:t>
            </a:r>
            <a:r>
              <a:rPr lang="en-US" baseline="0" dirty="0" smtClean="0"/>
              <a:t>  of the patients had EGFR mutations (only 437 patients </a:t>
            </a:r>
            <a:r>
              <a:rPr lang="en-US" baseline="0" dirty="0" err="1" smtClean="0"/>
              <a:t>avaliable</a:t>
            </a:r>
            <a:r>
              <a:rPr lang="en-US" baseline="0" dirty="0" smtClean="0"/>
              <a:t> for testing)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28</a:t>
            </a:fld>
            <a:endParaRPr lang="en-US"/>
          </a:p>
        </p:txBody>
      </p:sp>
    </p:spTree>
    <p:extLst>
      <p:ext uri="{BB962C8B-B14F-4D97-AF65-F5344CB8AC3E}">
        <p14:creationId xmlns:p14="http://schemas.microsoft.com/office/powerpoint/2010/main" val="362425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with stage I, II, III NSCLC are generally approached with a plan to attempt </a:t>
            </a:r>
            <a:r>
              <a:rPr lang="en-US" baseline="0" dirty="0" err="1" smtClean="0"/>
              <a:t>curaitve</a:t>
            </a:r>
            <a:r>
              <a:rPr lang="en-US" baseline="0" dirty="0" smtClean="0"/>
              <a:t> intent with a combination of surgery, chemotherapy and radiation therapy</a:t>
            </a:r>
          </a:p>
          <a:p>
            <a:endParaRPr lang="en-US" baseline="0" dirty="0" smtClean="0"/>
          </a:p>
          <a:p>
            <a:r>
              <a:rPr lang="en-US" baseline="0" dirty="0" smtClean="0"/>
              <a:t>Systemic therapy is undertaken for patients with stage III and IV</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3</a:t>
            </a:fld>
            <a:endParaRPr lang="en-US"/>
          </a:p>
        </p:txBody>
      </p:sp>
    </p:spTree>
    <p:extLst>
      <p:ext uri="{BB962C8B-B14F-4D97-AF65-F5344CB8AC3E}">
        <p14:creationId xmlns:p14="http://schemas.microsoft.com/office/powerpoint/2010/main" val="1756015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a:t>
            </a:r>
            <a:r>
              <a:rPr lang="en-US" baseline="0" dirty="0" smtClean="0"/>
              <a:t> take home message from this was that patients treated with ECFR TKI that do not have a mutation run a significantly higher rate of relapse and a non-</a:t>
            </a:r>
            <a:r>
              <a:rPr lang="en-US" baseline="0" dirty="0" err="1" smtClean="0"/>
              <a:t>stastically</a:t>
            </a:r>
            <a:r>
              <a:rPr lang="en-US" baseline="0" dirty="0" smtClean="0"/>
              <a:t> </a:t>
            </a:r>
            <a:r>
              <a:rPr lang="en-US" baseline="0" dirty="0" err="1" smtClean="0"/>
              <a:t>sinigificant</a:t>
            </a:r>
            <a:r>
              <a:rPr lang="en-US" baseline="0" dirty="0" smtClean="0"/>
              <a:t> change </a:t>
            </a:r>
            <a:r>
              <a:rPr lang="en-US" baseline="0" dirty="0" err="1" smtClean="0"/>
              <a:t>indeath</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And specifically, if patients have an EGFR mutation, they had a markedly better progression-free survival if they were randomized to </a:t>
            </a:r>
            <a:r>
              <a:rPr lang="en-US" dirty="0" err="1" smtClean="0">
                <a:latin typeface="Arial" pitchFamily="34" charset="0"/>
              </a:rPr>
              <a:t>gefitinib</a:t>
            </a:r>
            <a:r>
              <a:rPr lang="en-US" dirty="0" smtClean="0">
                <a:latin typeface="Arial" pitchFamily="34" charset="0"/>
              </a:rPr>
              <a:t> as first-line therapy, with a hazard ratio of 0.48. But in contrast, patients who did not have an EGFR mutation, even if they had the demographic features of being a never-smoker Asian patient with an adenocarcinoma, actually did far better randomized to chemotherapy, with a hazard ratio of 2.85, clearly favoring chemotherapy.  In fact on 1% had</a:t>
            </a:r>
            <a:r>
              <a:rPr lang="en-US" baseline="0" dirty="0" smtClean="0">
                <a:latin typeface="Arial" pitchFamily="34" charset="0"/>
              </a:rPr>
              <a:t> any </a:t>
            </a:r>
            <a:r>
              <a:rPr lang="en-US" baseline="0" dirty="0" err="1" smtClean="0">
                <a:latin typeface="Arial" pitchFamily="34" charset="0"/>
              </a:rPr>
              <a:t>repsonsed</a:t>
            </a:r>
            <a:r>
              <a:rPr lang="en-US" baseline="0" dirty="0" smtClean="0">
                <a:latin typeface="Arial" pitchFamily="34" charset="0"/>
              </a:rPr>
              <a:t> to the </a:t>
            </a:r>
            <a:r>
              <a:rPr lang="en-US" baseline="0" dirty="0" err="1" smtClean="0">
                <a:latin typeface="Arial" pitchFamily="34" charset="0"/>
              </a:rPr>
              <a:t>gefitinib</a:t>
            </a:r>
            <a:r>
              <a:rPr lang="en-US" baseline="0" dirty="0" smtClean="0">
                <a:latin typeface="Arial" pitchFamily="34" charset="0"/>
              </a:rPr>
              <a:t> therapy</a:t>
            </a:r>
            <a:endParaRPr lang="en-US" dirty="0" smtClean="0">
              <a:latin typeface="Arial" pitchFamily="34" charset="0"/>
            </a:endParaRPr>
          </a:p>
          <a:p>
            <a:endParaRPr lang="en-US" dirty="0" smtClean="0"/>
          </a:p>
          <a:p>
            <a:r>
              <a:rPr lang="en-US" dirty="0" smtClean="0"/>
              <a:t>These</a:t>
            </a:r>
            <a:r>
              <a:rPr lang="en-US" baseline="0" dirty="0" smtClean="0"/>
              <a:t> finding were echoed in the North- East and West Japan Oncology Group Findings from their Phase III trials retuned similar results. </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29</a:t>
            </a:fld>
            <a:endParaRPr lang="en-US"/>
          </a:p>
        </p:txBody>
      </p:sp>
    </p:spTree>
    <p:extLst>
      <p:ext uri="{BB962C8B-B14F-4D97-AF65-F5344CB8AC3E}">
        <p14:creationId xmlns:p14="http://schemas.microsoft.com/office/powerpoint/2010/main" val="251216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sz="2300">
                <a:solidFill>
                  <a:schemeClr val="tx1"/>
                </a:solidFill>
                <a:latin typeface="Times New Roman" charset="0"/>
                <a:ea typeface="ＭＳ Ｐゴシック" charset="0"/>
                <a:cs typeface="ＭＳ Ｐゴシック" charset="0"/>
              </a:defRPr>
            </a:lvl1pPr>
            <a:lvl2pPr marL="702756" indent="-270291" eaLnBrk="0" hangingPunct="0">
              <a:defRPr sz="2300">
                <a:solidFill>
                  <a:schemeClr val="tx1"/>
                </a:solidFill>
                <a:latin typeface="Times New Roman" charset="0"/>
                <a:ea typeface="ＭＳ Ｐゴシック" charset="0"/>
              </a:defRPr>
            </a:lvl2pPr>
            <a:lvl3pPr marL="1081164" indent="-216233" eaLnBrk="0" hangingPunct="0">
              <a:defRPr sz="2300">
                <a:solidFill>
                  <a:schemeClr val="tx1"/>
                </a:solidFill>
                <a:latin typeface="Times New Roman" charset="0"/>
                <a:ea typeface="ＭＳ Ｐゴシック" charset="0"/>
              </a:defRPr>
            </a:lvl3pPr>
            <a:lvl4pPr marL="1513629" indent="-216233" eaLnBrk="0" hangingPunct="0">
              <a:defRPr sz="2300">
                <a:solidFill>
                  <a:schemeClr val="tx1"/>
                </a:solidFill>
                <a:latin typeface="Times New Roman" charset="0"/>
                <a:ea typeface="ＭＳ Ｐゴシック" charset="0"/>
              </a:defRPr>
            </a:lvl4pPr>
            <a:lvl5pPr marL="1946095" indent="-216233" eaLnBrk="0" hangingPunct="0">
              <a:defRPr sz="2300">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a:solidFill>
                  <a:schemeClr val="tx1"/>
                </a:solidFill>
                <a:latin typeface="Times New Roman" charset="0"/>
                <a:ea typeface="ＭＳ Ｐゴシック" charset="0"/>
              </a:defRPr>
            </a:lvl9pPr>
          </a:lstStyle>
          <a:p>
            <a:pPr algn="ctr"/>
            <a:fld id="{EC9EAE1D-A7A1-174D-87A5-0B165BEECA47}" type="slidenum">
              <a:rPr lang="en-US">
                <a:solidFill>
                  <a:srgbClr val="000000"/>
                </a:solidFill>
              </a:rPr>
              <a:pPr algn="ctr"/>
              <a:t>30</a:t>
            </a:fld>
            <a:endParaRPr lang="en-US">
              <a:solidFill>
                <a:srgbClr val="000000"/>
              </a:solidFill>
            </a:endParaRPr>
          </a:p>
        </p:txBody>
      </p:sp>
      <p:sp>
        <p:nvSpPr>
          <p:cNvPr id="5017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smtClean="0">
                <a:latin typeface="Times New Roman" charset="0"/>
                <a:ea typeface="ＭＳ Ｐゴシック" charset="0"/>
                <a:cs typeface="ＭＳ Ｐゴシック" charset="0"/>
              </a:rPr>
              <a:t>Women with adenocarcinoma following treatment with </a:t>
            </a:r>
            <a:r>
              <a:rPr lang="en-US" dirty="0" err="1" smtClean="0">
                <a:latin typeface="Times New Roman" charset="0"/>
                <a:ea typeface="ＭＳ Ｐゴシック" charset="0"/>
                <a:cs typeface="ＭＳ Ｐゴシック" charset="0"/>
              </a:rPr>
              <a:t>gefintinib</a:t>
            </a:r>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OPTIMAL</a:t>
            </a:r>
            <a:r>
              <a:rPr lang="en-US" baseline="0" dirty="0" smtClean="0"/>
              <a:t> trial</a:t>
            </a:r>
          </a:p>
          <a:p>
            <a:r>
              <a:rPr lang="en-US" baseline="0" dirty="0" smtClean="0"/>
              <a:t>All patients were tested for EGFR mutation: only entered if +</a:t>
            </a:r>
            <a:r>
              <a:rPr lang="en-US" baseline="0" dirty="0" err="1" smtClean="0"/>
              <a:t>ve</a:t>
            </a:r>
            <a:r>
              <a:rPr lang="en-US" baseline="0" dirty="0" smtClean="0"/>
              <a:t> first line therapy</a:t>
            </a:r>
            <a:br>
              <a:rPr lang="en-US" baseline="0" dirty="0" smtClean="0"/>
            </a:br>
            <a:r>
              <a:rPr lang="en-US" baseline="0" dirty="0" smtClean="0"/>
              <a:t> another </a:t>
            </a:r>
            <a:r>
              <a:rPr lang="en-US" baseline="0" dirty="0" err="1" smtClean="0"/>
              <a:t>asian</a:t>
            </a:r>
            <a:r>
              <a:rPr lang="en-US" baseline="0" dirty="0" smtClean="0"/>
              <a:t> trial (China): </a:t>
            </a:r>
            <a:r>
              <a:rPr lang="en-US" baseline="0" dirty="0" err="1" smtClean="0"/>
              <a:t>erlotinib</a:t>
            </a:r>
            <a:r>
              <a:rPr lang="en-US" baseline="0" dirty="0" smtClean="0"/>
              <a:t> or gemcitabine/ carboplatin </a:t>
            </a:r>
          </a:p>
          <a:p>
            <a:endParaRPr lang="en-US" baseline="0" dirty="0" smtClean="0"/>
          </a:p>
          <a:p>
            <a:r>
              <a:rPr lang="en-US" baseline="0" dirty="0" smtClean="0"/>
              <a:t>EURTAC trial</a:t>
            </a:r>
          </a:p>
          <a:p>
            <a:r>
              <a:rPr lang="en-US" baseline="0" dirty="0" smtClean="0"/>
              <a:t>174 patients with EGFR mutations</a:t>
            </a:r>
          </a:p>
          <a:p>
            <a:r>
              <a:rPr lang="en-US" baseline="0" dirty="0" smtClean="0"/>
              <a:t>Significant difference in PFS, no difference in OS, but as any future treatment not regulated 76% went on to have EGFR TKI prior to death</a:t>
            </a:r>
          </a:p>
          <a:p>
            <a:endParaRPr lang="en-US" baseline="0" dirty="0" smtClean="0"/>
          </a:p>
          <a:p>
            <a:r>
              <a:rPr lang="en-US" baseline="0" dirty="0" err="1" smtClean="0"/>
              <a:t>Afatinib</a:t>
            </a:r>
            <a:r>
              <a:rPr lang="en-US" baseline="0" dirty="0" smtClean="0"/>
              <a:t>: an irreversible EGFR TKI has also been approved by the FDA has also been </a:t>
            </a:r>
            <a:r>
              <a:rPr lang="en-US" baseline="0" dirty="0" err="1" smtClean="0"/>
              <a:t>aassessed</a:t>
            </a:r>
            <a:r>
              <a:rPr lang="en-US" baseline="0" dirty="0" smtClean="0"/>
              <a:t> as </a:t>
            </a:r>
            <a:r>
              <a:rPr lang="en-US" baseline="0" dirty="0" err="1" smtClean="0"/>
              <a:t>effical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31</a:t>
            </a:fld>
            <a:endParaRPr lang="en-US"/>
          </a:p>
        </p:txBody>
      </p:sp>
    </p:spTree>
    <p:extLst>
      <p:ext uri="{BB962C8B-B14F-4D97-AF65-F5344CB8AC3E}">
        <p14:creationId xmlns:p14="http://schemas.microsoft.com/office/powerpoint/2010/main" val="2000488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RASH;</a:t>
            </a:r>
            <a:r>
              <a:rPr lang="en-US" baseline="0" dirty="0" smtClean="0"/>
              <a:t> all agents that target the EGFR pathway( </a:t>
            </a:r>
            <a:r>
              <a:rPr lang="en-US" baseline="0" dirty="0" err="1" smtClean="0"/>
              <a:t>noth</a:t>
            </a:r>
            <a:r>
              <a:rPr lang="en-US" baseline="0" dirty="0" smtClean="0"/>
              <a:t> </a:t>
            </a:r>
            <a:r>
              <a:rPr lang="en-US" baseline="0" dirty="0" err="1" smtClean="0"/>
              <a:t>monocoloncals</a:t>
            </a:r>
            <a:r>
              <a:rPr lang="en-US" baseline="0" dirty="0" smtClean="0"/>
              <a:t> and small molecule TKIs: due to the high levels of EGFR expression in the basal layers of the epidermis</a:t>
            </a:r>
          </a:p>
          <a:p>
            <a:r>
              <a:rPr lang="en-US" baseline="0" dirty="0" smtClean="0"/>
              <a:t>DIARRHOEA: up to 60% and can normally be managed with </a:t>
            </a:r>
            <a:r>
              <a:rPr lang="en-US" baseline="0" dirty="0" err="1" smtClean="0"/>
              <a:t>loperamide</a:t>
            </a:r>
            <a:endParaRPr lang="en-US" baseline="0" dirty="0" smtClean="0"/>
          </a:p>
          <a:p>
            <a:r>
              <a:rPr lang="en-US" baseline="0" dirty="0" smtClean="0"/>
              <a:t>PULMONARY: </a:t>
            </a:r>
            <a:r>
              <a:rPr lang="en-US" baseline="0" dirty="0" err="1" smtClean="0"/>
              <a:t>potenitally</a:t>
            </a:r>
            <a:r>
              <a:rPr lang="en-US" baseline="0" dirty="0" smtClean="0"/>
              <a:t> fatal pneumonitis</a:t>
            </a:r>
          </a:p>
          <a:p>
            <a:r>
              <a:rPr lang="en-US" baseline="0" dirty="0" smtClean="0"/>
              <a:t>HEPATIC: can cause hepatic failure with increased risk in patients with elevated bilirubin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32</a:t>
            </a:fld>
            <a:endParaRPr lang="en-US"/>
          </a:p>
        </p:txBody>
      </p:sp>
    </p:spTree>
    <p:extLst>
      <p:ext uri="{BB962C8B-B14F-4D97-AF65-F5344CB8AC3E}">
        <p14:creationId xmlns:p14="http://schemas.microsoft.com/office/powerpoint/2010/main" val="199693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600" b="1">
                <a:solidFill>
                  <a:schemeClr val="tx1"/>
                </a:solidFill>
                <a:latin typeface="Arial" pitchFamily="34" charset="0"/>
              </a:defRPr>
            </a:lvl1pPr>
            <a:lvl2pPr marL="729057" indent="-280406" defTabSz="914437" eaLnBrk="0" hangingPunct="0">
              <a:defRPr sz="2600" b="1">
                <a:solidFill>
                  <a:schemeClr val="tx1"/>
                </a:solidFill>
                <a:latin typeface="Arial" pitchFamily="34" charset="0"/>
              </a:defRPr>
            </a:lvl2pPr>
            <a:lvl3pPr marL="1121626" indent="-224325" defTabSz="914437" eaLnBrk="0" hangingPunct="0">
              <a:defRPr sz="2600" b="1">
                <a:solidFill>
                  <a:schemeClr val="tx1"/>
                </a:solidFill>
                <a:latin typeface="Arial" pitchFamily="34" charset="0"/>
              </a:defRPr>
            </a:lvl3pPr>
            <a:lvl4pPr marL="1570276" indent="-224325" defTabSz="914437" eaLnBrk="0" hangingPunct="0">
              <a:defRPr sz="2600" b="1">
                <a:solidFill>
                  <a:schemeClr val="tx1"/>
                </a:solidFill>
                <a:latin typeface="Arial" pitchFamily="34" charset="0"/>
              </a:defRPr>
            </a:lvl4pPr>
            <a:lvl5pPr marL="2018927" indent="-224325" defTabSz="914437" eaLnBrk="0" hangingPunct="0">
              <a:defRPr sz="2600" b="1">
                <a:solidFill>
                  <a:schemeClr val="tx1"/>
                </a:solidFill>
                <a:latin typeface="Arial" pitchFamily="34" charset="0"/>
              </a:defRPr>
            </a:lvl5pPr>
            <a:lvl6pPr marL="2467577" indent="-224325" defTabSz="914437" eaLnBrk="0" fontAlgn="base" hangingPunct="0">
              <a:spcBef>
                <a:spcPct val="0"/>
              </a:spcBef>
              <a:spcAft>
                <a:spcPct val="0"/>
              </a:spcAft>
              <a:defRPr sz="2600" b="1">
                <a:solidFill>
                  <a:schemeClr val="tx1"/>
                </a:solidFill>
                <a:latin typeface="Arial" pitchFamily="34" charset="0"/>
              </a:defRPr>
            </a:lvl6pPr>
            <a:lvl7pPr marL="2916227" indent="-224325" defTabSz="914437" eaLnBrk="0" fontAlgn="base" hangingPunct="0">
              <a:spcBef>
                <a:spcPct val="0"/>
              </a:spcBef>
              <a:spcAft>
                <a:spcPct val="0"/>
              </a:spcAft>
              <a:defRPr sz="2600" b="1">
                <a:solidFill>
                  <a:schemeClr val="tx1"/>
                </a:solidFill>
                <a:latin typeface="Arial" pitchFamily="34" charset="0"/>
              </a:defRPr>
            </a:lvl7pPr>
            <a:lvl8pPr marL="3364878" indent="-224325" defTabSz="914437" eaLnBrk="0" fontAlgn="base" hangingPunct="0">
              <a:spcBef>
                <a:spcPct val="0"/>
              </a:spcBef>
              <a:spcAft>
                <a:spcPct val="0"/>
              </a:spcAft>
              <a:defRPr sz="2600" b="1">
                <a:solidFill>
                  <a:schemeClr val="tx1"/>
                </a:solidFill>
                <a:latin typeface="Arial" pitchFamily="34" charset="0"/>
              </a:defRPr>
            </a:lvl8pPr>
            <a:lvl9pPr marL="3813528" indent="-224325" defTabSz="914437" eaLnBrk="0" fontAlgn="base" hangingPunct="0">
              <a:spcBef>
                <a:spcPct val="0"/>
              </a:spcBef>
              <a:spcAft>
                <a:spcPct val="0"/>
              </a:spcAft>
              <a:defRPr sz="2600" b="1">
                <a:solidFill>
                  <a:schemeClr val="tx1"/>
                </a:solidFill>
                <a:latin typeface="Arial" pitchFamily="34" charset="0"/>
              </a:defRPr>
            </a:lvl9pPr>
          </a:lstStyle>
          <a:p>
            <a:pPr eaLnBrk="1" hangingPunct="1"/>
            <a:fld id="{CC327DBF-14FA-4F41-91FB-361F9356A433}" type="datetime1">
              <a:rPr lang="en-CA" sz="1300" b="0"/>
              <a:pPr eaLnBrk="1" hangingPunct="1"/>
              <a:t>04/04/2014</a:t>
            </a:fld>
            <a:endParaRPr lang="en-CA" sz="1300" b="0"/>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600" b="1">
                <a:solidFill>
                  <a:schemeClr val="tx1"/>
                </a:solidFill>
                <a:latin typeface="Arial" pitchFamily="34" charset="0"/>
              </a:defRPr>
            </a:lvl1pPr>
            <a:lvl2pPr marL="729057" indent="-280406" defTabSz="914437" eaLnBrk="0" hangingPunct="0">
              <a:defRPr sz="2600" b="1">
                <a:solidFill>
                  <a:schemeClr val="tx1"/>
                </a:solidFill>
                <a:latin typeface="Arial" pitchFamily="34" charset="0"/>
              </a:defRPr>
            </a:lvl2pPr>
            <a:lvl3pPr marL="1121626" indent="-224325" defTabSz="914437" eaLnBrk="0" hangingPunct="0">
              <a:defRPr sz="2600" b="1">
                <a:solidFill>
                  <a:schemeClr val="tx1"/>
                </a:solidFill>
                <a:latin typeface="Arial" pitchFamily="34" charset="0"/>
              </a:defRPr>
            </a:lvl3pPr>
            <a:lvl4pPr marL="1570276" indent="-224325" defTabSz="914437" eaLnBrk="0" hangingPunct="0">
              <a:defRPr sz="2600" b="1">
                <a:solidFill>
                  <a:schemeClr val="tx1"/>
                </a:solidFill>
                <a:latin typeface="Arial" pitchFamily="34" charset="0"/>
              </a:defRPr>
            </a:lvl4pPr>
            <a:lvl5pPr marL="2018927" indent="-224325" defTabSz="914437" eaLnBrk="0" hangingPunct="0">
              <a:defRPr sz="2600" b="1">
                <a:solidFill>
                  <a:schemeClr val="tx1"/>
                </a:solidFill>
                <a:latin typeface="Arial" pitchFamily="34" charset="0"/>
              </a:defRPr>
            </a:lvl5pPr>
            <a:lvl6pPr marL="2467577" indent="-224325" defTabSz="914437" eaLnBrk="0" fontAlgn="base" hangingPunct="0">
              <a:spcBef>
                <a:spcPct val="0"/>
              </a:spcBef>
              <a:spcAft>
                <a:spcPct val="0"/>
              </a:spcAft>
              <a:defRPr sz="2600" b="1">
                <a:solidFill>
                  <a:schemeClr val="tx1"/>
                </a:solidFill>
                <a:latin typeface="Arial" pitchFamily="34" charset="0"/>
              </a:defRPr>
            </a:lvl6pPr>
            <a:lvl7pPr marL="2916227" indent="-224325" defTabSz="914437" eaLnBrk="0" fontAlgn="base" hangingPunct="0">
              <a:spcBef>
                <a:spcPct val="0"/>
              </a:spcBef>
              <a:spcAft>
                <a:spcPct val="0"/>
              </a:spcAft>
              <a:defRPr sz="2600" b="1">
                <a:solidFill>
                  <a:schemeClr val="tx1"/>
                </a:solidFill>
                <a:latin typeface="Arial" pitchFamily="34" charset="0"/>
              </a:defRPr>
            </a:lvl7pPr>
            <a:lvl8pPr marL="3364878" indent="-224325" defTabSz="914437" eaLnBrk="0" fontAlgn="base" hangingPunct="0">
              <a:spcBef>
                <a:spcPct val="0"/>
              </a:spcBef>
              <a:spcAft>
                <a:spcPct val="0"/>
              </a:spcAft>
              <a:defRPr sz="2600" b="1">
                <a:solidFill>
                  <a:schemeClr val="tx1"/>
                </a:solidFill>
                <a:latin typeface="Arial" pitchFamily="34" charset="0"/>
              </a:defRPr>
            </a:lvl8pPr>
            <a:lvl9pPr marL="3813528" indent="-224325" defTabSz="914437" eaLnBrk="0" fontAlgn="base" hangingPunct="0">
              <a:spcBef>
                <a:spcPct val="0"/>
              </a:spcBef>
              <a:spcAft>
                <a:spcPct val="0"/>
              </a:spcAft>
              <a:defRPr sz="2600" b="1">
                <a:solidFill>
                  <a:schemeClr val="tx1"/>
                </a:solidFill>
                <a:latin typeface="Arial" pitchFamily="34" charset="0"/>
              </a:defRPr>
            </a:lvl9pPr>
          </a:lstStyle>
          <a:p>
            <a:pPr eaLnBrk="1" hangingPunct="1"/>
            <a:r>
              <a:rPr lang="en-CA" sz="1300" b="0"/>
              <a:t>CCO Pfizer CME Virtual Presentation May 2010</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600" b="1">
                <a:solidFill>
                  <a:schemeClr val="tx1"/>
                </a:solidFill>
                <a:latin typeface="Arial" pitchFamily="34" charset="0"/>
              </a:defRPr>
            </a:lvl1pPr>
            <a:lvl2pPr marL="729057" indent="-280406" defTabSz="914437" eaLnBrk="0" hangingPunct="0">
              <a:defRPr sz="2600" b="1">
                <a:solidFill>
                  <a:schemeClr val="tx1"/>
                </a:solidFill>
                <a:latin typeface="Arial" pitchFamily="34" charset="0"/>
              </a:defRPr>
            </a:lvl2pPr>
            <a:lvl3pPr marL="1121626" indent="-224325" defTabSz="914437" eaLnBrk="0" hangingPunct="0">
              <a:defRPr sz="2600" b="1">
                <a:solidFill>
                  <a:schemeClr val="tx1"/>
                </a:solidFill>
                <a:latin typeface="Arial" pitchFamily="34" charset="0"/>
              </a:defRPr>
            </a:lvl3pPr>
            <a:lvl4pPr marL="1570276" indent="-224325" defTabSz="914437" eaLnBrk="0" hangingPunct="0">
              <a:defRPr sz="2600" b="1">
                <a:solidFill>
                  <a:schemeClr val="tx1"/>
                </a:solidFill>
                <a:latin typeface="Arial" pitchFamily="34" charset="0"/>
              </a:defRPr>
            </a:lvl4pPr>
            <a:lvl5pPr marL="2018927" indent="-224325" defTabSz="914437" eaLnBrk="0" hangingPunct="0">
              <a:defRPr sz="2600" b="1">
                <a:solidFill>
                  <a:schemeClr val="tx1"/>
                </a:solidFill>
                <a:latin typeface="Arial" pitchFamily="34" charset="0"/>
              </a:defRPr>
            </a:lvl5pPr>
            <a:lvl6pPr marL="2467577" indent="-224325" defTabSz="914437" eaLnBrk="0" fontAlgn="base" hangingPunct="0">
              <a:spcBef>
                <a:spcPct val="0"/>
              </a:spcBef>
              <a:spcAft>
                <a:spcPct val="0"/>
              </a:spcAft>
              <a:defRPr sz="2600" b="1">
                <a:solidFill>
                  <a:schemeClr val="tx1"/>
                </a:solidFill>
                <a:latin typeface="Arial" pitchFamily="34" charset="0"/>
              </a:defRPr>
            </a:lvl6pPr>
            <a:lvl7pPr marL="2916227" indent="-224325" defTabSz="914437" eaLnBrk="0" fontAlgn="base" hangingPunct="0">
              <a:spcBef>
                <a:spcPct val="0"/>
              </a:spcBef>
              <a:spcAft>
                <a:spcPct val="0"/>
              </a:spcAft>
              <a:defRPr sz="2600" b="1">
                <a:solidFill>
                  <a:schemeClr val="tx1"/>
                </a:solidFill>
                <a:latin typeface="Arial" pitchFamily="34" charset="0"/>
              </a:defRPr>
            </a:lvl7pPr>
            <a:lvl8pPr marL="3364878" indent="-224325" defTabSz="914437" eaLnBrk="0" fontAlgn="base" hangingPunct="0">
              <a:spcBef>
                <a:spcPct val="0"/>
              </a:spcBef>
              <a:spcAft>
                <a:spcPct val="0"/>
              </a:spcAft>
              <a:defRPr sz="2600" b="1">
                <a:solidFill>
                  <a:schemeClr val="tx1"/>
                </a:solidFill>
                <a:latin typeface="Arial" pitchFamily="34" charset="0"/>
              </a:defRPr>
            </a:lvl8pPr>
            <a:lvl9pPr marL="3813528" indent="-224325" defTabSz="914437" eaLnBrk="0" fontAlgn="base" hangingPunct="0">
              <a:spcBef>
                <a:spcPct val="0"/>
              </a:spcBef>
              <a:spcAft>
                <a:spcPct val="0"/>
              </a:spcAft>
              <a:defRPr sz="2600" b="1">
                <a:solidFill>
                  <a:schemeClr val="tx1"/>
                </a:solidFill>
                <a:latin typeface="Arial" pitchFamily="34" charset="0"/>
              </a:defRPr>
            </a:lvl9pPr>
          </a:lstStyle>
          <a:p>
            <a:pPr eaLnBrk="1" hangingPunct="1"/>
            <a:fld id="{4D12C146-98BF-4CAB-9965-7192EA4DB6F2}" type="slidenum">
              <a:rPr lang="en-CA" sz="1300" b="0"/>
              <a:pPr eaLnBrk="1" hangingPunct="1"/>
              <a:t>33</a:t>
            </a:fld>
            <a:endParaRPr lang="en-CA" sz="1300" b="0"/>
          </a:p>
        </p:txBody>
      </p:sp>
      <p:sp>
        <p:nvSpPr>
          <p:cNvPr id="46085" name="Rectangle 2"/>
          <p:cNvSpPr>
            <a:spLocks noGrp="1" noRot="1" noChangeAspect="1" noChangeArrowheads="1" noTextEdit="1"/>
          </p:cNvSpPr>
          <p:nvPr>
            <p:ph type="sldImg"/>
          </p:nvPr>
        </p:nvSpPr>
        <p:spPr>
          <a:xfrm>
            <a:off x="1152525" y="692150"/>
            <a:ext cx="4554538" cy="3416300"/>
          </a:xfrm>
          <a:ln/>
        </p:spPr>
      </p:sp>
      <p:sp>
        <p:nvSpPr>
          <p:cNvPr id="46086" name="Rectangle 3"/>
          <p:cNvSpPr>
            <a:spLocks noGrp="1" noChangeArrowheads="1"/>
          </p:cNvSpPr>
          <p:nvPr>
            <p:ph type="body" idx="1"/>
          </p:nvPr>
        </p:nvSpPr>
        <p:spPr>
          <a:xfrm>
            <a:off x="793578" y="4333095"/>
            <a:ext cx="5030131" cy="358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To better understand these developments, it is useful to go to the original hypothesis regarding the concept of using </a:t>
            </a:r>
            <a:r>
              <a:rPr lang="en-US" dirty="0" err="1" smtClean="0">
                <a:latin typeface="Arial" pitchFamily="34" charset="0"/>
              </a:rPr>
              <a:t>antiangiogenic</a:t>
            </a:r>
            <a:r>
              <a:rPr lang="en-US" dirty="0" smtClean="0">
                <a:latin typeface="Arial" pitchFamily="34" charset="0"/>
              </a:rPr>
              <a:t> drugs for cancer treatment that Judah </a:t>
            </a:r>
            <a:r>
              <a:rPr lang="en-US" dirty="0" err="1" smtClean="0">
                <a:latin typeface="Arial" pitchFamily="34" charset="0"/>
              </a:rPr>
              <a:t>Folkman</a:t>
            </a:r>
            <a:r>
              <a:rPr lang="en-US" dirty="0" smtClean="0">
                <a:latin typeface="Arial" pitchFamily="34" charset="0"/>
              </a:rPr>
              <a:t>, MD, published in 1971, and to note how much has changed since then.</a:t>
            </a:r>
          </a:p>
          <a:p>
            <a:pPr eaLnBrk="1" hangingPunct="1"/>
            <a:r>
              <a:rPr lang="en-US" dirty="0" smtClean="0">
                <a:latin typeface="Arial" pitchFamily="34" charset="0"/>
              </a:rPr>
              <a:t> </a:t>
            </a:r>
          </a:p>
          <a:p>
            <a:pPr eaLnBrk="1" hangingPunct="1"/>
            <a:r>
              <a:rPr lang="en-US" dirty="0" smtClean="0">
                <a:latin typeface="Arial" pitchFamily="34" charset="0"/>
              </a:rPr>
              <a:t>The basic elements of the hypothesis, as shown here, are well known. Small incipient tumor masses will not grow beyond the size of approximately 1-2 millimeters unless they can develop a blood vessel supply to provide the necessary oxygen and nutrients to allow progressive expansion of tumor mass. Dr. </a:t>
            </a:r>
            <a:r>
              <a:rPr lang="en-US" dirty="0" err="1" smtClean="0">
                <a:latin typeface="Arial" pitchFamily="34" charset="0"/>
              </a:rPr>
              <a:t>Folkman</a:t>
            </a:r>
            <a:r>
              <a:rPr lang="en-US" dirty="0" smtClean="0">
                <a:latin typeface="Arial" pitchFamily="34" charset="0"/>
              </a:rPr>
              <a:t> envisaged that during the course of tumor development, cells within some of the small microscopic occult tumors—for reasons that were unknown back then—would start to secrete a single tumor angiogenesis factor (TAF); we now call TAF a signaling molecule. TAF would diffuse out from the tumor cell population, bind to adjacent endothelial cells of mature blood vessels, and trigger a form of angiogenesis called sprouting angiogenesis, leading to the development of new blood vessel capillaries. Those capillaries would then infiltrate the microscopic tumor mass and set in motion the possibility of progressive expansion of tumor mass and </a:t>
            </a:r>
            <a:r>
              <a:rPr lang="en-US" dirty="0" err="1" smtClean="0">
                <a:latin typeface="Arial" pitchFamily="34" charset="0"/>
              </a:rPr>
              <a:t>hematogenous</a:t>
            </a:r>
            <a:r>
              <a:rPr lang="en-US" dirty="0" smtClean="0">
                <a:latin typeface="Arial" pitchFamily="34" charset="0"/>
              </a:rPr>
              <a:t> metastatic spread. </a:t>
            </a:r>
          </a:p>
          <a:p>
            <a:pPr eaLnBrk="1" hangingPunct="1"/>
            <a:r>
              <a:rPr lang="en-US" dirty="0" smtClean="0">
                <a:latin typeface="Arial" pitchFamily="34" charset="0"/>
              </a:rPr>
              <a:t> </a:t>
            </a:r>
          </a:p>
          <a:p>
            <a:pPr eaLnBrk="1" hangingPunct="1"/>
            <a:r>
              <a:rPr lang="en-US" dirty="0" smtClean="0">
                <a:latin typeface="Arial" pitchFamily="34" charset="0"/>
              </a:rPr>
              <a:t>Dr. </a:t>
            </a:r>
            <a:r>
              <a:rPr lang="en-US" dirty="0" err="1" smtClean="0">
                <a:latin typeface="Arial" pitchFamily="34" charset="0"/>
              </a:rPr>
              <a:t>Folkman</a:t>
            </a:r>
            <a:r>
              <a:rPr lang="en-US" dirty="0" smtClean="0">
                <a:latin typeface="Arial" pitchFamily="34" charset="0"/>
              </a:rPr>
              <a:t> hypothesized that it might be possible to block this process, for example, by developing a monoclonal antibody to the hypothetical TAF molecule made by the tumor cell population. Blocking the activity of TAF would reverse or retard the process of tumor angiogenesis and reintroduce a state of tumor dormancy, thereby prolonging survival.</a:t>
            </a:r>
          </a:p>
          <a:p>
            <a:pPr eaLnBrk="1" hangingPunct="1"/>
            <a:r>
              <a:rPr lang="en-US" dirty="0" smtClean="0">
                <a:latin typeface="Arial" pitchFamily="34" charset="0"/>
              </a:rPr>
              <a:t> </a:t>
            </a:r>
          </a:p>
          <a:p>
            <a:pPr eaLnBrk="1" hangingPunct="1"/>
            <a:r>
              <a:rPr lang="en-US" dirty="0" smtClean="0">
                <a:latin typeface="Arial" pitchFamily="34" charset="0"/>
              </a:rPr>
              <a:t>One of the ways that the angiogenesis model changed is that there is no longer any evidence of a single TAF. Instead, a large family of different </a:t>
            </a:r>
            <a:r>
              <a:rPr lang="en-US" dirty="0" err="1" smtClean="0">
                <a:latin typeface="Arial" pitchFamily="34" charset="0"/>
              </a:rPr>
              <a:t>proangiogenic</a:t>
            </a:r>
            <a:r>
              <a:rPr lang="en-US" dirty="0" smtClean="0">
                <a:latin typeface="Arial" pitchFamily="34" charset="0"/>
              </a:rPr>
              <a:t> growth factors contributes to the development of new blood vessels. In addition, the model now includes evidence that starving a tumor of oxygen and inducing an elevated state of tumor hypoxia can have both positive and negative effects, at least in theory, and probably in practice.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t>EGFR, epidermal growth factor receptor; TKI, tyrosine kinase inhibitor</a:t>
            </a:r>
          </a:p>
          <a:p>
            <a:endParaRPr 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65AB6472-299F-47AB-8AB1-904FACF5956C}" type="slidenum">
              <a:rPr lang="en-US" sz="1200" b="0">
                <a:latin typeface="Times New Roman" pitchFamily="18" charset="0"/>
              </a:rPr>
              <a:pPr eaLnBrk="1" hangingPunct="1"/>
              <a:t>34</a:t>
            </a:fld>
            <a:endParaRPr lang="en-US" sz="1200" b="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BSC, best supportive care; ECOG PS, Eastern Cooperative Oncology Group performance score; NSCLC, non-small-cell lung cancer; OS, overall survival; PFS, progression-free survival; QD, once daily; QoL, quality of life.</a:t>
            </a:r>
            <a:endParaRPr lang="en-US" smtClean="0">
              <a:latin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F972FF71-E318-4352-ACA0-42F4D480EB4F}" type="slidenum">
              <a:rPr lang="en-US" sz="1200" b="0">
                <a:solidFill>
                  <a:srgbClr val="000000"/>
                </a:solidFill>
              </a:rPr>
              <a:pPr eaLnBrk="1" hangingPunct="1"/>
              <a:t>35</a:t>
            </a:fld>
            <a:endParaRPr lang="en-US" sz="1200" b="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61E715B0-9185-462A-AF93-4F90E62E17EA}" type="slidenum">
              <a:rPr lang="en-US" sz="1200" b="0">
                <a:latin typeface="Times New Roman" pitchFamily="18" charset="0"/>
              </a:rPr>
              <a:pPr eaLnBrk="1" hangingPunct="1"/>
              <a:t>36</a:t>
            </a:fld>
            <a:endParaRPr lang="en-US" sz="1200"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latin typeface="Arial" pitchFamily="34" charset="0"/>
              </a:rPr>
              <a:t>HR, hazard ratio; NSCLC, non-small-cell lung cancer; PFS, progression-free survival</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C32A6500-199E-4687-9033-B5E57240AFC7}" type="slidenum">
              <a:rPr lang="en-US" sz="1200" b="0">
                <a:latin typeface="Times New Roman" pitchFamily="18" charset="0"/>
              </a:rPr>
              <a:pPr eaLnBrk="1" hangingPunct="1"/>
              <a:t>37</a:t>
            </a:fld>
            <a:endParaRPr lang="en-US" sz="1200"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latin typeface="Arial" pitchFamily="34" charset="0"/>
              </a:rPr>
              <a:t>HR, hazard ratio; NSCLC, non-small-cell lung cancer; OS, overall survival</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sz="2300">
                <a:solidFill>
                  <a:schemeClr val="tx1"/>
                </a:solidFill>
                <a:latin typeface="Times New Roman" charset="0"/>
                <a:ea typeface="ＭＳ Ｐゴシック" charset="0"/>
                <a:cs typeface="ＭＳ Ｐゴシック" charset="0"/>
              </a:defRPr>
            </a:lvl1pPr>
            <a:lvl2pPr marL="702756" indent="-270291" eaLnBrk="0" hangingPunct="0">
              <a:defRPr sz="2300">
                <a:solidFill>
                  <a:schemeClr val="tx1"/>
                </a:solidFill>
                <a:latin typeface="Times New Roman" charset="0"/>
                <a:ea typeface="ＭＳ Ｐゴシック" charset="0"/>
              </a:defRPr>
            </a:lvl2pPr>
            <a:lvl3pPr marL="1081164" indent="-216233" eaLnBrk="0" hangingPunct="0">
              <a:defRPr sz="2300">
                <a:solidFill>
                  <a:schemeClr val="tx1"/>
                </a:solidFill>
                <a:latin typeface="Times New Roman" charset="0"/>
                <a:ea typeface="ＭＳ Ｐゴシック" charset="0"/>
              </a:defRPr>
            </a:lvl3pPr>
            <a:lvl4pPr marL="1513629" indent="-216233" eaLnBrk="0" hangingPunct="0">
              <a:defRPr sz="2300">
                <a:solidFill>
                  <a:schemeClr val="tx1"/>
                </a:solidFill>
                <a:latin typeface="Times New Roman" charset="0"/>
                <a:ea typeface="ＭＳ Ｐゴシック" charset="0"/>
              </a:defRPr>
            </a:lvl4pPr>
            <a:lvl5pPr marL="1946095" indent="-216233" eaLnBrk="0" hangingPunct="0">
              <a:defRPr sz="2300">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a:solidFill>
                  <a:schemeClr val="tx1"/>
                </a:solidFill>
                <a:latin typeface="Times New Roman" charset="0"/>
                <a:ea typeface="ＭＳ Ｐゴシック" charset="0"/>
              </a:defRPr>
            </a:lvl9pPr>
          </a:lstStyle>
          <a:p>
            <a:pPr algn="ctr"/>
            <a:fld id="{9874B28A-5ACA-FF4A-938F-44BA4BA7B1F5}" type="slidenum">
              <a:rPr lang="en-US">
                <a:solidFill>
                  <a:srgbClr val="000000"/>
                </a:solidFill>
              </a:rPr>
              <a:pPr algn="ctr"/>
              <a:t>39</a:t>
            </a:fld>
            <a:endParaRPr lang="en-US">
              <a:solidFill>
                <a:srgbClr val="000000"/>
              </a:solidFill>
            </a:endParaRPr>
          </a:p>
        </p:txBody>
      </p:sp>
      <p:sp>
        <p:nvSpPr>
          <p:cNvPr id="60419" name="Slide Image Placeholder 1"/>
          <p:cNvSpPr>
            <a:spLocks noGrp="1" noRot="1" noChangeAspect="1" noTextEdit="1"/>
          </p:cNvSpPr>
          <p:nvPr>
            <p:ph type="sldImg"/>
          </p:nvPr>
        </p:nvSpPr>
        <p:spPr>
          <a:xfrm>
            <a:off x="1143000" y="685800"/>
            <a:ext cx="4573588" cy="3429000"/>
          </a:xfrm>
          <a:ln/>
        </p:spPr>
      </p:sp>
      <p:sp>
        <p:nvSpPr>
          <p:cNvPr id="60420" name="Notes Placeholder 2"/>
          <p:cNvSpPr>
            <a:spLocks noGrp="1"/>
          </p:cNvSpPr>
          <p:nvPr>
            <p:ph type="body" idx="1"/>
          </p:nvPr>
        </p:nvSpPr>
        <p:spPr>
          <a:xfrm>
            <a:off x="686098" y="4343704"/>
            <a:ext cx="5485805"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3" rIns="91383" bIns="45693"/>
          <a:lstStyle/>
          <a:p>
            <a:pPr eaLnBrk="1" hangingPunct="1"/>
            <a:r>
              <a:rPr lang="en-US" i="1">
                <a:latin typeface="Times New Roman" charset="0"/>
                <a:ea typeface="ＭＳ Ｐゴシック" charset="0"/>
                <a:cs typeface="ＭＳ Ｐゴシック" charset="0"/>
              </a:rPr>
              <a:t>ALK, anaplastic lymphoma kinase; EML4, echinoderm microtubule-associated protein-like 4.</a:t>
            </a:r>
          </a:p>
          <a:p>
            <a:pPr eaLnBrk="1" hangingPunct="1"/>
            <a:endParaRPr lang="en-US">
              <a:latin typeface="Times New Roman" charset="0"/>
              <a:ea typeface="ＭＳ Ｐゴシック" charset="0"/>
              <a:cs typeface="ＭＳ Ｐゴシック" charset="0"/>
            </a:endParaRPr>
          </a:p>
        </p:txBody>
      </p:sp>
      <p:sp>
        <p:nvSpPr>
          <p:cNvPr id="60421"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383" tIns="45693" rIns="91383" bIns="45693"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DE2692C9-A666-284B-8B40-4B1FDDBFE043}" type="slidenum">
              <a:rPr lang="en-US" sz="1100">
                <a:solidFill>
                  <a:srgbClr val="000000"/>
                </a:solidFill>
                <a:latin typeface="Arial" charset="0"/>
                <a:cs typeface="Arial" charset="0"/>
              </a:rPr>
              <a:pPr algn="r" eaLnBrk="1" hangingPunct="1"/>
              <a:t>39</a:t>
            </a:fld>
            <a:endParaRPr lang="en-US" sz="110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smtClean="0"/>
              <a:t>Particullary</a:t>
            </a:r>
            <a:r>
              <a:rPr lang="en-US" baseline="0" dirty="0" smtClean="0"/>
              <a:t> relevant in lung cancer as there is increasing evidence of a culture of stigma and </a:t>
            </a:r>
            <a:r>
              <a:rPr lang="en-US" baseline="0" dirty="0" err="1" smtClean="0"/>
              <a:t>nihlism</a:t>
            </a:r>
            <a:r>
              <a:rPr lang="en-US" baseline="0" dirty="0" smtClean="0"/>
              <a:t> associated with lung cancer can delay the presentation of patients or </a:t>
            </a:r>
            <a:r>
              <a:rPr lang="en-US" baseline="0" dirty="0" err="1" smtClean="0"/>
              <a:t>ecrease</a:t>
            </a:r>
            <a:r>
              <a:rPr lang="en-US" baseline="0" dirty="0" smtClean="0"/>
              <a:t> their likelihood of accepting treatment</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4</a:t>
            </a:fld>
            <a:endParaRPr lang="en-US"/>
          </a:p>
        </p:txBody>
      </p:sp>
    </p:spTree>
    <p:extLst>
      <p:ext uri="{BB962C8B-B14F-4D97-AF65-F5344CB8AC3E}">
        <p14:creationId xmlns:p14="http://schemas.microsoft.com/office/powerpoint/2010/main" val="3267125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NSCLC, non-small-cell lung cancer</a:t>
            </a:r>
            <a:endParaRPr lang="en-US" smtClean="0">
              <a:latin typeface="Arial" pitchFamily="34" charset="0"/>
            </a:endParaRP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6DF68941-5385-4B79-9BD3-0351183984A5}" type="slidenum">
              <a:rPr lang="en-US" sz="1200" b="0">
                <a:solidFill>
                  <a:srgbClr val="000000"/>
                </a:solidFill>
                <a:latin typeface="Times New Roman" pitchFamily="18" charset="0"/>
              </a:rPr>
              <a:pPr eaLnBrk="1" hangingPunct="1"/>
              <a:t>40</a:t>
            </a:fld>
            <a:endParaRPr lang="en-US" sz="1200" b="0">
              <a:solidFill>
                <a:srgbClr val="000000"/>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NSCLC, non-small-cell lung cancer</a:t>
            </a:r>
            <a:endParaRPr lang="en-US" smtClean="0">
              <a:latin typeface="Arial" pitchFamily="34" charset="0"/>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158E95E6-0526-43DD-A809-CEEE8E1B580A}" type="slidenum">
              <a:rPr lang="en-US" sz="1200" b="0">
                <a:solidFill>
                  <a:srgbClr val="000000"/>
                </a:solidFill>
                <a:latin typeface="Times New Roman" pitchFamily="18" charset="0"/>
              </a:rPr>
              <a:pPr eaLnBrk="1" hangingPunct="1"/>
              <a:t>41</a:t>
            </a:fld>
            <a:endParaRPr lang="en-US" sz="1200" b="0">
              <a:solidFill>
                <a:srgbClr val="000000"/>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CI, confidence interval; NSCLC, non-small-cell lung cancer; PFS, progression-free survival</a:t>
            </a:r>
            <a:endParaRPr lang="en-US" smtClean="0">
              <a:latin typeface="Arial" pitchFamily="34"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algn="ctr" eaLnBrk="0" fontAlgn="base" hangingPunct="0">
              <a:spcBef>
                <a:spcPct val="0"/>
              </a:spcBef>
              <a:spcAft>
                <a:spcPct val="0"/>
              </a:spcAft>
              <a:defRPr sz="2600" b="1">
                <a:solidFill>
                  <a:schemeClr val="tx1"/>
                </a:solidFill>
                <a:latin typeface="Arial" pitchFamily="34" charset="0"/>
              </a:defRPr>
            </a:lvl6pPr>
            <a:lvl7pPr marL="2811026" indent="-216233" algn="ctr" eaLnBrk="0" fontAlgn="base" hangingPunct="0">
              <a:spcBef>
                <a:spcPct val="0"/>
              </a:spcBef>
              <a:spcAft>
                <a:spcPct val="0"/>
              </a:spcAft>
              <a:defRPr sz="2600" b="1">
                <a:solidFill>
                  <a:schemeClr val="tx1"/>
                </a:solidFill>
                <a:latin typeface="Arial" pitchFamily="34" charset="0"/>
              </a:defRPr>
            </a:lvl7pPr>
            <a:lvl8pPr marL="3243491" indent="-216233" algn="ctr" eaLnBrk="0" fontAlgn="base" hangingPunct="0">
              <a:spcBef>
                <a:spcPct val="0"/>
              </a:spcBef>
              <a:spcAft>
                <a:spcPct val="0"/>
              </a:spcAft>
              <a:defRPr sz="2600" b="1">
                <a:solidFill>
                  <a:schemeClr val="tx1"/>
                </a:solidFill>
                <a:latin typeface="Arial" pitchFamily="34" charset="0"/>
              </a:defRPr>
            </a:lvl8pPr>
            <a:lvl9pPr marL="3675957" indent="-216233" algn="ctr" eaLnBrk="0" fontAlgn="base" hangingPunct="0">
              <a:spcBef>
                <a:spcPct val="0"/>
              </a:spcBef>
              <a:spcAft>
                <a:spcPct val="0"/>
              </a:spcAft>
              <a:defRPr sz="2600" b="1">
                <a:solidFill>
                  <a:schemeClr val="tx1"/>
                </a:solidFill>
                <a:latin typeface="Arial" pitchFamily="34" charset="0"/>
              </a:defRPr>
            </a:lvl9pPr>
          </a:lstStyle>
          <a:p>
            <a:pPr eaLnBrk="1" hangingPunct="1"/>
            <a:fld id="{E13F44ED-30A5-46BF-BA8E-3A990DD638AD}" type="slidenum">
              <a:rPr lang="en-US" sz="1200" b="0">
                <a:solidFill>
                  <a:srgbClr val="000000"/>
                </a:solidFill>
                <a:latin typeface="Times New Roman" pitchFamily="18" charset="0"/>
              </a:rPr>
              <a:pPr eaLnBrk="1" hangingPunct="1"/>
              <a:t>42</a:t>
            </a:fld>
            <a:endParaRPr lang="en-US" sz="1200" b="0">
              <a:solidFill>
                <a:srgbClr val="000000"/>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43000" y="685800"/>
            <a:ext cx="4572000" cy="3429000"/>
          </a:xfrm>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Visual disturbances include the appearance of flashing lights, floaters, and overlapping shadows.  There was a study presented at ASCO this year looking at the visual effects in ALK positive patients treated with crizotinib</a:t>
            </a: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34183" indent="-282378" eaLnBrk="0" hangingPunct="0">
              <a:defRPr sz="2400" b="1">
                <a:solidFill>
                  <a:schemeClr val="tx1"/>
                </a:solidFill>
                <a:latin typeface="Times New Roman" pitchFamily="18" charset="0"/>
                <a:ea typeface="MS PGothic" pitchFamily="34" charset="-128"/>
              </a:defRPr>
            </a:lvl2pPr>
            <a:lvl3pPr marL="1129513" indent="-225903" eaLnBrk="0" hangingPunct="0">
              <a:defRPr sz="2400" b="1">
                <a:solidFill>
                  <a:schemeClr val="tx1"/>
                </a:solidFill>
                <a:latin typeface="Times New Roman" pitchFamily="18" charset="0"/>
                <a:ea typeface="MS PGothic" pitchFamily="34" charset="-128"/>
              </a:defRPr>
            </a:lvl3pPr>
            <a:lvl4pPr marL="1581318" indent="-225903" eaLnBrk="0" hangingPunct="0">
              <a:defRPr sz="2400" b="1">
                <a:solidFill>
                  <a:schemeClr val="tx1"/>
                </a:solidFill>
                <a:latin typeface="Times New Roman" pitchFamily="18" charset="0"/>
                <a:ea typeface="MS PGothic" pitchFamily="34" charset="-128"/>
              </a:defRPr>
            </a:lvl4pPr>
            <a:lvl5pPr marL="2033123" indent="-225903" eaLnBrk="0" hangingPunct="0">
              <a:defRPr sz="2400" b="1">
                <a:solidFill>
                  <a:schemeClr val="tx1"/>
                </a:solidFill>
                <a:latin typeface="Times New Roman" pitchFamily="18" charset="0"/>
                <a:ea typeface="MS PGothic" pitchFamily="34" charset="-128"/>
              </a:defRPr>
            </a:lvl5pPr>
            <a:lvl6pPr marL="2484928"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36733"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388538"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40343"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fld id="{9F3B0BBD-F3A3-415E-A949-68E544E07F24}" type="slidenum">
              <a:rPr lang="en-US" sz="1200" b="0"/>
              <a:pPr eaLnBrk="1" hangingPunct="1"/>
              <a:t>43</a:t>
            </a:fld>
            <a:endParaRPr lang="en-US"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xfrm>
            <a:off x="1143000" y="685800"/>
            <a:ext cx="4572000" cy="3429000"/>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or 3</a:t>
            </a:r>
            <a:r>
              <a:rPr lang="en-US" baseline="30000" smtClean="0"/>
              <a:t>rd</a:t>
            </a:r>
            <a:r>
              <a:rPr lang="en-US" smtClean="0"/>
              <a:t> line crizotinib</a:t>
            </a:r>
          </a:p>
          <a:p>
            <a:r>
              <a:rPr lang="en-US" smtClean="0"/>
              <a:t>2</a:t>
            </a:r>
            <a:r>
              <a:rPr lang="en-US" baseline="30000" smtClean="0"/>
              <a:t>nd</a:t>
            </a:r>
            <a:r>
              <a:rPr lang="en-US" smtClean="0"/>
              <a:t> line chemotherapy</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34183" indent="-282378" eaLnBrk="0" hangingPunct="0">
              <a:defRPr sz="2400" b="1">
                <a:solidFill>
                  <a:schemeClr val="tx1"/>
                </a:solidFill>
                <a:latin typeface="Times New Roman" pitchFamily="18" charset="0"/>
                <a:ea typeface="MS PGothic" pitchFamily="34" charset="-128"/>
              </a:defRPr>
            </a:lvl2pPr>
            <a:lvl3pPr marL="1129513" indent="-225903" eaLnBrk="0" hangingPunct="0">
              <a:defRPr sz="2400" b="1">
                <a:solidFill>
                  <a:schemeClr val="tx1"/>
                </a:solidFill>
                <a:latin typeface="Times New Roman" pitchFamily="18" charset="0"/>
                <a:ea typeface="MS PGothic" pitchFamily="34" charset="-128"/>
              </a:defRPr>
            </a:lvl3pPr>
            <a:lvl4pPr marL="1581318" indent="-225903" eaLnBrk="0" hangingPunct="0">
              <a:defRPr sz="2400" b="1">
                <a:solidFill>
                  <a:schemeClr val="tx1"/>
                </a:solidFill>
                <a:latin typeface="Times New Roman" pitchFamily="18" charset="0"/>
                <a:ea typeface="MS PGothic" pitchFamily="34" charset="-128"/>
              </a:defRPr>
            </a:lvl4pPr>
            <a:lvl5pPr marL="2033123" indent="-225903" eaLnBrk="0" hangingPunct="0">
              <a:defRPr sz="2400" b="1">
                <a:solidFill>
                  <a:schemeClr val="tx1"/>
                </a:solidFill>
                <a:latin typeface="Times New Roman" pitchFamily="18" charset="0"/>
                <a:ea typeface="MS PGothic" pitchFamily="34" charset="-128"/>
              </a:defRPr>
            </a:lvl5pPr>
            <a:lvl6pPr marL="2484928"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36733"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388538"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40343" indent="-225903"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fld id="{00B3952A-E4AB-49F3-B3EB-FE9CC449F0F6}" type="slidenum">
              <a:rPr lang="en-US" sz="1200" b="0"/>
              <a:pPr eaLnBrk="1" hangingPunct="1"/>
              <a:t>44</a:t>
            </a:fld>
            <a:endParaRPr lang="en-US" sz="1200"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sz="2300">
                <a:solidFill>
                  <a:schemeClr val="tx1"/>
                </a:solidFill>
                <a:latin typeface="Times New Roman" charset="0"/>
                <a:ea typeface="ＭＳ Ｐゴシック" charset="0"/>
                <a:cs typeface="ＭＳ Ｐゴシック" charset="0"/>
              </a:defRPr>
            </a:lvl1pPr>
            <a:lvl2pPr marL="702756" indent="-270291" eaLnBrk="0" hangingPunct="0">
              <a:defRPr sz="2300">
                <a:solidFill>
                  <a:schemeClr val="tx1"/>
                </a:solidFill>
                <a:latin typeface="Times New Roman" charset="0"/>
                <a:ea typeface="ＭＳ Ｐゴシック" charset="0"/>
              </a:defRPr>
            </a:lvl2pPr>
            <a:lvl3pPr marL="1081164" indent="-216233" eaLnBrk="0" hangingPunct="0">
              <a:defRPr sz="2300">
                <a:solidFill>
                  <a:schemeClr val="tx1"/>
                </a:solidFill>
                <a:latin typeface="Times New Roman" charset="0"/>
                <a:ea typeface="ＭＳ Ｐゴシック" charset="0"/>
              </a:defRPr>
            </a:lvl3pPr>
            <a:lvl4pPr marL="1513629" indent="-216233" eaLnBrk="0" hangingPunct="0">
              <a:defRPr sz="2300">
                <a:solidFill>
                  <a:schemeClr val="tx1"/>
                </a:solidFill>
                <a:latin typeface="Times New Roman" charset="0"/>
                <a:ea typeface="ＭＳ Ｐゴシック" charset="0"/>
              </a:defRPr>
            </a:lvl4pPr>
            <a:lvl5pPr marL="1946095" indent="-216233" eaLnBrk="0" hangingPunct="0">
              <a:defRPr sz="2300">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a:solidFill>
                  <a:schemeClr val="tx1"/>
                </a:solidFill>
                <a:latin typeface="Times New Roman" charset="0"/>
                <a:ea typeface="ＭＳ Ｐゴシック" charset="0"/>
              </a:defRPr>
            </a:lvl9pPr>
          </a:lstStyle>
          <a:p>
            <a:pPr algn="ctr"/>
            <a:fld id="{31166C6A-5531-9A47-94E9-6170C380F858}" type="slidenum">
              <a:rPr lang="en-US">
                <a:solidFill>
                  <a:srgbClr val="000000"/>
                </a:solidFill>
              </a:rPr>
              <a:pPr algn="ctr"/>
              <a:t>45</a:t>
            </a:fld>
            <a:endParaRPr lang="en-US">
              <a:solidFill>
                <a:srgbClr val="000000"/>
              </a:solidFill>
            </a:endParaRPr>
          </a:p>
        </p:txBody>
      </p:sp>
      <p:sp>
        <p:nvSpPr>
          <p:cNvPr id="66563" name="Rectangle 2"/>
          <p:cNvSpPr>
            <a:spLocks noGrp="1" noRot="1" noChangeAspect="1" noChangeArrowheads="1" noTextEdit="1"/>
          </p:cNvSpPr>
          <p:nvPr>
            <p:ph type="sldImg"/>
          </p:nvPr>
        </p:nvSpPr>
        <p:spPr>
          <a:xfrm>
            <a:off x="1154113" y="695325"/>
            <a:ext cx="4549775" cy="3413125"/>
          </a:xfrm>
          <a:ln/>
        </p:spPr>
      </p:sp>
      <p:sp>
        <p:nvSpPr>
          <p:cNvPr id="66564" name="Rectangle 3"/>
          <p:cNvSpPr>
            <a:spLocks noGrp="1" noChangeArrowheads="1"/>
          </p:cNvSpPr>
          <p:nvPr>
            <p:ph type="body" idx="1"/>
          </p:nvPr>
        </p:nvSpPr>
        <p:spPr>
          <a:xfrm>
            <a:off x="915294" y="4342190"/>
            <a:ext cx="5027414" cy="41123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latin typeface="Times New Roman" charset="0"/>
                <a:ea typeface="ＭＳ Ｐゴシック" charset="0"/>
                <a:cs typeface="ＭＳ Ｐゴシック" charset="0"/>
              </a:rPr>
              <a:t>ALK, anaplastic lymphoma kinase; NSCLC, non-small-cell lung cancer.</a:t>
            </a:r>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sz="2300">
                <a:solidFill>
                  <a:schemeClr val="tx1"/>
                </a:solidFill>
                <a:latin typeface="Times New Roman" charset="0"/>
                <a:ea typeface="ＭＳ Ｐゴシック" charset="0"/>
                <a:cs typeface="ＭＳ Ｐゴシック" charset="0"/>
              </a:defRPr>
            </a:lvl1pPr>
            <a:lvl2pPr marL="702756" indent="-270291" eaLnBrk="0" hangingPunct="0">
              <a:defRPr sz="2300">
                <a:solidFill>
                  <a:schemeClr val="tx1"/>
                </a:solidFill>
                <a:latin typeface="Times New Roman" charset="0"/>
                <a:ea typeface="ＭＳ Ｐゴシック" charset="0"/>
              </a:defRPr>
            </a:lvl2pPr>
            <a:lvl3pPr marL="1081164" indent="-216233" eaLnBrk="0" hangingPunct="0">
              <a:defRPr sz="2300">
                <a:solidFill>
                  <a:schemeClr val="tx1"/>
                </a:solidFill>
                <a:latin typeface="Times New Roman" charset="0"/>
                <a:ea typeface="ＭＳ Ｐゴシック" charset="0"/>
              </a:defRPr>
            </a:lvl3pPr>
            <a:lvl4pPr marL="1513629" indent="-216233" eaLnBrk="0" hangingPunct="0">
              <a:defRPr sz="2300">
                <a:solidFill>
                  <a:schemeClr val="tx1"/>
                </a:solidFill>
                <a:latin typeface="Times New Roman" charset="0"/>
                <a:ea typeface="ＭＳ Ｐゴシック" charset="0"/>
              </a:defRPr>
            </a:lvl4pPr>
            <a:lvl5pPr marL="1946095" indent="-216233" eaLnBrk="0" hangingPunct="0">
              <a:defRPr sz="2300">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a:solidFill>
                  <a:schemeClr val="tx1"/>
                </a:solidFill>
                <a:latin typeface="Times New Roman" charset="0"/>
                <a:ea typeface="ＭＳ Ｐゴシック" charset="0"/>
              </a:defRPr>
            </a:lvl9pPr>
          </a:lstStyle>
          <a:p>
            <a:pPr algn="ctr"/>
            <a:fld id="{BD3033FE-6C29-BD4E-9360-403D9B488EAB}" type="slidenum">
              <a:rPr lang="en-US">
                <a:solidFill>
                  <a:srgbClr val="000000"/>
                </a:solidFill>
              </a:rPr>
              <a:pPr algn="ctr"/>
              <a:t>47</a:t>
            </a:fld>
            <a:endParaRPr lang="en-US">
              <a:solidFill>
                <a:srgbClr val="000000"/>
              </a:solidFill>
            </a:endParaRPr>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a:t>
            </a:r>
            <a:r>
              <a:rPr lang="en-US" dirty="0" err="1" smtClean="0"/>
              <a:t>rds</a:t>
            </a:r>
            <a:r>
              <a:rPr lang="en-US" dirty="0" smtClean="0"/>
              <a:t> of patient with NSCLC are aged over 65 year old and &gt; 50% are &gt; 70</a:t>
            </a:r>
          </a:p>
          <a:p>
            <a:endParaRPr lang="en-US" dirty="0" smtClean="0"/>
          </a:p>
          <a:p>
            <a:r>
              <a:rPr lang="en-US" dirty="0" smtClean="0"/>
              <a:t>Comorbidities are cumulative and are indicative</a:t>
            </a:r>
            <a:r>
              <a:rPr lang="en-US" baseline="0" dirty="0" smtClean="0"/>
              <a:t> of a poor overall survival</a:t>
            </a:r>
            <a:endParaRPr lang="en-US" dirty="0"/>
          </a:p>
        </p:txBody>
      </p:sp>
      <p:sp>
        <p:nvSpPr>
          <p:cNvPr id="4" name="Slide Number Placeholder 3"/>
          <p:cNvSpPr>
            <a:spLocks noGrp="1"/>
          </p:cNvSpPr>
          <p:nvPr>
            <p:ph type="sldNum" sz="quarter" idx="10"/>
          </p:nvPr>
        </p:nvSpPr>
        <p:spPr/>
        <p:txBody>
          <a:bodyPr/>
          <a:lstStyle/>
          <a:p>
            <a:fld id="{6856D6B4-F618-654A-B50D-89D995EA0763}" type="slidenum">
              <a:rPr lang="en-US" smtClean="0"/>
              <a:t>5</a:t>
            </a:fld>
            <a:endParaRPr lang="en-US"/>
          </a:p>
        </p:txBody>
      </p:sp>
    </p:spTree>
    <p:extLst>
      <p:ext uri="{BB962C8B-B14F-4D97-AF65-F5344CB8AC3E}">
        <p14:creationId xmlns:p14="http://schemas.microsoft.com/office/powerpoint/2010/main" val="32529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baseline="0" dirty="0" smtClean="0"/>
          </a:p>
          <a:p>
            <a:pPr marL="171450" lvl="0" indent="-171450">
              <a:buFont typeface="Arial"/>
              <a:buChar char="•"/>
            </a:pPr>
            <a:r>
              <a:rPr lang="en-US" baseline="0" dirty="0" smtClean="0"/>
              <a:t>Prognostic factors:</a:t>
            </a:r>
          </a:p>
          <a:p>
            <a:pPr marL="628650" lvl="1" indent="-171450">
              <a:buFont typeface="Arial"/>
              <a:buChar char="•"/>
            </a:pPr>
            <a:r>
              <a:rPr lang="en-US" baseline="0" dirty="0" smtClean="0"/>
              <a:t>Most significant is age</a:t>
            </a:r>
          </a:p>
          <a:p>
            <a:pPr marL="1085850" lvl="2" indent="-171450">
              <a:buFont typeface="Arial"/>
              <a:buChar char="•"/>
            </a:pPr>
            <a:r>
              <a:rPr lang="en-US" baseline="0" dirty="0" smtClean="0"/>
              <a:t>Age is an independent prognostic feature in that younger women (&lt;50) are at higher risk of both local and systemic disease recurrence and there fore the threshold for offering </a:t>
            </a:r>
            <a:r>
              <a:rPr lang="en-US" baseline="0" dirty="0" err="1" smtClean="0"/>
              <a:t>CTx</a:t>
            </a:r>
            <a:r>
              <a:rPr lang="en-US" baseline="0" dirty="0" smtClean="0"/>
              <a:t> is reduced in this setting</a:t>
            </a:r>
          </a:p>
          <a:p>
            <a:pPr marL="628650" lvl="1" indent="-171450">
              <a:buFont typeface="Arial"/>
              <a:buChar char="•"/>
            </a:pPr>
            <a:r>
              <a:rPr lang="en-US" baseline="0" dirty="0" smtClean="0"/>
              <a:t> and ECOG status, menopausal status</a:t>
            </a:r>
          </a:p>
          <a:p>
            <a:pPr marL="628650" lvl="1" indent="-171450">
              <a:buFont typeface="Arial"/>
              <a:buChar char="•"/>
            </a:pPr>
            <a:r>
              <a:rPr lang="en-US" baseline="0" dirty="0" smtClean="0"/>
              <a:t>And many patients will also have a strong opinion on their choices</a:t>
            </a:r>
            <a:endParaRPr lang="en-US" dirty="0" smtClean="0"/>
          </a:p>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6</a:t>
            </a:fld>
            <a:endParaRPr lang="en-US"/>
          </a:p>
        </p:txBody>
      </p:sp>
    </p:spTree>
    <p:extLst>
      <p:ext uri="{BB962C8B-B14F-4D97-AF65-F5344CB8AC3E}">
        <p14:creationId xmlns:p14="http://schemas.microsoft.com/office/powerpoint/2010/main" val="160254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sz="2300">
                <a:solidFill>
                  <a:schemeClr val="tx1"/>
                </a:solidFill>
                <a:latin typeface="Times New Roman" charset="0"/>
                <a:ea typeface="ＭＳ Ｐゴシック" charset="0"/>
                <a:cs typeface="ＭＳ Ｐゴシック" charset="0"/>
              </a:defRPr>
            </a:lvl1pPr>
            <a:lvl2pPr marL="702756" indent="-270291" eaLnBrk="0" hangingPunct="0">
              <a:defRPr sz="2300">
                <a:solidFill>
                  <a:schemeClr val="tx1"/>
                </a:solidFill>
                <a:latin typeface="Times New Roman" charset="0"/>
                <a:ea typeface="ＭＳ Ｐゴシック" charset="0"/>
              </a:defRPr>
            </a:lvl2pPr>
            <a:lvl3pPr marL="1081164" indent="-216233" eaLnBrk="0" hangingPunct="0">
              <a:defRPr sz="2300">
                <a:solidFill>
                  <a:schemeClr val="tx1"/>
                </a:solidFill>
                <a:latin typeface="Times New Roman" charset="0"/>
                <a:ea typeface="ＭＳ Ｐゴシック" charset="0"/>
              </a:defRPr>
            </a:lvl3pPr>
            <a:lvl4pPr marL="1513629" indent="-216233" eaLnBrk="0" hangingPunct="0">
              <a:defRPr sz="2300">
                <a:solidFill>
                  <a:schemeClr val="tx1"/>
                </a:solidFill>
                <a:latin typeface="Times New Roman" charset="0"/>
                <a:ea typeface="ＭＳ Ｐゴシック" charset="0"/>
              </a:defRPr>
            </a:lvl4pPr>
            <a:lvl5pPr marL="1946095" indent="-216233" eaLnBrk="0" hangingPunct="0">
              <a:defRPr sz="2300">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a:solidFill>
                  <a:schemeClr val="tx1"/>
                </a:solidFill>
                <a:latin typeface="Times New Roman" charset="0"/>
                <a:ea typeface="ＭＳ Ｐゴシック" charset="0"/>
              </a:defRPr>
            </a:lvl9pPr>
          </a:lstStyle>
          <a:p>
            <a:pPr algn="ctr"/>
            <a:fld id="{331EB71C-14BE-F04C-86BF-96E45B9F873A}" type="slidenum">
              <a:rPr lang="en-US">
                <a:solidFill>
                  <a:srgbClr val="000000"/>
                </a:solidFill>
              </a:rPr>
              <a:pPr algn="ctr"/>
              <a:t>9</a:t>
            </a:fld>
            <a:endParaRPr lang="en-US">
              <a:solidFill>
                <a:srgbClr val="000000"/>
              </a:solidFill>
            </a:endParaRPr>
          </a:p>
        </p:txBody>
      </p:sp>
      <p:sp>
        <p:nvSpPr>
          <p:cNvPr id="59395"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17" tIns="45709" rIns="91417" bIns="45709"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8058BC0-F951-944F-BFF2-51B1D4AF64E9}" type="slidenum">
              <a:rPr lang="en-US" sz="1100">
                <a:solidFill>
                  <a:srgbClr val="000000"/>
                </a:solidFill>
                <a:latin typeface="Times" charset="0"/>
                <a:cs typeface="Arial" charset="0"/>
              </a:rPr>
              <a:pPr algn="r"/>
              <a:t>9</a:t>
            </a:fld>
            <a:endParaRPr lang="en-US" sz="1100">
              <a:solidFill>
                <a:srgbClr val="000000"/>
              </a:solidFill>
              <a:latin typeface="Times" charset="0"/>
              <a:cs typeface="Arial" charset="0"/>
            </a:endParaRPr>
          </a:p>
        </p:txBody>
      </p:sp>
      <p:sp>
        <p:nvSpPr>
          <p:cNvPr id="59396" name="Rectangle 2"/>
          <p:cNvSpPr>
            <a:spLocks noGrp="1" noRot="1" noChangeAspect="1" noChangeArrowheads="1" noTextEdit="1"/>
          </p:cNvSpPr>
          <p:nvPr>
            <p:ph type="sldImg"/>
          </p:nvPr>
        </p:nvSpPr>
        <p:spPr>
          <a:xfrm>
            <a:off x="1143000" y="685800"/>
            <a:ext cx="4573588" cy="3429000"/>
          </a:xfrm>
          <a:ln/>
        </p:spPr>
      </p:sp>
      <p:sp>
        <p:nvSpPr>
          <p:cNvPr id="593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p>
            <a:pPr eaLnBrk="1" hangingPunct="1"/>
            <a:r>
              <a:rPr lang="en-US" sz="1500" i="1" dirty="0" smtClean="0">
                <a:latin typeface="Times New Roman" charset="0"/>
                <a:ea typeface="ＭＳ Ｐゴシック" charset="0"/>
                <a:cs typeface="ＭＳ Ｐゴシック" charset="0"/>
              </a:rPr>
              <a:t>For non-elderly patients without </a:t>
            </a:r>
            <a:r>
              <a:rPr lang="en-US" sz="1500" i="1" dirty="0" err="1" smtClean="0">
                <a:latin typeface="Times New Roman" charset="0"/>
                <a:ea typeface="ＭＳ Ｐゴシック" charset="0"/>
                <a:cs typeface="ＭＳ Ｐゴシック" charset="0"/>
              </a:rPr>
              <a:t>significnat</a:t>
            </a:r>
            <a:r>
              <a:rPr lang="en-US" sz="1500" i="1" baseline="0" dirty="0" smtClean="0">
                <a:latin typeface="Times New Roman" charset="0"/>
                <a:ea typeface="ＭＳ Ｐゴシック" charset="0"/>
                <a:cs typeface="ＭＳ Ｐゴシック" charset="0"/>
              </a:rPr>
              <a:t> </a:t>
            </a:r>
            <a:r>
              <a:rPr lang="en-US" sz="1500" i="1" baseline="0" dirty="0" err="1" smtClean="0">
                <a:latin typeface="Times New Roman" charset="0"/>
                <a:ea typeface="ＭＳ Ｐゴシック" charset="0"/>
                <a:cs typeface="ＭＳ Ｐゴシック" charset="0"/>
              </a:rPr>
              <a:t>comorbidiities</a:t>
            </a:r>
            <a:r>
              <a:rPr lang="en-US" sz="1500" i="1" baseline="0" dirty="0" smtClean="0">
                <a:latin typeface="Times New Roman" charset="0"/>
                <a:ea typeface="ＭＳ Ｐゴシック" charset="0"/>
                <a:cs typeface="ＭＳ Ｐゴシック" charset="0"/>
              </a:rPr>
              <a:t> the choice of initial systemic therapy should be </a:t>
            </a:r>
            <a:r>
              <a:rPr lang="en-US" sz="1500" i="1" baseline="0" dirty="0" err="1" smtClean="0">
                <a:latin typeface="Times New Roman" charset="0"/>
                <a:ea typeface="ＭＳ Ｐゴシック" charset="0"/>
                <a:cs typeface="ＭＳ Ｐゴシック" charset="0"/>
              </a:rPr>
              <a:t>individualised</a:t>
            </a:r>
            <a:r>
              <a:rPr lang="en-US" sz="1500" i="1" baseline="0" dirty="0" smtClean="0">
                <a:latin typeface="Times New Roman" charset="0"/>
                <a:ea typeface="ＭＳ Ｐゴシック" charset="0"/>
                <a:cs typeface="ＭＳ Ｐゴシック" charset="0"/>
              </a:rPr>
              <a:t> upon molecular and histologic features </a:t>
            </a:r>
            <a:r>
              <a:rPr lang="en-US" sz="1500" i="1" baseline="0" dirty="0" err="1" smtClean="0">
                <a:latin typeface="Times New Roman" charset="0"/>
                <a:ea typeface="ＭＳ Ｐゴシック" charset="0"/>
                <a:cs typeface="ＭＳ Ｐゴシック" charset="0"/>
              </a:rPr>
              <a:t>ofh</a:t>
            </a:r>
            <a:r>
              <a:rPr lang="en-US" sz="1500" i="1" baseline="0" dirty="0" smtClean="0">
                <a:latin typeface="Times New Roman" charset="0"/>
                <a:ea typeface="ＭＳ Ｐゴシック" charset="0"/>
                <a:cs typeface="ＭＳ Ｐゴシック" charset="0"/>
              </a:rPr>
              <a:t> e tumours</a:t>
            </a:r>
          </a:p>
          <a:p>
            <a:pPr eaLnBrk="1" hangingPunct="1"/>
            <a:r>
              <a:rPr lang="en-US" sz="1500" i="1" baseline="0" dirty="0" smtClean="0">
                <a:latin typeface="Times New Roman" charset="0"/>
                <a:ea typeface="ＭＳ Ｐゴシック" charset="0"/>
                <a:cs typeface="ＭＳ Ｐゴシック" charset="0"/>
              </a:rPr>
              <a:t>Whenever possible patients should be tested for EGFR or driver mutations </a:t>
            </a:r>
          </a:p>
          <a:p>
            <a:pPr eaLnBrk="1" hangingPunct="1"/>
            <a:endParaRPr lang="en-US" sz="1500" i="1"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054">
              <a:defRPr sz="1900">
                <a:solidFill>
                  <a:schemeClr val="tx1"/>
                </a:solidFill>
                <a:latin typeface="Arial" pitchFamily="34" charset="0"/>
                <a:ea typeface="MS PGothic" pitchFamily="34" charset="-128"/>
              </a:defRPr>
            </a:lvl1pPr>
            <a:lvl2pPr marL="702756" indent="-270291" defTabSz="979054">
              <a:defRPr sz="1900">
                <a:solidFill>
                  <a:schemeClr val="tx1"/>
                </a:solidFill>
                <a:latin typeface="Arial" pitchFamily="34" charset="0"/>
                <a:ea typeface="MS PGothic" pitchFamily="34" charset="-128"/>
              </a:defRPr>
            </a:lvl2pPr>
            <a:lvl3pPr marL="1081164" indent="-216233" defTabSz="979054">
              <a:defRPr sz="1900">
                <a:solidFill>
                  <a:schemeClr val="tx1"/>
                </a:solidFill>
                <a:latin typeface="Arial" pitchFamily="34" charset="0"/>
                <a:ea typeface="MS PGothic" pitchFamily="34" charset="-128"/>
              </a:defRPr>
            </a:lvl3pPr>
            <a:lvl4pPr marL="1513629" indent="-216233" defTabSz="979054">
              <a:defRPr sz="1900">
                <a:solidFill>
                  <a:schemeClr val="tx1"/>
                </a:solidFill>
                <a:latin typeface="Arial" pitchFamily="34" charset="0"/>
                <a:ea typeface="MS PGothic" pitchFamily="34" charset="-128"/>
              </a:defRPr>
            </a:lvl4pPr>
            <a:lvl5pPr marL="1946095" indent="-216233" defTabSz="979054">
              <a:defRPr sz="1900">
                <a:solidFill>
                  <a:schemeClr val="tx1"/>
                </a:solidFill>
                <a:latin typeface="Arial" pitchFamily="34" charset="0"/>
                <a:ea typeface="MS PGothic" pitchFamily="34" charset="-128"/>
              </a:defRPr>
            </a:lvl5pPr>
            <a:lvl6pPr marL="2378560"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6pPr>
            <a:lvl7pPr marL="2811026"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7pPr>
            <a:lvl8pPr marL="3243491"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8pPr>
            <a:lvl9pPr marL="3675957"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9pPr>
          </a:lstStyle>
          <a:p>
            <a:fld id="{0548A97E-A526-44EC-940D-5813E087E03E}" type="slidenum">
              <a:rPr lang="en-US" sz="1000">
                <a:solidFill>
                  <a:srgbClr val="000000"/>
                </a:solidFill>
              </a:rPr>
              <a:pPr/>
              <a:t>11</a:t>
            </a:fld>
            <a:endParaRPr lang="en-US" sz="1000">
              <a:solidFill>
                <a:srgbClr val="000000"/>
              </a:solidFill>
            </a:endParaRPr>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latin typeface="Arial" pitchFamily="34" charset="0"/>
              </a:rPr>
              <a:t>In first line treatment what approach should be used to</a:t>
            </a:r>
            <a:r>
              <a:rPr lang="en-US" i="1" baseline="0" dirty="0" smtClean="0">
                <a:latin typeface="Arial" pitchFamily="34" charset="0"/>
              </a:rPr>
              <a:t> aid with management- which drugs</a:t>
            </a:r>
            <a:endParaRPr lang="en-US" i="1" dirty="0" smtClean="0">
              <a:latin typeface="Arial" pitchFamily="34" charset="0"/>
            </a:endParaRPr>
          </a:p>
          <a:p>
            <a:r>
              <a:rPr lang="en-US" i="1" dirty="0" smtClean="0">
                <a:latin typeface="Arial" pitchFamily="34" charset="0"/>
              </a:rPr>
              <a:t>MR, median survival ratio; OR, odds ratio</a:t>
            </a:r>
          </a:p>
          <a:p>
            <a:endParaRPr lang="en-US" i="1"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3588" cy="34290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Initially there</a:t>
            </a:r>
            <a:r>
              <a:rPr lang="en-US" baseline="0" dirty="0" smtClean="0">
                <a:latin typeface="Arial" pitchFamily="34" charset="0"/>
              </a:rPr>
              <a:t> was best supportive care 1970</a:t>
            </a:r>
            <a:r>
              <a:rPr lang="en-US" baseline="0" dirty="0" smtClean="0">
                <a:latin typeface="Arial" pitchFamily="34" charset="0"/>
                <a:sym typeface="Wingdings"/>
              </a:rPr>
              <a:t> 1980s before the introduction of the platinum agents</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 </a:t>
            </a:r>
            <a:r>
              <a:rPr lang="en-US" i="1" dirty="0" smtClean="0">
                <a:latin typeface="Arial" pitchFamily="34" charset="0"/>
              </a:rPr>
              <a:t>BSC, best supportive care; C, carboplatin; P, paclitaxel</a:t>
            </a:r>
            <a:endParaRPr lang="en-US" dirty="0" smtClean="0">
              <a:latin typeface="Arial" pitchFamily="34" charset="0"/>
            </a:endParaRPr>
          </a:p>
        </p:txBody>
      </p:sp>
      <p:sp>
        <p:nvSpPr>
          <p:cNvPr id="5939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054">
              <a:defRPr sz="1900">
                <a:solidFill>
                  <a:schemeClr val="tx1"/>
                </a:solidFill>
                <a:latin typeface="Arial" pitchFamily="34" charset="0"/>
                <a:ea typeface="MS PGothic" pitchFamily="34" charset="-128"/>
              </a:defRPr>
            </a:lvl1pPr>
            <a:lvl2pPr marL="702756" indent="-270291" defTabSz="979054">
              <a:defRPr sz="1900">
                <a:solidFill>
                  <a:schemeClr val="tx1"/>
                </a:solidFill>
                <a:latin typeface="Arial" pitchFamily="34" charset="0"/>
                <a:ea typeface="MS PGothic" pitchFamily="34" charset="-128"/>
              </a:defRPr>
            </a:lvl2pPr>
            <a:lvl3pPr marL="1081164" indent="-216233" defTabSz="979054">
              <a:defRPr sz="1900">
                <a:solidFill>
                  <a:schemeClr val="tx1"/>
                </a:solidFill>
                <a:latin typeface="Arial" pitchFamily="34" charset="0"/>
                <a:ea typeface="MS PGothic" pitchFamily="34" charset="-128"/>
              </a:defRPr>
            </a:lvl3pPr>
            <a:lvl4pPr marL="1513629" indent="-216233" defTabSz="979054">
              <a:defRPr sz="1900">
                <a:solidFill>
                  <a:schemeClr val="tx1"/>
                </a:solidFill>
                <a:latin typeface="Arial" pitchFamily="34" charset="0"/>
                <a:ea typeface="MS PGothic" pitchFamily="34" charset="-128"/>
              </a:defRPr>
            </a:lvl4pPr>
            <a:lvl5pPr marL="1946095" indent="-216233" defTabSz="979054">
              <a:defRPr sz="1900">
                <a:solidFill>
                  <a:schemeClr val="tx1"/>
                </a:solidFill>
                <a:latin typeface="Arial" pitchFamily="34" charset="0"/>
                <a:ea typeface="MS PGothic" pitchFamily="34" charset="-128"/>
              </a:defRPr>
            </a:lvl5pPr>
            <a:lvl6pPr marL="2378560"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6pPr>
            <a:lvl7pPr marL="2811026"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7pPr>
            <a:lvl8pPr marL="3243491"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8pPr>
            <a:lvl9pPr marL="3675957"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9pPr>
          </a:lstStyle>
          <a:p>
            <a:fld id="{5A3F8C6D-FE0E-41D2-B69D-476125B2E64D}" type="slidenum">
              <a:rPr lang="en-US" sz="1000">
                <a:solidFill>
                  <a:srgbClr val="000000"/>
                </a:solidFill>
              </a:rPr>
              <a:pPr/>
              <a:t>13</a:t>
            </a:fld>
            <a:endParaRPr lang="en-US" sz="10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3588"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All have a platinum agent include</a:t>
            </a:r>
          </a:p>
        </p:txBody>
      </p:sp>
      <p:sp>
        <p:nvSpPr>
          <p:cNvPr id="6042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054">
              <a:defRPr sz="1900">
                <a:solidFill>
                  <a:schemeClr val="tx1"/>
                </a:solidFill>
                <a:latin typeface="Arial" pitchFamily="34" charset="0"/>
                <a:ea typeface="MS PGothic" pitchFamily="34" charset="-128"/>
              </a:defRPr>
            </a:lvl1pPr>
            <a:lvl2pPr marL="702756" indent="-270291" defTabSz="979054">
              <a:defRPr sz="1900">
                <a:solidFill>
                  <a:schemeClr val="tx1"/>
                </a:solidFill>
                <a:latin typeface="Arial" pitchFamily="34" charset="0"/>
                <a:ea typeface="MS PGothic" pitchFamily="34" charset="-128"/>
              </a:defRPr>
            </a:lvl2pPr>
            <a:lvl3pPr marL="1081164" indent="-216233" defTabSz="979054">
              <a:defRPr sz="1900">
                <a:solidFill>
                  <a:schemeClr val="tx1"/>
                </a:solidFill>
                <a:latin typeface="Arial" pitchFamily="34" charset="0"/>
                <a:ea typeface="MS PGothic" pitchFamily="34" charset="-128"/>
              </a:defRPr>
            </a:lvl3pPr>
            <a:lvl4pPr marL="1513629" indent="-216233" defTabSz="979054">
              <a:defRPr sz="1900">
                <a:solidFill>
                  <a:schemeClr val="tx1"/>
                </a:solidFill>
                <a:latin typeface="Arial" pitchFamily="34" charset="0"/>
                <a:ea typeface="MS PGothic" pitchFamily="34" charset="-128"/>
              </a:defRPr>
            </a:lvl4pPr>
            <a:lvl5pPr marL="1946095" indent="-216233" defTabSz="979054">
              <a:defRPr sz="1900">
                <a:solidFill>
                  <a:schemeClr val="tx1"/>
                </a:solidFill>
                <a:latin typeface="Arial" pitchFamily="34" charset="0"/>
                <a:ea typeface="MS PGothic" pitchFamily="34" charset="-128"/>
              </a:defRPr>
            </a:lvl5pPr>
            <a:lvl6pPr marL="2378560"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6pPr>
            <a:lvl7pPr marL="2811026"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7pPr>
            <a:lvl8pPr marL="3243491"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8pPr>
            <a:lvl9pPr marL="3675957" indent="-216233" algn="ctr" defTabSz="979054" eaLnBrk="0" fontAlgn="base" hangingPunct="0">
              <a:spcBef>
                <a:spcPct val="0"/>
              </a:spcBef>
              <a:spcAft>
                <a:spcPct val="0"/>
              </a:spcAft>
              <a:defRPr sz="1900">
                <a:solidFill>
                  <a:schemeClr val="tx1"/>
                </a:solidFill>
                <a:latin typeface="Arial" pitchFamily="34" charset="0"/>
                <a:ea typeface="MS PGothic" pitchFamily="34" charset="-128"/>
              </a:defRPr>
            </a:lvl9pPr>
          </a:lstStyle>
          <a:p>
            <a:fld id="{6CA35B8B-F3FF-400C-A870-3E609AEB646F}" type="slidenum">
              <a:rPr lang="en-US" sz="1000">
                <a:solidFill>
                  <a:srgbClr val="000000"/>
                </a:solidFill>
              </a:rPr>
              <a:pPr/>
              <a:t>14</a:t>
            </a:fld>
            <a:endParaRPr lang="en-US" sz="10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4C81DD5-DF25-2342-A615-D8129716DBEC}"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190652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C81DD5-DF25-2342-A615-D8129716DBEC}"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80322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C81DD5-DF25-2342-A615-D8129716DBEC}"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143649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C81DD5-DF25-2342-A615-D8129716DBEC}"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216906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4C81DD5-DF25-2342-A615-D8129716DBEC}"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254111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4C81DD5-DF25-2342-A615-D8129716DBEC}"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145413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4C81DD5-DF25-2342-A615-D8129716DBEC}"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413659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4C81DD5-DF25-2342-A615-D8129716DBEC}"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149068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81DD5-DF25-2342-A615-D8129716DBEC}"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116874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C81DD5-DF25-2342-A615-D8129716DBEC}"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221433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C81DD5-DF25-2342-A615-D8129716DBEC}"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778A-8FE3-1247-A26B-BA2CDE140242}" type="slidenum">
              <a:rPr lang="en-US" smtClean="0"/>
              <a:t>‹#›</a:t>
            </a:fld>
            <a:endParaRPr lang="en-US"/>
          </a:p>
        </p:txBody>
      </p:sp>
    </p:spTree>
    <p:extLst>
      <p:ext uri="{BB962C8B-B14F-4D97-AF65-F5344CB8AC3E}">
        <p14:creationId xmlns:p14="http://schemas.microsoft.com/office/powerpoint/2010/main" val="363121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81DD5-DF25-2342-A615-D8129716DBEC}"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7778A-8FE3-1247-A26B-BA2CDE140242}" type="slidenum">
              <a:rPr lang="en-US" smtClean="0"/>
              <a:t>‹#›</a:t>
            </a:fld>
            <a:endParaRPr lang="en-US"/>
          </a:p>
        </p:txBody>
      </p:sp>
    </p:spTree>
    <p:extLst>
      <p:ext uri="{BB962C8B-B14F-4D97-AF65-F5344CB8AC3E}">
        <p14:creationId xmlns:p14="http://schemas.microsoft.com/office/powerpoint/2010/main" val="315006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9.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image" Target="../media/image9.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9.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233561" y="2083203"/>
            <a:ext cx="8238428" cy="1470025"/>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spc="100" dirty="0" smtClean="0">
                <a:solidFill>
                  <a:srgbClr val="54A9D1"/>
                </a:solidFill>
                <a:latin typeface="Helvetica Neue Medium"/>
                <a:ea typeface="+mj-ea"/>
                <a:cs typeface="Helvetica Neue Medium"/>
              </a:rPr>
              <a:t>Treatment in Advanced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3200" spc="100" dirty="0" smtClean="0">
                <a:solidFill>
                  <a:srgbClr val="54A9D1"/>
                </a:solidFill>
                <a:latin typeface="Helvetica Neue Medium"/>
                <a:ea typeface="+mj-ea"/>
                <a:cs typeface="Helvetica Neue Medium"/>
              </a:rPr>
              <a:t>Non-Small Cell Lung Cancer</a:t>
            </a:r>
            <a:endParaRPr lang="en-US" sz="3200" spc="100" baseline="0" dirty="0">
              <a:solidFill>
                <a:srgbClr val="54A9D1"/>
              </a:solidFill>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100" normalizeH="0" noProof="0" dirty="0" smtClean="0">
              <a:ln>
                <a:noFill/>
              </a:ln>
              <a:solidFill>
                <a:srgbClr val="54A9D1"/>
              </a:solidFill>
              <a:effectLst/>
              <a:uLnTx/>
              <a:uFillTx/>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100" normalizeH="0" noProof="0" dirty="0" smtClean="0">
              <a:ln>
                <a:noFill/>
              </a:ln>
              <a:solidFill>
                <a:srgbClr val="54A9D1"/>
              </a:solidFill>
              <a:effectLst/>
              <a:uLnTx/>
              <a:uFillTx/>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200" spc="100" baseline="0" dirty="0">
                <a:solidFill>
                  <a:srgbClr val="54A9D1"/>
                </a:solidFill>
                <a:latin typeface="Helvetica Neue Medium"/>
                <a:ea typeface="+mj-ea"/>
                <a:cs typeface="Helvetica Neue Medium"/>
              </a:rPr>
              <a:t>	</a:t>
            </a:r>
            <a:endParaRPr lang="en-US" sz="3200" spc="100" baseline="0" dirty="0" smtClean="0">
              <a:solidFill>
                <a:srgbClr val="54A9D1"/>
              </a:solidFill>
              <a:latin typeface="Helvetica Neue Medium"/>
              <a:ea typeface="+mj-ea"/>
              <a:cs typeface="Helvetica Neue Medium"/>
            </a:endParaRPr>
          </a:p>
        </p:txBody>
      </p:sp>
    </p:spTree>
    <p:extLst>
      <p:ext uri="{BB962C8B-B14F-4D97-AF65-F5344CB8AC3E}">
        <p14:creationId xmlns:p14="http://schemas.microsoft.com/office/powerpoint/2010/main" val="37356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26" y="2902276"/>
            <a:ext cx="8229600" cy="1606764"/>
          </a:xfrm>
        </p:spPr>
        <p:txBody>
          <a:bodyPr/>
          <a:lstStyle/>
          <a:p>
            <a:r>
              <a:rPr lang="en-US" b="1" dirty="0" smtClean="0"/>
              <a:t>Combination</a:t>
            </a:r>
            <a:r>
              <a:rPr lang="en-US" dirty="0" smtClean="0"/>
              <a:t> cytotoxic chemotherapy remains the backbone of initial systemic treatment</a:t>
            </a:r>
            <a:endParaRPr lang="en-US" dirty="0"/>
          </a:p>
        </p:txBody>
      </p:sp>
      <p:pic>
        <p:nvPicPr>
          <p:cNvPr id="4" name="Picture 3" descr="4159 OCV Powerpoint 200412.pdf"/>
          <p:cNvPicPr>
            <a:picLocks noChangeAspect="1"/>
          </p:cNvPicPr>
          <p:nvPr/>
        </p:nvPicPr>
        <p:blipFill rotWithShape="1">
          <a:blip r:embed="rId2"/>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Absent Mutations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1819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75026" y="1249255"/>
            <a:ext cx="8229600" cy="4525963"/>
          </a:xfrm>
        </p:spPr>
        <p:txBody>
          <a:bodyPr>
            <a:normAutofit/>
          </a:bodyPr>
          <a:lstStyle/>
          <a:p>
            <a:pPr eaLnBrk="1" hangingPunct="1">
              <a:spcAft>
                <a:spcPct val="0"/>
              </a:spcAft>
            </a:pPr>
            <a:r>
              <a:rPr lang="en-US" sz="2400" dirty="0" smtClean="0"/>
              <a:t>Meta-analysis: 65 trials (N = 13,601) between 1980-2001</a:t>
            </a:r>
          </a:p>
          <a:p>
            <a:pPr lvl="1" eaLnBrk="1" hangingPunct="1">
              <a:spcAft>
                <a:spcPct val="0"/>
              </a:spcAft>
            </a:pPr>
            <a:r>
              <a:rPr lang="en-US" sz="2400" dirty="0" smtClean="0"/>
              <a:t>Compared efficacy of</a:t>
            </a:r>
          </a:p>
          <a:p>
            <a:pPr lvl="2" eaLnBrk="1" hangingPunct="1">
              <a:spcAft>
                <a:spcPct val="0"/>
              </a:spcAft>
            </a:pPr>
            <a:r>
              <a:rPr lang="en-US" dirty="0" smtClean="0"/>
              <a:t>Doublet </a:t>
            </a:r>
            <a:r>
              <a:rPr lang="en-US" dirty="0" err="1" smtClean="0"/>
              <a:t>vs</a:t>
            </a:r>
            <a:r>
              <a:rPr lang="en-US" dirty="0" smtClean="0"/>
              <a:t> single-agent regimens</a:t>
            </a:r>
          </a:p>
          <a:p>
            <a:pPr lvl="2" eaLnBrk="1" hangingPunct="1">
              <a:spcAft>
                <a:spcPct val="0"/>
              </a:spcAft>
            </a:pPr>
            <a:r>
              <a:rPr lang="en-US" dirty="0" smtClean="0"/>
              <a:t>Triplet </a:t>
            </a:r>
            <a:r>
              <a:rPr lang="en-US" dirty="0" err="1" smtClean="0"/>
              <a:t>vs</a:t>
            </a:r>
            <a:r>
              <a:rPr lang="en-US" dirty="0" smtClean="0"/>
              <a:t> doublet regimens</a:t>
            </a:r>
          </a:p>
        </p:txBody>
      </p:sp>
      <p:sp>
        <p:nvSpPr>
          <p:cNvPr id="119812" name="TextBox 5"/>
          <p:cNvSpPr txBox="1">
            <a:spLocks noChangeArrowheads="1"/>
          </p:cNvSpPr>
          <p:nvPr/>
        </p:nvSpPr>
        <p:spPr bwMode="auto">
          <a:xfrm>
            <a:off x="384177" y="6345246"/>
            <a:ext cx="8566150" cy="307975"/>
          </a:xfrm>
          <a:prstGeom prst="rect">
            <a:avLst/>
          </a:prstGeom>
          <a:noFill/>
          <a:ln w="9525">
            <a:noFill/>
            <a:miter lim="800000"/>
            <a:headEnd/>
            <a:tailEnd/>
          </a:ln>
        </p:spPr>
        <p:txBody>
          <a:bodyPr>
            <a:spAutoFit/>
          </a:bodyPr>
          <a:lstStyle/>
          <a:p>
            <a:pPr algn="l">
              <a:defRPr/>
            </a:pPr>
            <a:r>
              <a:rPr lang="en-US" sz="1400" dirty="0">
                <a:ea typeface="ＭＳ Ｐゴシック" pitchFamily="34" charset="-128"/>
              </a:rPr>
              <a:t>Delbaldo C, et al. JAMA. 2004;292:470-484.</a:t>
            </a:r>
          </a:p>
        </p:txBody>
      </p:sp>
      <p:graphicFrame>
        <p:nvGraphicFramePr>
          <p:cNvPr id="8" name="Table 7"/>
          <p:cNvGraphicFramePr>
            <a:graphicFrameLocks noGrp="1"/>
          </p:cNvGraphicFramePr>
          <p:nvPr>
            <p:extLst>
              <p:ext uri="{D42A27DB-BD31-4B8C-83A1-F6EECF244321}">
                <p14:modId xmlns:p14="http://schemas.microsoft.com/office/powerpoint/2010/main" val="3935294044"/>
              </p:ext>
            </p:extLst>
          </p:nvPr>
        </p:nvGraphicFramePr>
        <p:xfrm>
          <a:off x="485775" y="3378886"/>
          <a:ext cx="8364538" cy="2468670"/>
        </p:xfrm>
        <a:graphic>
          <a:graphicData uri="http://schemas.openxmlformats.org/drawingml/2006/table">
            <a:tbl>
              <a:tblPr/>
              <a:tblGrid>
                <a:gridCol w="2056220"/>
                <a:gridCol w="3179629"/>
                <a:gridCol w="3128689"/>
              </a:tblGrid>
              <a:tr h="579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Survival Outcome</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Doublet vs Single-Agent Regimens</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Triplet vs Doublet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Regimens</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r>
              <a:tr h="1066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1-yr OS</a:t>
                      </a:r>
                    </a:p>
                  </a:txBody>
                  <a:tcPr marL="81285" marR="81285" marT="45685" marB="45685"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Doublet &gt; single-agent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OR: 0.80; 95% CI: 0.70-0.91;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rPr>
                        <a:t>P</a:t>
                      </a: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&lt; .001</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5% absolute benefit</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Triplet = doublet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OR: 1.01; 95% CI: 0.85-1.21;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rPr>
                        <a:t>P</a:t>
                      </a: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 .88</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r>
              <a:tr h="822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Median OS</a:t>
                      </a:r>
                    </a:p>
                  </a:txBody>
                  <a:tcPr marL="81285" marR="81285" marT="45685" marB="45685"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Doublet &gt; single-agent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MR: 0.83; 95% CI: 0.79-0.89;</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rPr>
                        <a:t>P</a:t>
                      </a: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&lt; .001</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Triplet = doublet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MR: 1.00; 95% CI: 0.94-1.06;</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rPr>
                        <a:t>P</a:t>
                      </a: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 = .97</a:t>
                      </a:r>
                    </a:p>
                  </a:txBody>
                  <a:tcPr marL="81285" marR="81285" marT="45685" marB="45685"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noFill/>
                  </a:tcPr>
                </a:tc>
              </a:tr>
            </a:tbl>
          </a:graphicData>
        </a:graphic>
      </p:graphicFrame>
      <p:pic>
        <p:nvPicPr>
          <p:cNvPr id="6"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4159 OCV Powerpoint 200412.pdf"/>
          <p:cNvPicPr>
            <a:picLocks noChangeAspect="1"/>
          </p:cNvPicPr>
          <p:nvPr/>
        </p:nvPicPr>
        <p:blipFill rotWithShape="1">
          <a:blip r:embed="rId4"/>
          <a:srcRect b="83186"/>
          <a:stretch/>
        </p:blipFill>
        <p:spPr>
          <a:xfrm>
            <a:off x="0" y="0"/>
            <a:ext cx="9144000" cy="1153097"/>
          </a:xfrm>
          <a:prstGeom prst="rect">
            <a:avLst/>
          </a:prstGeom>
        </p:spPr>
      </p:pic>
      <p:sp>
        <p:nvSpPr>
          <p:cNvPr id="9"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a:solidFill>
                  <a:srgbClr val="54A9D1"/>
                </a:solidFill>
                <a:latin typeface="Helvetica Neue Medium"/>
                <a:cs typeface="Helvetica Neue Light"/>
              </a:rPr>
              <a:t>I</a:t>
            </a:r>
            <a:r>
              <a:rPr lang="en-US" sz="1538" spc="100" dirty="0" smtClean="0">
                <a:solidFill>
                  <a:srgbClr val="54A9D1"/>
                </a:solidFill>
                <a:latin typeface="Helvetica Neue Medium"/>
                <a:cs typeface="Helvetica Neue Light"/>
              </a:rPr>
              <a:t>nitial Systemic Therapy: how many drugs?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36586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4-03 at 9.49.50 pm.png"/>
          <p:cNvPicPr>
            <a:picLocks noChangeAspect="1"/>
          </p:cNvPicPr>
          <p:nvPr/>
        </p:nvPicPr>
        <p:blipFill rotWithShape="1">
          <a:blip r:embed="rId2">
            <a:extLst>
              <a:ext uri="{28A0092B-C50C-407E-A947-70E740481C1C}">
                <a14:useLocalDpi xmlns:a14="http://schemas.microsoft.com/office/drawing/2010/main" val="0"/>
              </a:ext>
            </a:extLst>
          </a:blip>
          <a:srcRect t="8358"/>
          <a:stretch/>
        </p:blipFill>
        <p:spPr>
          <a:xfrm>
            <a:off x="900232" y="1318156"/>
            <a:ext cx="7662404" cy="4535161"/>
          </a:xfrm>
          <a:prstGeom prst="rect">
            <a:avLst/>
          </a:prstGeom>
        </p:spPr>
      </p:pic>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Which regimen?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57951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reeform 5"/>
          <p:cNvSpPr>
            <a:spLocks/>
          </p:cNvSpPr>
          <p:nvPr/>
        </p:nvSpPr>
        <p:spPr bwMode="auto">
          <a:xfrm>
            <a:off x="819151" y="3621093"/>
            <a:ext cx="6877050" cy="1355725"/>
          </a:xfrm>
          <a:custGeom>
            <a:avLst/>
            <a:gdLst>
              <a:gd name="T0" fmla="*/ 0 w 4324"/>
              <a:gd name="T1" fmla="*/ 2147483647 h 854"/>
              <a:gd name="T2" fmla="*/ 2147483647 w 4324"/>
              <a:gd name="T3" fmla="*/ 2147483647 h 854"/>
              <a:gd name="T4" fmla="*/ 2147483647 w 4324"/>
              <a:gd name="T5" fmla="*/ 0 h 854"/>
              <a:gd name="T6" fmla="*/ 2147483647 w 4324"/>
              <a:gd name="T7" fmla="*/ 0 h 854"/>
              <a:gd name="T8" fmla="*/ 2147483647 w 4324"/>
              <a:gd name="T9" fmla="*/ 2147483647 h 854"/>
              <a:gd name="T10" fmla="*/ 2147483647 w 4324"/>
              <a:gd name="T11" fmla="*/ 2147483647 h 854"/>
              <a:gd name="T12" fmla="*/ 2147483647 w 4324"/>
              <a:gd name="T13" fmla="*/ 2147483647 h 854"/>
              <a:gd name="T14" fmla="*/ 2147483647 w 4324"/>
              <a:gd name="T15" fmla="*/ 2147483647 h 854"/>
              <a:gd name="T16" fmla="*/ 2147483647 w 4324"/>
              <a:gd name="T17" fmla="*/ 2147483647 h 854"/>
              <a:gd name="T18" fmla="*/ 2147483647 w 4324"/>
              <a:gd name="T19" fmla="*/ 2147483647 h 854"/>
              <a:gd name="T20" fmla="*/ 2147483647 w 4324"/>
              <a:gd name="T21" fmla="*/ 2147483647 h 854"/>
              <a:gd name="T22" fmla="*/ 0 w 4324"/>
              <a:gd name="T23" fmla="*/ 2147483647 h 854"/>
              <a:gd name="T24" fmla="*/ 0 w 4324"/>
              <a:gd name="T25" fmla="*/ 2147483647 h 8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4"/>
              <a:gd name="T40" fmla="*/ 0 h 854"/>
              <a:gd name="T41" fmla="*/ 4324 w 4324"/>
              <a:gd name="T42" fmla="*/ 854 h 8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4" h="854">
                <a:moveTo>
                  <a:pt x="0" y="854"/>
                </a:moveTo>
                <a:lnTo>
                  <a:pt x="4324" y="854"/>
                </a:lnTo>
                <a:lnTo>
                  <a:pt x="4324" y="0"/>
                </a:lnTo>
                <a:lnTo>
                  <a:pt x="3847" y="0"/>
                </a:lnTo>
                <a:lnTo>
                  <a:pt x="3847" y="179"/>
                </a:lnTo>
                <a:lnTo>
                  <a:pt x="3291" y="179"/>
                </a:lnTo>
                <a:lnTo>
                  <a:pt x="3291" y="357"/>
                </a:lnTo>
                <a:lnTo>
                  <a:pt x="2702" y="357"/>
                </a:lnTo>
                <a:lnTo>
                  <a:pt x="2702" y="490"/>
                </a:lnTo>
                <a:lnTo>
                  <a:pt x="1073" y="490"/>
                </a:lnTo>
                <a:lnTo>
                  <a:pt x="1073" y="629"/>
                </a:lnTo>
                <a:lnTo>
                  <a:pt x="0" y="629"/>
                </a:lnTo>
                <a:lnTo>
                  <a:pt x="0" y="854"/>
                </a:lnTo>
                <a:close/>
              </a:path>
            </a:pathLst>
          </a:custGeom>
          <a:solidFill>
            <a:schemeClr val="bg2">
              <a:lumMod val="90000"/>
            </a:schemeClr>
          </a:solidFill>
          <a:ln w="12700" cap="rnd">
            <a:noFill/>
            <a:prstDash val="sysDot"/>
            <a:round/>
            <a:headEnd/>
            <a:tailEnd/>
          </a:ln>
        </p:spPr>
        <p:txBody>
          <a:bodyPr/>
          <a:lstStyle/>
          <a:p>
            <a:pPr>
              <a:defRPr/>
            </a:pPr>
            <a:endParaRPr lang="en-US" dirty="0">
              <a:solidFill>
                <a:srgbClr val="FFFFFF"/>
              </a:solidFill>
              <a:ea typeface="ＭＳ Ｐゴシック" pitchFamily="34" charset="-128"/>
            </a:endParaRPr>
          </a:p>
        </p:txBody>
      </p:sp>
      <p:sp>
        <p:nvSpPr>
          <p:cNvPr id="16388" name="Freeform 30"/>
          <p:cNvSpPr>
            <a:spLocks/>
          </p:cNvSpPr>
          <p:nvPr/>
        </p:nvSpPr>
        <p:spPr bwMode="auto">
          <a:xfrm flipH="1">
            <a:off x="7543800" y="3436938"/>
            <a:ext cx="463550" cy="1524000"/>
          </a:xfrm>
          <a:custGeom>
            <a:avLst/>
            <a:gdLst>
              <a:gd name="T0" fmla="*/ 2147483647 w 336"/>
              <a:gd name="T1" fmla="*/ 2147483647 h 1104"/>
              <a:gd name="T2" fmla="*/ 2147483647 w 336"/>
              <a:gd name="T3" fmla="*/ 0 h 1104"/>
              <a:gd name="T4" fmla="*/ 0 w 336"/>
              <a:gd name="T5" fmla="*/ 0 h 1104"/>
              <a:gd name="T6" fmla="*/ 0 60000 65536"/>
              <a:gd name="T7" fmla="*/ 0 60000 65536"/>
              <a:gd name="T8" fmla="*/ 0 60000 65536"/>
              <a:gd name="T9" fmla="*/ 0 w 336"/>
              <a:gd name="T10" fmla="*/ 0 h 1104"/>
              <a:gd name="T11" fmla="*/ 336 w 336"/>
              <a:gd name="T12" fmla="*/ 1104 h 1104"/>
            </a:gdLst>
            <a:ahLst/>
            <a:cxnLst>
              <a:cxn ang="T6">
                <a:pos x="T0" y="T1"/>
              </a:cxn>
              <a:cxn ang="T7">
                <a:pos x="T2" y="T3"/>
              </a:cxn>
              <a:cxn ang="T8">
                <a:pos x="T4" y="T5"/>
              </a:cxn>
            </a:cxnLst>
            <a:rect l="T9" t="T10" r="T11" b="T12"/>
            <a:pathLst>
              <a:path w="336" h="1104">
                <a:moveTo>
                  <a:pt x="336" y="1104"/>
                </a:moveTo>
                <a:lnTo>
                  <a:pt x="336" y="0"/>
                </a:lnTo>
                <a:lnTo>
                  <a:pt x="0" y="0"/>
                </a:lnTo>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21861" name="Text Box 8"/>
          <p:cNvSpPr txBox="1">
            <a:spLocks noChangeArrowheads="1"/>
          </p:cNvSpPr>
          <p:nvPr/>
        </p:nvSpPr>
        <p:spPr bwMode="auto">
          <a:xfrm>
            <a:off x="836616" y="1868490"/>
            <a:ext cx="2057400" cy="1322387"/>
          </a:xfrm>
          <a:prstGeom prst="rect">
            <a:avLst/>
          </a:prstGeom>
          <a:noFill/>
          <a:ln w="9525">
            <a:noFill/>
            <a:miter lim="800000"/>
            <a:headEnd/>
            <a:tailEnd/>
          </a:ln>
        </p:spPr>
        <p:txBody>
          <a:bodyPr>
            <a:spAutoFit/>
          </a:bodyPr>
          <a:lstStyle/>
          <a:p>
            <a:pPr algn="l">
              <a:defRPr/>
            </a:pPr>
            <a:r>
              <a:rPr lang="en-US" sz="1600" dirty="0">
                <a:solidFill>
                  <a:schemeClr val="bg2">
                    <a:lumMod val="10000"/>
                  </a:schemeClr>
                </a:solidFill>
                <a:ea typeface="ＭＳ Ｐゴシック" pitchFamily="34" charset="-128"/>
              </a:rPr>
              <a:t>First line</a:t>
            </a:r>
          </a:p>
          <a:p>
            <a:pPr algn="l">
              <a:defRPr/>
            </a:pPr>
            <a:r>
              <a:rPr lang="en-US" sz="1600" dirty="0">
                <a:solidFill>
                  <a:schemeClr val="bg2">
                    <a:lumMod val="10000"/>
                  </a:schemeClr>
                </a:solidFill>
                <a:ea typeface="ＭＳ Ｐゴシック" pitchFamily="34" charset="-128"/>
              </a:rPr>
              <a:t>Second line</a:t>
            </a:r>
            <a:br>
              <a:rPr lang="en-US" sz="1600" dirty="0">
                <a:solidFill>
                  <a:schemeClr val="bg2">
                    <a:lumMod val="10000"/>
                  </a:schemeClr>
                </a:solidFill>
                <a:ea typeface="ＭＳ Ｐゴシック" pitchFamily="34" charset="-128"/>
              </a:rPr>
            </a:br>
            <a:r>
              <a:rPr lang="en-US" sz="1600" dirty="0">
                <a:solidFill>
                  <a:schemeClr val="bg2">
                    <a:lumMod val="10000"/>
                  </a:schemeClr>
                </a:solidFill>
                <a:ea typeface="ＭＳ Ｐゴシック" pitchFamily="34" charset="-128"/>
              </a:rPr>
              <a:t>Third line</a:t>
            </a:r>
          </a:p>
          <a:p>
            <a:pPr algn="l">
              <a:defRPr/>
            </a:pPr>
            <a:r>
              <a:rPr lang="en-US" sz="1600" dirty="0">
                <a:solidFill>
                  <a:schemeClr val="bg2">
                    <a:lumMod val="10000"/>
                  </a:schemeClr>
                </a:solidFill>
                <a:ea typeface="ＭＳ Ｐゴシック" pitchFamily="34" charset="-128"/>
              </a:rPr>
              <a:t>Maintenance</a:t>
            </a:r>
          </a:p>
          <a:p>
            <a:pPr algn="l">
              <a:defRPr/>
            </a:pPr>
            <a:r>
              <a:rPr lang="en-US" sz="1600" dirty="0">
                <a:solidFill>
                  <a:schemeClr val="bg2">
                    <a:lumMod val="10000"/>
                  </a:schemeClr>
                </a:solidFill>
                <a:ea typeface="ＭＳ Ｐゴシック" pitchFamily="34" charset="-128"/>
              </a:rPr>
              <a:t>Not approved</a:t>
            </a:r>
          </a:p>
        </p:txBody>
      </p:sp>
      <p:sp>
        <p:nvSpPr>
          <p:cNvPr id="10247" name="Line 9"/>
          <p:cNvSpPr>
            <a:spLocks noChangeShapeType="1"/>
          </p:cNvSpPr>
          <p:nvPr/>
        </p:nvSpPr>
        <p:spPr bwMode="gray">
          <a:xfrm>
            <a:off x="608016" y="2036763"/>
            <a:ext cx="228600" cy="0"/>
          </a:xfrm>
          <a:prstGeom prst="line">
            <a:avLst/>
          </a:prstGeom>
          <a:noFill/>
          <a:ln w="28575">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0248" name="Line 10"/>
          <p:cNvSpPr>
            <a:spLocks noChangeShapeType="1"/>
          </p:cNvSpPr>
          <p:nvPr/>
        </p:nvSpPr>
        <p:spPr bwMode="gray">
          <a:xfrm>
            <a:off x="608016" y="2281238"/>
            <a:ext cx="228600" cy="0"/>
          </a:xfrm>
          <a:prstGeom prst="line">
            <a:avLst/>
          </a:prstGeom>
          <a:noFill/>
          <a:ln w="28575">
            <a:solidFill>
              <a:schemeClr val="accent3"/>
            </a:solidFill>
            <a:round/>
            <a:headEnd/>
            <a:tailEnd/>
          </a:ln>
        </p:spPr>
        <p:txBody>
          <a:bodyPr/>
          <a:lstStyle/>
          <a:p>
            <a:pPr>
              <a:defRPr/>
            </a:pPr>
            <a:endParaRPr lang="en-US" dirty="0">
              <a:solidFill>
                <a:srgbClr val="FFFFFF"/>
              </a:solidFill>
              <a:ea typeface="ＭＳ Ｐゴシック" pitchFamily="34" charset="-128"/>
            </a:endParaRPr>
          </a:p>
        </p:txBody>
      </p:sp>
      <p:sp>
        <p:nvSpPr>
          <p:cNvPr id="16392" name="Line 11"/>
          <p:cNvSpPr>
            <a:spLocks noChangeShapeType="1"/>
          </p:cNvSpPr>
          <p:nvPr/>
        </p:nvSpPr>
        <p:spPr bwMode="gray">
          <a:xfrm>
            <a:off x="608016" y="2525713"/>
            <a:ext cx="228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3" name="Line 12"/>
          <p:cNvSpPr>
            <a:spLocks noChangeShapeType="1"/>
          </p:cNvSpPr>
          <p:nvPr/>
        </p:nvSpPr>
        <p:spPr bwMode="auto">
          <a:xfrm>
            <a:off x="819151" y="4981575"/>
            <a:ext cx="68643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4" name="Line 13"/>
          <p:cNvSpPr>
            <a:spLocks noChangeShapeType="1"/>
          </p:cNvSpPr>
          <p:nvPr/>
        </p:nvSpPr>
        <p:spPr bwMode="auto">
          <a:xfrm flipV="1">
            <a:off x="833438" y="498951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5" name="Line 14"/>
          <p:cNvSpPr>
            <a:spLocks noChangeShapeType="1"/>
          </p:cNvSpPr>
          <p:nvPr/>
        </p:nvSpPr>
        <p:spPr bwMode="auto">
          <a:xfrm flipV="1">
            <a:off x="4260850" y="4989513"/>
            <a:ext cx="1588"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6" name="Line 15"/>
          <p:cNvSpPr>
            <a:spLocks noChangeShapeType="1"/>
          </p:cNvSpPr>
          <p:nvPr/>
        </p:nvSpPr>
        <p:spPr bwMode="auto">
          <a:xfrm flipV="1">
            <a:off x="2555875" y="4989513"/>
            <a:ext cx="1588"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7" name="Line 16"/>
          <p:cNvSpPr>
            <a:spLocks noChangeShapeType="1"/>
          </p:cNvSpPr>
          <p:nvPr/>
        </p:nvSpPr>
        <p:spPr bwMode="auto">
          <a:xfrm flipV="1">
            <a:off x="5916617" y="4989513"/>
            <a:ext cx="1587"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21870" name="Rectangle 17"/>
          <p:cNvSpPr>
            <a:spLocks noChangeArrowheads="1"/>
          </p:cNvSpPr>
          <p:nvPr/>
        </p:nvSpPr>
        <p:spPr bwMode="auto">
          <a:xfrm>
            <a:off x="592141" y="5084771"/>
            <a:ext cx="468077" cy="276999"/>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10000"/>
                  </a:schemeClr>
                </a:solidFill>
                <a:ea typeface="ＭＳ Ｐゴシック" pitchFamily="34" charset="-128"/>
              </a:rPr>
              <a:t>1970</a:t>
            </a:r>
          </a:p>
        </p:txBody>
      </p:sp>
      <p:sp>
        <p:nvSpPr>
          <p:cNvPr id="121871" name="Rectangle 18"/>
          <p:cNvSpPr>
            <a:spLocks noChangeArrowheads="1"/>
          </p:cNvSpPr>
          <p:nvPr/>
        </p:nvSpPr>
        <p:spPr bwMode="auto">
          <a:xfrm>
            <a:off x="2317755" y="5084771"/>
            <a:ext cx="468077" cy="276999"/>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10000"/>
                  </a:schemeClr>
                </a:solidFill>
                <a:ea typeface="ＭＳ Ｐゴシック" pitchFamily="34" charset="-128"/>
              </a:rPr>
              <a:t>1980</a:t>
            </a:r>
          </a:p>
        </p:txBody>
      </p:sp>
      <p:sp>
        <p:nvSpPr>
          <p:cNvPr id="121872" name="Rectangle 19"/>
          <p:cNvSpPr>
            <a:spLocks noChangeArrowheads="1"/>
          </p:cNvSpPr>
          <p:nvPr/>
        </p:nvSpPr>
        <p:spPr bwMode="auto">
          <a:xfrm>
            <a:off x="4025905" y="5084771"/>
            <a:ext cx="468077" cy="276999"/>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10000"/>
                  </a:schemeClr>
                </a:solidFill>
                <a:ea typeface="ＭＳ Ｐゴシック" pitchFamily="34" charset="-128"/>
              </a:rPr>
              <a:t>1990</a:t>
            </a:r>
          </a:p>
        </p:txBody>
      </p:sp>
      <p:sp>
        <p:nvSpPr>
          <p:cNvPr id="121873" name="Rectangle 20"/>
          <p:cNvSpPr>
            <a:spLocks noChangeArrowheads="1"/>
          </p:cNvSpPr>
          <p:nvPr/>
        </p:nvSpPr>
        <p:spPr bwMode="auto">
          <a:xfrm>
            <a:off x="5684843" y="5084771"/>
            <a:ext cx="468077" cy="276999"/>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10000"/>
                  </a:schemeClr>
                </a:solidFill>
                <a:ea typeface="ＭＳ Ｐゴシック" pitchFamily="34" charset="-128"/>
              </a:rPr>
              <a:t>2000</a:t>
            </a:r>
          </a:p>
        </p:txBody>
      </p:sp>
      <p:sp>
        <p:nvSpPr>
          <p:cNvPr id="16402" name="Line 21"/>
          <p:cNvSpPr>
            <a:spLocks noChangeShapeType="1"/>
          </p:cNvSpPr>
          <p:nvPr/>
        </p:nvSpPr>
        <p:spPr bwMode="auto">
          <a:xfrm flipV="1">
            <a:off x="2286000" y="4351338"/>
            <a:ext cx="0" cy="609600"/>
          </a:xfrm>
          <a:prstGeom prst="line">
            <a:avLst/>
          </a:prstGeom>
          <a:noFill/>
          <a:ln w="38100">
            <a:solidFill>
              <a:srgbClr val="C4C4C4"/>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21875" name="Text Box 22"/>
          <p:cNvSpPr txBox="1">
            <a:spLocks noChangeArrowheads="1"/>
          </p:cNvSpPr>
          <p:nvPr/>
        </p:nvSpPr>
        <p:spPr bwMode="auto">
          <a:xfrm>
            <a:off x="7829552" y="3890963"/>
            <a:ext cx="857927" cy="523220"/>
          </a:xfrm>
          <a:prstGeom prst="rect">
            <a:avLst/>
          </a:prstGeom>
          <a:noFill/>
          <a:ln w="9525">
            <a:noFill/>
            <a:miter lim="800000"/>
            <a:headEnd/>
            <a:tailEnd/>
          </a:ln>
        </p:spPr>
        <p:txBody>
          <a:bodyPr wrap="none">
            <a:spAutoFit/>
          </a:bodyPr>
          <a:lstStyle/>
          <a:p>
            <a:pPr>
              <a:defRPr/>
            </a:pPr>
            <a:r>
              <a:rPr lang="en-US" sz="1400" b="1" dirty="0">
                <a:solidFill>
                  <a:schemeClr val="bg2">
                    <a:lumMod val="10000"/>
                  </a:schemeClr>
                </a:solidFill>
                <a:ea typeface="ＭＳ Ｐゴシック" pitchFamily="34" charset="-128"/>
              </a:rPr>
              <a:t>Median</a:t>
            </a:r>
            <a:br>
              <a:rPr lang="en-US" sz="1400" b="1" dirty="0">
                <a:solidFill>
                  <a:schemeClr val="bg2">
                    <a:lumMod val="10000"/>
                  </a:schemeClr>
                </a:solidFill>
                <a:ea typeface="ＭＳ Ｐゴシック" pitchFamily="34" charset="-128"/>
              </a:rPr>
            </a:br>
            <a:r>
              <a:rPr lang="en-US" sz="1400" b="1" dirty="0">
                <a:solidFill>
                  <a:schemeClr val="bg2">
                    <a:lumMod val="10000"/>
                  </a:schemeClr>
                </a:solidFill>
                <a:ea typeface="ＭＳ Ｐゴシック" pitchFamily="34" charset="-128"/>
              </a:rPr>
              <a:t>OS (mos)</a:t>
            </a:r>
          </a:p>
        </p:txBody>
      </p:sp>
      <p:sp>
        <p:nvSpPr>
          <p:cNvPr id="16404" name="Freeform 23"/>
          <p:cNvSpPr>
            <a:spLocks/>
          </p:cNvSpPr>
          <p:nvPr/>
        </p:nvSpPr>
        <p:spPr bwMode="auto">
          <a:xfrm>
            <a:off x="2898779" y="4067175"/>
            <a:ext cx="1216025" cy="893763"/>
          </a:xfrm>
          <a:custGeom>
            <a:avLst/>
            <a:gdLst>
              <a:gd name="T0" fmla="*/ 2147483647 w 816"/>
              <a:gd name="T1" fmla="*/ 2147483647 h 912"/>
              <a:gd name="T2" fmla="*/ 2147483647 w 816"/>
              <a:gd name="T3" fmla="*/ 0 h 912"/>
              <a:gd name="T4" fmla="*/ 0 w 816"/>
              <a:gd name="T5" fmla="*/ 0 h 912"/>
              <a:gd name="T6" fmla="*/ 0 60000 65536"/>
              <a:gd name="T7" fmla="*/ 0 60000 65536"/>
              <a:gd name="T8" fmla="*/ 0 60000 65536"/>
              <a:gd name="T9" fmla="*/ 0 w 816"/>
              <a:gd name="T10" fmla="*/ 0 h 912"/>
              <a:gd name="T11" fmla="*/ 816 w 816"/>
              <a:gd name="T12" fmla="*/ 912 h 912"/>
            </a:gdLst>
            <a:ahLst/>
            <a:cxnLst>
              <a:cxn ang="T6">
                <a:pos x="T0" y="T1"/>
              </a:cxn>
              <a:cxn ang="T7">
                <a:pos x="T2" y="T3"/>
              </a:cxn>
              <a:cxn ang="T8">
                <a:pos x="T4" y="T5"/>
              </a:cxn>
            </a:cxnLst>
            <a:rect l="T9" t="T10" r="T11" b="T12"/>
            <a:pathLst>
              <a:path w="816" h="912">
                <a:moveTo>
                  <a:pt x="816" y="912"/>
                </a:moveTo>
                <a:lnTo>
                  <a:pt x="816" y="0"/>
                </a:lnTo>
                <a:lnTo>
                  <a:pt x="0" y="0"/>
                </a:lnTo>
              </a:path>
            </a:pathLst>
          </a:custGeom>
          <a:noFill/>
          <a:ln w="38100">
            <a:solidFill>
              <a:srgbClr val="C4C4C4"/>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0262" name="Freeform 24"/>
          <p:cNvSpPr>
            <a:spLocks/>
          </p:cNvSpPr>
          <p:nvPr/>
        </p:nvSpPr>
        <p:spPr bwMode="auto">
          <a:xfrm>
            <a:off x="4110041" y="3665538"/>
            <a:ext cx="785812" cy="1295400"/>
          </a:xfrm>
          <a:custGeom>
            <a:avLst/>
            <a:gdLst>
              <a:gd name="T0" fmla="*/ 2147483647 w 528"/>
              <a:gd name="T1" fmla="*/ 2147483647 h 816"/>
              <a:gd name="T2" fmla="*/ 2147483647 w 528"/>
              <a:gd name="T3" fmla="*/ 0 h 816"/>
              <a:gd name="T4" fmla="*/ 0 w 528"/>
              <a:gd name="T5" fmla="*/ 0 h 816"/>
              <a:gd name="T6" fmla="*/ 0 60000 65536"/>
              <a:gd name="T7" fmla="*/ 0 60000 65536"/>
              <a:gd name="T8" fmla="*/ 0 60000 65536"/>
              <a:gd name="T9" fmla="*/ 0 w 528"/>
              <a:gd name="T10" fmla="*/ 0 h 816"/>
              <a:gd name="T11" fmla="*/ 528 w 528"/>
              <a:gd name="T12" fmla="*/ 816 h 816"/>
            </a:gdLst>
            <a:ahLst/>
            <a:cxnLst>
              <a:cxn ang="T6">
                <a:pos x="T0" y="T1"/>
              </a:cxn>
              <a:cxn ang="T7">
                <a:pos x="T2" y="T3"/>
              </a:cxn>
              <a:cxn ang="T8">
                <a:pos x="T4" y="T5"/>
              </a:cxn>
            </a:cxnLst>
            <a:rect l="T9" t="T10" r="T11" b="T12"/>
            <a:pathLst>
              <a:path w="528" h="816">
                <a:moveTo>
                  <a:pt x="528" y="816"/>
                </a:moveTo>
                <a:lnTo>
                  <a:pt x="528" y="0"/>
                </a:lnTo>
                <a:lnTo>
                  <a:pt x="0" y="0"/>
                </a:lnTo>
              </a:path>
            </a:pathLst>
          </a:custGeom>
          <a:noFill/>
          <a:ln w="38100">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0263" name="Freeform 25"/>
          <p:cNvSpPr>
            <a:spLocks/>
          </p:cNvSpPr>
          <p:nvPr/>
        </p:nvSpPr>
        <p:spPr bwMode="auto">
          <a:xfrm>
            <a:off x="4967288" y="2954338"/>
            <a:ext cx="501650" cy="2006600"/>
          </a:xfrm>
          <a:custGeom>
            <a:avLst/>
            <a:gdLst>
              <a:gd name="T0" fmla="*/ 2147483647 w 336"/>
              <a:gd name="T1" fmla="*/ 2147483647 h 1104"/>
              <a:gd name="T2" fmla="*/ 2147483647 w 336"/>
              <a:gd name="T3" fmla="*/ 0 h 1104"/>
              <a:gd name="T4" fmla="*/ 0 w 336"/>
              <a:gd name="T5" fmla="*/ 0 h 1104"/>
              <a:gd name="T6" fmla="*/ 0 60000 65536"/>
              <a:gd name="T7" fmla="*/ 0 60000 65536"/>
              <a:gd name="T8" fmla="*/ 0 60000 65536"/>
              <a:gd name="T9" fmla="*/ 0 w 336"/>
              <a:gd name="T10" fmla="*/ 0 h 1104"/>
              <a:gd name="T11" fmla="*/ 336 w 336"/>
              <a:gd name="T12" fmla="*/ 1104 h 1104"/>
            </a:gdLst>
            <a:ahLst/>
            <a:cxnLst>
              <a:cxn ang="T6">
                <a:pos x="T0" y="T1"/>
              </a:cxn>
              <a:cxn ang="T7">
                <a:pos x="T2" y="T3"/>
              </a:cxn>
              <a:cxn ang="T8">
                <a:pos x="T4" y="T5"/>
              </a:cxn>
            </a:cxnLst>
            <a:rect l="T9" t="T10" r="T11" b="T12"/>
            <a:pathLst>
              <a:path w="336" h="1104">
                <a:moveTo>
                  <a:pt x="336" y="1104"/>
                </a:moveTo>
                <a:lnTo>
                  <a:pt x="336" y="0"/>
                </a:lnTo>
                <a:lnTo>
                  <a:pt x="0" y="0"/>
                </a:lnTo>
              </a:path>
            </a:pathLst>
          </a:custGeom>
          <a:noFill/>
          <a:ln w="38100">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0264" name="Freeform 26"/>
          <p:cNvSpPr>
            <a:spLocks/>
          </p:cNvSpPr>
          <p:nvPr/>
        </p:nvSpPr>
        <p:spPr bwMode="auto">
          <a:xfrm>
            <a:off x="5397500" y="2217738"/>
            <a:ext cx="285750" cy="2743200"/>
          </a:xfrm>
          <a:custGeom>
            <a:avLst/>
            <a:gdLst>
              <a:gd name="T0" fmla="*/ 2147483647 w 192"/>
              <a:gd name="T1" fmla="*/ 2147483647 h 1632"/>
              <a:gd name="T2" fmla="*/ 2147483647 w 192"/>
              <a:gd name="T3" fmla="*/ 0 h 1632"/>
              <a:gd name="T4" fmla="*/ 0 w 192"/>
              <a:gd name="T5" fmla="*/ 0 h 1632"/>
              <a:gd name="T6" fmla="*/ 0 60000 65536"/>
              <a:gd name="T7" fmla="*/ 0 60000 65536"/>
              <a:gd name="T8" fmla="*/ 0 60000 65536"/>
              <a:gd name="T9" fmla="*/ 0 w 192"/>
              <a:gd name="T10" fmla="*/ 0 h 1632"/>
              <a:gd name="T11" fmla="*/ 192 w 192"/>
              <a:gd name="T12" fmla="*/ 1632 h 1632"/>
            </a:gdLst>
            <a:ahLst/>
            <a:cxnLst>
              <a:cxn ang="T6">
                <a:pos x="T0" y="T1"/>
              </a:cxn>
              <a:cxn ang="T7">
                <a:pos x="T2" y="T3"/>
              </a:cxn>
              <a:cxn ang="T8">
                <a:pos x="T4" y="T5"/>
              </a:cxn>
            </a:cxnLst>
            <a:rect l="T9" t="T10" r="T11" b="T12"/>
            <a:pathLst>
              <a:path w="192" h="1632">
                <a:moveTo>
                  <a:pt x="192" y="1632"/>
                </a:moveTo>
                <a:lnTo>
                  <a:pt x="192" y="0"/>
                </a:lnTo>
                <a:lnTo>
                  <a:pt x="0" y="0"/>
                </a:lnTo>
              </a:path>
            </a:pathLst>
          </a:custGeom>
          <a:noFill/>
          <a:ln w="38100">
            <a:solidFill>
              <a:schemeClr val="accent3"/>
            </a:solidFill>
            <a:round/>
            <a:headEnd/>
            <a:tailEnd/>
          </a:ln>
        </p:spPr>
        <p:txBody>
          <a:bodyPr/>
          <a:lstStyle/>
          <a:p>
            <a:pPr>
              <a:defRPr/>
            </a:pPr>
            <a:endParaRPr lang="en-US" dirty="0">
              <a:solidFill>
                <a:srgbClr val="FFFFFF"/>
              </a:solidFill>
              <a:ea typeface="ＭＳ Ｐゴシック" pitchFamily="34" charset="-128"/>
            </a:endParaRPr>
          </a:p>
        </p:txBody>
      </p:sp>
      <p:sp>
        <p:nvSpPr>
          <p:cNvPr id="10265" name="Freeform 27"/>
          <p:cNvSpPr>
            <a:spLocks/>
          </p:cNvSpPr>
          <p:nvPr/>
        </p:nvSpPr>
        <p:spPr bwMode="auto">
          <a:xfrm>
            <a:off x="5930904" y="1531938"/>
            <a:ext cx="287338" cy="3429000"/>
          </a:xfrm>
          <a:custGeom>
            <a:avLst/>
            <a:gdLst>
              <a:gd name="T0" fmla="*/ 2147483647 w 192"/>
              <a:gd name="T1" fmla="*/ 2147483647 h 1632"/>
              <a:gd name="T2" fmla="*/ 2147483647 w 192"/>
              <a:gd name="T3" fmla="*/ 0 h 1632"/>
              <a:gd name="T4" fmla="*/ 0 w 192"/>
              <a:gd name="T5" fmla="*/ 0 h 1632"/>
              <a:gd name="T6" fmla="*/ 0 60000 65536"/>
              <a:gd name="T7" fmla="*/ 0 60000 65536"/>
              <a:gd name="T8" fmla="*/ 0 60000 65536"/>
              <a:gd name="T9" fmla="*/ 0 w 192"/>
              <a:gd name="T10" fmla="*/ 0 h 1632"/>
              <a:gd name="T11" fmla="*/ 192 w 192"/>
              <a:gd name="T12" fmla="*/ 1632 h 1632"/>
            </a:gdLst>
            <a:ahLst/>
            <a:cxnLst>
              <a:cxn ang="T6">
                <a:pos x="T0" y="T1"/>
              </a:cxn>
              <a:cxn ang="T7">
                <a:pos x="T2" y="T3"/>
              </a:cxn>
              <a:cxn ang="T8">
                <a:pos x="T4" y="T5"/>
              </a:cxn>
            </a:cxnLst>
            <a:rect l="T9" t="T10" r="T11" b="T12"/>
            <a:pathLst>
              <a:path w="192" h="1632">
                <a:moveTo>
                  <a:pt x="192" y="1632"/>
                </a:moveTo>
                <a:lnTo>
                  <a:pt x="192" y="0"/>
                </a:lnTo>
                <a:lnTo>
                  <a:pt x="0" y="0"/>
                </a:lnTo>
              </a:path>
            </a:pathLst>
          </a:custGeom>
          <a:noFill/>
          <a:ln w="38100">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6409" name="Freeform 28"/>
          <p:cNvSpPr>
            <a:spLocks/>
          </p:cNvSpPr>
          <p:nvPr/>
        </p:nvSpPr>
        <p:spPr bwMode="auto">
          <a:xfrm flipH="1">
            <a:off x="6419854" y="1531938"/>
            <a:ext cx="334963" cy="3429000"/>
          </a:xfrm>
          <a:custGeom>
            <a:avLst/>
            <a:gdLst>
              <a:gd name="T0" fmla="*/ 2147483647 w 192"/>
              <a:gd name="T1" fmla="*/ 2147483647 h 1632"/>
              <a:gd name="T2" fmla="*/ 2147483647 w 192"/>
              <a:gd name="T3" fmla="*/ 0 h 1632"/>
              <a:gd name="T4" fmla="*/ 0 w 192"/>
              <a:gd name="T5" fmla="*/ 0 h 1632"/>
              <a:gd name="T6" fmla="*/ 0 60000 65536"/>
              <a:gd name="T7" fmla="*/ 0 60000 65536"/>
              <a:gd name="T8" fmla="*/ 0 60000 65536"/>
              <a:gd name="T9" fmla="*/ 0 w 192"/>
              <a:gd name="T10" fmla="*/ 0 h 1632"/>
              <a:gd name="T11" fmla="*/ 192 w 192"/>
              <a:gd name="T12" fmla="*/ 1632 h 1632"/>
            </a:gdLst>
            <a:ahLst/>
            <a:cxnLst>
              <a:cxn ang="T6">
                <a:pos x="T0" y="T1"/>
              </a:cxn>
              <a:cxn ang="T7">
                <a:pos x="T2" y="T3"/>
              </a:cxn>
              <a:cxn ang="T8">
                <a:pos x="T4" y="T5"/>
              </a:cxn>
            </a:cxnLst>
            <a:rect l="T9" t="T10" r="T11" b="T12"/>
            <a:pathLst>
              <a:path w="192" h="1632">
                <a:moveTo>
                  <a:pt x="192" y="1632"/>
                </a:moveTo>
                <a:lnTo>
                  <a:pt x="192" y="0"/>
                </a:lnTo>
                <a:lnTo>
                  <a:pt x="0" y="0"/>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0267" name="Freeform 29"/>
          <p:cNvSpPr>
            <a:spLocks/>
          </p:cNvSpPr>
          <p:nvPr/>
        </p:nvSpPr>
        <p:spPr bwMode="auto">
          <a:xfrm flipH="1">
            <a:off x="6623054" y="2217738"/>
            <a:ext cx="347663" cy="2743200"/>
          </a:xfrm>
          <a:custGeom>
            <a:avLst/>
            <a:gdLst>
              <a:gd name="T0" fmla="*/ 2147483647 w 192"/>
              <a:gd name="T1" fmla="*/ 2147483647 h 1632"/>
              <a:gd name="T2" fmla="*/ 2147483647 w 192"/>
              <a:gd name="T3" fmla="*/ 0 h 1632"/>
              <a:gd name="T4" fmla="*/ 0 w 192"/>
              <a:gd name="T5" fmla="*/ 0 h 1632"/>
              <a:gd name="T6" fmla="*/ 0 60000 65536"/>
              <a:gd name="T7" fmla="*/ 0 60000 65536"/>
              <a:gd name="T8" fmla="*/ 0 60000 65536"/>
              <a:gd name="T9" fmla="*/ 0 w 192"/>
              <a:gd name="T10" fmla="*/ 0 h 1632"/>
              <a:gd name="T11" fmla="*/ 192 w 192"/>
              <a:gd name="T12" fmla="*/ 1632 h 1632"/>
            </a:gdLst>
            <a:ahLst/>
            <a:cxnLst>
              <a:cxn ang="T6">
                <a:pos x="T0" y="T1"/>
              </a:cxn>
              <a:cxn ang="T7">
                <a:pos x="T2" y="T3"/>
              </a:cxn>
              <a:cxn ang="T8">
                <a:pos x="T4" y="T5"/>
              </a:cxn>
            </a:cxnLst>
            <a:rect l="T9" t="T10" r="T11" b="T12"/>
            <a:pathLst>
              <a:path w="192" h="1632">
                <a:moveTo>
                  <a:pt x="192" y="1632"/>
                </a:moveTo>
                <a:lnTo>
                  <a:pt x="192" y="0"/>
                </a:lnTo>
                <a:lnTo>
                  <a:pt x="0" y="0"/>
                </a:lnTo>
              </a:path>
            </a:pathLst>
          </a:custGeom>
          <a:noFill/>
          <a:ln w="38100">
            <a:solidFill>
              <a:schemeClr val="accent3"/>
            </a:solidFill>
            <a:round/>
            <a:headEnd/>
            <a:tailEnd/>
          </a:ln>
        </p:spPr>
        <p:txBody>
          <a:bodyPr/>
          <a:lstStyle/>
          <a:p>
            <a:pPr>
              <a:defRPr/>
            </a:pPr>
            <a:endParaRPr lang="en-US" dirty="0">
              <a:solidFill>
                <a:srgbClr val="FFFFFF"/>
              </a:solidFill>
              <a:ea typeface="ＭＳ Ｐゴシック" pitchFamily="34" charset="-128"/>
            </a:endParaRPr>
          </a:p>
        </p:txBody>
      </p:sp>
      <p:sp>
        <p:nvSpPr>
          <p:cNvPr id="10268" name="Freeform 30"/>
          <p:cNvSpPr>
            <a:spLocks/>
          </p:cNvSpPr>
          <p:nvPr/>
        </p:nvSpPr>
        <p:spPr bwMode="auto">
          <a:xfrm flipH="1">
            <a:off x="6927851" y="2954338"/>
            <a:ext cx="471488" cy="2006600"/>
          </a:xfrm>
          <a:custGeom>
            <a:avLst/>
            <a:gdLst>
              <a:gd name="T0" fmla="*/ 2147483647 w 336"/>
              <a:gd name="T1" fmla="*/ 2147483647 h 1104"/>
              <a:gd name="T2" fmla="*/ 2147483647 w 336"/>
              <a:gd name="T3" fmla="*/ 0 h 1104"/>
              <a:gd name="T4" fmla="*/ 0 w 336"/>
              <a:gd name="T5" fmla="*/ 0 h 1104"/>
              <a:gd name="T6" fmla="*/ 0 60000 65536"/>
              <a:gd name="T7" fmla="*/ 0 60000 65536"/>
              <a:gd name="T8" fmla="*/ 0 60000 65536"/>
              <a:gd name="T9" fmla="*/ 0 w 336"/>
              <a:gd name="T10" fmla="*/ 0 h 1104"/>
              <a:gd name="T11" fmla="*/ 336 w 336"/>
              <a:gd name="T12" fmla="*/ 1104 h 1104"/>
            </a:gdLst>
            <a:ahLst/>
            <a:cxnLst>
              <a:cxn ang="T6">
                <a:pos x="T0" y="T1"/>
              </a:cxn>
              <a:cxn ang="T7">
                <a:pos x="T2" y="T3"/>
              </a:cxn>
              <a:cxn ang="T8">
                <a:pos x="T4" y="T5"/>
              </a:cxn>
            </a:cxnLst>
            <a:rect l="T9" t="T10" r="T11" b="T12"/>
            <a:pathLst>
              <a:path w="336" h="1104">
                <a:moveTo>
                  <a:pt x="336" y="1104"/>
                </a:moveTo>
                <a:lnTo>
                  <a:pt x="336" y="0"/>
                </a:lnTo>
                <a:lnTo>
                  <a:pt x="0" y="0"/>
                </a:lnTo>
              </a:path>
            </a:pathLst>
          </a:custGeom>
          <a:noFill/>
          <a:ln w="38100">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6412" name="Text Box 31"/>
          <p:cNvSpPr txBox="1">
            <a:spLocks noChangeArrowheads="1"/>
          </p:cNvSpPr>
          <p:nvPr/>
        </p:nvSpPr>
        <p:spPr bwMode="auto">
          <a:xfrm>
            <a:off x="6934200" y="3763963"/>
            <a:ext cx="571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a:tailEnd/>
              </a14:hiddenLine>
            </a:ext>
          </a:extLst>
        </p:spPr>
        <p:txBody>
          <a:bodyPr anchor="ct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sz="1400" b="1">
                <a:solidFill>
                  <a:srgbClr val="FFFFFF"/>
                </a:solidFill>
              </a:rPr>
              <a:t>12+</a:t>
            </a:r>
          </a:p>
        </p:txBody>
      </p:sp>
      <p:sp>
        <p:nvSpPr>
          <p:cNvPr id="16413" name="Text Box 33"/>
          <p:cNvSpPr txBox="1">
            <a:spLocks noChangeArrowheads="1"/>
          </p:cNvSpPr>
          <p:nvPr/>
        </p:nvSpPr>
        <p:spPr bwMode="auto">
          <a:xfrm>
            <a:off x="3352802" y="4524383"/>
            <a:ext cx="596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a:tailEnd/>
              </a14:hiddenLine>
            </a:ext>
          </a:extLst>
        </p:spPr>
        <p:txBody>
          <a:bodyPr anchor="ct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sz="1400" b="1">
                <a:solidFill>
                  <a:srgbClr val="FFFFFF"/>
                </a:solidFill>
              </a:rPr>
              <a:t>~ 6</a:t>
            </a:r>
          </a:p>
        </p:txBody>
      </p:sp>
      <p:sp>
        <p:nvSpPr>
          <p:cNvPr id="16414" name="Text Box 34"/>
          <p:cNvSpPr txBox="1">
            <a:spLocks noChangeArrowheads="1"/>
          </p:cNvSpPr>
          <p:nvPr/>
        </p:nvSpPr>
        <p:spPr bwMode="auto">
          <a:xfrm>
            <a:off x="1066802" y="4665663"/>
            <a:ext cx="8001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a:tailEnd/>
              </a14:hiddenLine>
            </a:ext>
          </a:extLst>
        </p:spPr>
        <p:txBody>
          <a:bodyPr anchor="ct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sz="1400" b="1">
                <a:solidFill>
                  <a:srgbClr val="FFFFFF"/>
                </a:solidFill>
              </a:rPr>
              <a:t>~ 2-4</a:t>
            </a:r>
          </a:p>
        </p:txBody>
      </p:sp>
      <p:sp>
        <p:nvSpPr>
          <p:cNvPr id="16415" name="AutoShape 35"/>
          <p:cNvSpPr>
            <a:spLocks noChangeArrowheads="1"/>
          </p:cNvSpPr>
          <p:nvPr/>
        </p:nvSpPr>
        <p:spPr bwMode="auto">
          <a:xfrm>
            <a:off x="485775" y="5334000"/>
            <a:ext cx="1936750" cy="642938"/>
          </a:xfrm>
          <a:prstGeom prst="rightArrow">
            <a:avLst>
              <a:gd name="adj1" fmla="val 50000"/>
              <a:gd name="adj2" fmla="val 79981"/>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r>
              <a:rPr lang="en-US" sz="1400" b="1">
                <a:solidFill>
                  <a:srgbClr val="141415"/>
                </a:solidFill>
              </a:rPr>
              <a:t>BSC</a:t>
            </a:r>
            <a:endParaRPr lang="en-US" sz="1400">
              <a:solidFill>
                <a:srgbClr val="141415"/>
              </a:solidFill>
            </a:endParaRPr>
          </a:p>
        </p:txBody>
      </p:sp>
      <p:sp>
        <p:nvSpPr>
          <p:cNvPr id="16416" name="AutoShape 36"/>
          <p:cNvSpPr>
            <a:spLocks noChangeArrowheads="1"/>
          </p:cNvSpPr>
          <p:nvPr/>
        </p:nvSpPr>
        <p:spPr bwMode="auto">
          <a:xfrm>
            <a:off x="2466979" y="5335588"/>
            <a:ext cx="2132013" cy="608012"/>
          </a:xfrm>
          <a:prstGeom prst="rightArrow">
            <a:avLst>
              <a:gd name="adj1" fmla="val 50000"/>
              <a:gd name="adj2" fmla="val 80017"/>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l"/>
            <a:r>
              <a:rPr lang="en-US" sz="1400" b="1">
                <a:solidFill>
                  <a:srgbClr val="141415"/>
                </a:solidFill>
              </a:rPr>
              <a:t>Single-agent platinum</a:t>
            </a:r>
          </a:p>
        </p:txBody>
      </p:sp>
      <p:sp>
        <p:nvSpPr>
          <p:cNvPr id="16417" name="AutoShape 37"/>
          <p:cNvSpPr>
            <a:spLocks noChangeArrowheads="1"/>
          </p:cNvSpPr>
          <p:nvPr/>
        </p:nvSpPr>
        <p:spPr bwMode="auto">
          <a:xfrm>
            <a:off x="4718051" y="5335596"/>
            <a:ext cx="1911350" cy="612775"/>
          </a:xfrm>
          <a:prstGeom prst="rightArrow">
            <a:avLst>
              <a:gd name="adj1" fmla="val 50000"/>
              <a:gd name="adj2" fmla="val 80030"/>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400" b="1">
                <a:solidFill>
                  <a:srgbClr val="141415"/>
                </a:solidFill>
              </a:rPr>
              <a:t>Doublets</a:t>
            </a:r>
          </a:p>
        </p:txBody>
      </p:sp>
      <p:sp>
        <p:nvSpPr>
          <p:cNvPr id="16418" name="AutoShape 38"/>
          <p:cNvSpPr>
            <a:spLocks noChangeArrowheads="1"/>
          </p:cNvSpPr>
          <p:nvPr/>
        </p:nvSpPr>
        <p:spPr bwMode="auto">
          <a:xfrm>
            <a:off x="6610350" y="5046671"/>
            <a:ext cx="2381250" cy="612775"/>
          </a:xfrm>
          <a:prstGeom prst="rightArrow">
            <a:avLst>
              <a:gd name="adj1" fmla="val 50000"/>
              <a:gd name="adj2" fmla="val 80005"/>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400" b="1">
                <a:solidFill>
                  <a:srgbClr val="141415"/>
                </a:solidFill>
              </a:rPr>
              <a:t>Bevacizumab + PC</a:t>
            </a:r>
          </a:p>
        </p:txBody>
      </p:sp>
      <p:sp>
        <p:nvSpPr>
          <p:cNvPr id="16419" name="Rectangle 40"/>
          <p:cNvSpPr>
            <a:spLocks noChangeArrowheads="1"/>
          </p:cNvSpPr>
          <p:nvPr/>
        </p:nvSpPr>
        <p:spPr bwMode="auto">
          <a:xfrm>
            <a:off x="2057404" y="3741738"/>
            <a:ext cx="1247775" cy="476250"/>
          </a:xfrm>
          <a:prstGeom prst="rect">
            <a:avLst/>
          </a:prstGeom>
          <a:solidFill>
            <a:schemeClr val="bg2"/>
          </a:solidFill>
          <a:ln w="12700">
            <a:solidFill>
              <a:srgbClr val="C4C4C4"/>
            </a:solidFill>
            <a:miter lim="800000"/>
            <a:headEnd/>
            <a:tailEnd/>
          </a:ln>
        </p:spPr>
        <p:txBody>
          <a:bodyPr lIns="18288" tIns="18288" rIns="18288" bIns="18288">
            <a:spAutoFit/>
          </a:bodyPr>
          <a:lstStyle/>
          <a:p>
            <a:r>
              <a:rPr lang="en-US" sz="1400" b="1" dirty="0">
                <a:solidFill>
                  <a:srgbClr val="141415"/>
                </a:solidFill>
              </a:rPr>
              <a:t>Carboplatin*</a:t>
            </a:r>
            <a:br>
              <a:rPr lang="en-US" sz="1400" b="1" dirty="0">
                <a:solidFill>
                  <a:srgbClr val="141415"/>
                </a:solidFill>
              </a:rPr>
            </a:br>
            <a:r>
              <a:rPr lang="en-US" sz="1400" b="1" dirty="0">
                <a:solidFill>
                  <a:srgbClr val="141415"/>
                </a:solidFill>
              </a:rPr>
              <a:t>1989</a:t>
            </a:r>
          </a:p>
        </p:txBody>
      </p:sp>
      <p:sp>
        <p:nvSpPr>
          <p:cNvPr id="10277" name="Rectangle 41"/>
          <p:cNvSpPr>
            <a:spLocks noChangeArrowheads="1"/>
          </p:cNvSpPr>
          <p:nvPr/>
        </p:nvSpPr>
        <p:spPr bwMode="auto">
          <a:xfrm>
            <a:off x="6786567" y="1912939"/>
            <a:ext cx="1227137" cy="688975"/>
          </a:xfrm>
          <a:prstGeom prst="rect">
            <a:avLst/>
          </a:prstGeom>
          <a:solidFill>
            <a:schemeClr val="accent3"/>
          </a:solidFill>
          <a:ln w="12700">
            <a:noFill/>
            <a:miter lim="800000"/>
            <a:headEnd/>
            <a:tailEnd/>
          </a:ln>
        </p:spPr>
        <p:txBody>
          <a:bodyPr lIns="18288" tIns="18288" rIns="18288" bIns="18288">
            <a:spAutoFit/>
          </a:bodyPr>
          <a:lstStyle/>
          <a:p>
            <a:pPr>
              <a:defRPr/>
            </a:pPr>
            <a:r>
              <a:rPr lang="en-US" sz="1400" b="1" dirty="0">
                <a:solidFill>
                  <a:srgbClr val="CDCDCF">
                    <a:lumMod val="10000"/>
                  </a:srgbClr>
                </a:solidFill>
                <a:ea typeface="ＭＳ Ｐゴシック" pitchFamily="34" charset="-128"/>
              </a:rPr>
              <a:t>Erlotinib</a:t>
            </a:r>
            <a:br>
              <a:rPr lang="en-US" sz="1400" b="1" dirty="0">
                <a:solidFill>
                  <a:srgbClr val="CDCDCF">
                    <a:lumMod val="10000"/>
                  </a:srgbClr>
                </a:solidFill>
                <a:ea typeface="ＭＳ Ｐゴシック" pitchFamily="34" charset="-128"/>
              </a:rPr>
            </a:br>
            <a:r>
              <a:rPr lang="en-US" sz="1400" b="1" dirty="0">
                <a:solidFill>
                  <a:srgbClr val="CDCDCF">
                    <a:lumMod val="10000"/>
                  </a:srgbClr>
                </a:solidFill>
                <a:ea typeface="ＭＳ Ｐゴシック" pitchFamily="34" charset="-128"/>
              </a:rPr>
              <a:t>Pemetrexed</a:t>
            </a:r>
            <a:br>
              <a:rPr lang="en-US" sz="1400" b="1" dirty="0">
                <a:solidFill>
                  <a:srgbClr val="CDCDCF">
                    <a:lumMod val="10000"/>
                  </a:srgbClr>
                </a:solidFill>
                <a:ea typeface="ＭＳ Ｐゴシック" pitchFamily="34" charset="-128"/>
              </a:rPr>
            </a:br>
            <a:r>
              <a:rPr lang="en-US" sz="1400" b="1" dirty="0">
                <a:solidFill>
                  <a:srgbClr val="CDCDCF">
                    <a:lumMod val="10000"/>
                  </a:srgbClr>
                </a:solidFill>
                <a:ea typeface="ＭＳ Ｐゴシック" pitchFamily="34" charset="-128"/>
              </a:rPr>
              <a:t>2004</a:t>
            </a:r>
          </a:p>
        </p:txBody>
      </p:sp>
      <p:sp>
        <p:nvSpPr>
          <p:cNvPr id="10278" name="Rectangle 42"/>
          <p:cNvSpPr>
            <a:spLocks noChangeArrowheads="1"/>
          </p:cNvSpPr>
          <p:nvPr/>
        </p:nvSpPr>
        <p:spPr bwMode="auto">
          <a:xfrm>
            <a:off x="4572004" y="2019300"/>
            <a:ext cx="1006475" cy="476250"/>
          </a:xfrm>
          <a:prstGeom prst="rect">
            <a:avLst/>
          </a:prstGeom>
          <a:solidFill>
            <a:schemeClr val="accent3"/>
          </a:solidFill>
          <a:ln w="12700">
            <a:noFill/>
            <a:miter lim="800000"/>
            <a:headEnd/>
            <a:tailEnd/>
          </a:ln>
        </p:spPr>
        <p:txBody>
          <a:bodyPr lIns="18288" tIns="18288" rIns="18288" bIns="18288">
            <a:spAutoFit/>
          </a:bodyPr>
          <a:lstStyle/>
          <a:p>
            <a:pPr>
              <a:defRPr/>
            </a:pPr>
            <a:r>
              <a:rPr lang="en-US" sz="1400" b="1" dirty="0">
                <a:solidFill>
                  <a:srgbClr val="CDCDCF">
                    <a:lumMod val="10000"/>
                  </a:srgbClr>
                </a:solidFill>
                <a:ea typeface="ＭＳ Ｐゴシック" pitchFamily="34" charset="-128"/>
              </a:rPr>
              <a:t>Docetaxel</a:t>
            </a:r>
            <a:br>
              <a:rPr lang="en-US" sz="1400" b="1" dirty="0">
                <a:solidFill>
                  <a:srgbClr val="CDCDCF">
                    <a:lumMod val="10000"/>
                  </a:srgbClr>
                </a:solidFill>
                <a:ea typeface="ＭＳ Ｐゴシック" pitchFamily="34" charset="-128"/>
              </a:rPr>
            </a:br>
            <a:r>
              <a:rPr lang="en-US" sz="1400" b="1" dirty="0">
                <a:solidFill>
                  <a:srgbClr val="CDCDCF">
                    <a:lumMod val="10000"/>
                  </a:srgbClr>
                </a:solidFill>
                <a:ea typeface="ＭＳ Ｐゴシック" pitchFamily="34" charset="-128"/>
              </a:rPr>
              <a:t>1999</a:t>
            </a:r>
          </a:p>
        </p:txBody>
      </p:sp>
      <p:sp>
        <p:nvSpPr>
          <p:cNvPr id="10279" name="Rectangle 43"/>
          <p:cNvSpPr>
            <a:spLocks noChangeArrowheads="1"/>
          </p:cNvSpPr>
          <p:nvPr/>
        </p:nvSpPr>
        <p:spPr bwMode="auto">
          <a:xfrm>
            <a:off x="3962404" y="2598746"/>
            <a:ext cx="1349375" cy="688975"/>
          </a:xfrm>
          <a:prstGeom prst="rect">
            <a:avLst/>
          </a:prstGeom>
          <a:solidFill>
            <a:schemeClr val="accent6"/>
          </a:solidFill>
          <a:ln w="12700">
            <a:noFill/>
            <a:miter lim="800000"/>
            <a:headEnd/>
            <a:tailEnd/>
          </a:ln>
        </p:spPr>
        <p:txBody>
          <a:bodyPr lIns="18288" tIns="18288" rIns="18288" bIns="18288">
            <a:spAutoFit/>
          </a:bodyPr>
          <a:lstStyle/>
          <a:p>
            <a:pPr>
              <a:defRPr/>
            </a:pPr>
            <a:r>
              <a:rPr lang="en-US" sz="1400" b="1" dirty="0">
                <a:solidFill>
                  <a:srgbClr val="FFFFFF"/>
                </a:solidFill>
                <a:ea typeface="ＭＳ Ｐゴシック" pitchFamily="34" charset="-128"/>
              </a:rPr>
              <a:t>Paclitaxel</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Gemcitabine </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1998</a:t>
            </a:r>
          </a:p>
        </p:txBody>
      </p:sp>
      <p:sp>
        <p:nvSpPr>
          <p:cNvPr id="10280" name="Rectangle 44"/>
          <p:cNvSpPr>
            <a:spLocks noChangeArrowheads="1"/>
          </p:cNvSpPr>
          <p:nvPr/>
        </p:nvSpPr>
        <p:spPr bwMode="auto">
          <a:xfrm>
            <a:off x="3429000" y="3436938"/>
            <a:ext cx="1219200" cy="476250"/>
          </a:xfrm>
          <a:prstGeom prst="rect">
            <a:avLst/>
          </a:prstGeom>
          <a:solidFill>
            <a:schemeClr val="accent6"/>
          </a:solidFill>
          <a:ln w="12700">
            <a:noFill/>
            <a:miter lim="800000"/>
            <a:headEnd/>
            <a:tailEnd/>
          </a:ln>
        </p:spPr>
        <p:txBody>
          <a:bodyPr lIns="18288" tIns="18288" rIns="18288" bIns="18288">
            <a:spAutoFit/>
          </a:bodyPr>
          <a:lstStyle/>
          <a:p>
            <a:pPr>
              <a:defRPr/>
            </a:pPr>
            <a:r>
              <a:rPr lang="en-US" sz="1400" b="1" dirty="0">
                <a:solidFill>
                  <a:srgbClr val="FFFFFF"/>
                </a:solidFill>
                <a:ea typeface="ＭＳ Ｐゴシック" pitchFamily="34" charset="-128"/>
              </a:rPr>
              <a:t>Vinorelbine</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1994</a:t>
            </a:r>
          </a:p>
        </p:txBody>
      </p:sp>
      <p:sp>
        <p:nvSpPr>
          <p:cNvPr id="10281" name="Rectangle 45"/>
          <p:cNvSpPr>
            <a:spLocks noChangeArrowheads="1"/>
          </p:cNvSpPr>
          <p:nvPr/>
        </p:nvSpPr>
        <p:spPr bwMode="auto">
          <a:xfrm>
            <a:off x="4876804" y="1303338"/>
            <a:ext cx="1063625" cy="476250"/>
          </a:xfrm>
          <a:prstGeom prst="rect">
            <a:avLst/>
          </a:prstGeom>
          <a:solidFill>
            <a:schemeClr val="accent6"/>
          </a:solidFill>
          <a:ln w="12700">
            <a:noFill/>
            <a:miter lim="800000"/>
            <a:headEnd/>
            <a:tailEnd/>
          </a:ln>
        </p:spPr>
        <p:txBody>
          <a:bodyPr lIns="18288" tIns="18288" rIns="18288" bIns="18288">
            <a:spAutoFit/>
          </a:bodyPr>
          <a:lstStyle/>
          <a:p>
            <a:pPr>
              <a:defRPr/>
            </a:pPr>
            <a:r>
              <a:rPr lang="en-US" sz="1400" b="1" dirty="0">
                <a:solidFill>
                  <a:srgbClr val="FFFFFF"/>
                </a:solidFill>
                <a:ea typeface="ＭＳ Ｐゴシック" pitchFamily="34" charset="-128"/>
              </a:rPr>
              <a:t>Docetaxel</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2002</a:t>
            </a:r>
          </a:p>
        </p:txBody>
      </p:sp>
      <p:sp>
        <p:nvSpPr>
          <p:cNvPr id="10282" name="Rectangle 46"/>
          <p:cNvSpPr>
            <a:spLocks noChangeArrowheads="1"/>
          </p:cNvSpPr>
          <p:nvPr/>
        </p:nvSpPr>
        <p:spPr bwMode="auto">
          <a:xfrm>
            <a:off x="7150100" y="2705100"/>
            <a:ext cx="1308100" cy="476250"/>
          </a:xfrm>
          <a:prstGeom prst="rect">
            <a:avLst/>
          </a:prstGeom>
          <a:solidFill>
            <a:schemeClr val="accent6"/>
          </a:solidFill>
          <a:ln w="12700">
            <a:noFill/>
            <a:miter lim="800000"/>
            <a:headEnd/>
            <a:tailEnd/>
          </a:ln>
        </p:spPr>
        <p:txBody>
          <a:bodyPr lIns="18288" tIns="18288" rIns="18288" bIns="18288">
            <a:spAutoFit/>
          </a:bodyPr>
          <a:lstStyle/>
          <a:p>
            <a:pPr>
              <a:defRPr/>
            </a:pPr>
            <a:r>
              <a:rPr lang="en-US" sz="1400" b="1" dirty="0">
                <a:solidFill>
                  <a:srgbClr val="FFFFFF"/>
                </a:solidFill>
                <a:ea typeface="ＭＳ Ｐゴシック" pitchFamily="34" charset="-128"/>
              </a:rPr>
              <a:t>Bevacizumab</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2006</a:t>
            </a:r>
          </a:p>
        </p:txBody>
      </p:sp>
      <p:sp>
        <p:nvSpPr>
          <p:cNvPr id="16426" name="Rectangle 47"/>
          <p:cNvSpPr>
            <a:spLocks noChangeArrowheads="1"/>
          </p:cNvSpPr>
          <p:nvPr/>
        </p:nvSpPr>
        <p:spPr bwMode="auto">
          <a:xfrm>
            <a:off x="6707188" y="1303338"/>
            <a:ext cx="912812" cy="4762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 tIns="18288" rIns="18288" bIns="18288">
            <a:spAutoFit/>
          </a:bodyPr>
          <a:lstStyle/>
          <a:p>
            <a:r>
              <a:rPr lang="en-US" sz="1400" b="1">
                <a:solidFill>
                  <a:srgbClr val="FFFFFF"/>
                </a:solidFill>
              </a:rPr>
              <a:t>Gefitinib</a:t>
            </a:r>
            <a:br>
              <a:rPr lang="en-US" sz="1400" b="1">
                <a:solidFill>
                  <a:srgbClr val="FFFFFF"/>
                </a:solidFill>
              </a:rPr>
            </a:br>
            <a:r>
              <a:rPr lang="en-US" sz="1400" b="1">
                <a:solidFill>
                  <a:srgbClr val="FFFFFF"/>
                </a:solidFill>
              </a:rPr>
              <a:t>2003</a:t>
            </a:r>
          </a:p>
        </p:txBody>
      </p:sp>
      <p:sp>
        <p:nvSpPr>
          <p:cNvPr id="121899" name="Text Box 48"/>
          <p:cNvSpPr txBox="1">
            <a:spLocks noChangeArrowheads="1"/>
          </p:cNvSpPr>
          <p:nvPr/>
        </p:nvSpPr>
        <p:spPr bwMode="auto">
          <a:xfrm>
            <a:off x="2627314" y="1692275"/>
            <a:ext cx="1997150" cy="369332"/>
          </a:xfrm>
          <a:prstGeom prst="rect">
            <a:avLst/>
          </a:prstGeom>
          <a:noFill/>
          <a:ln w="9525">
            <a:noFill/>
            <a:miter lim="800000"/>
            <a:headEnd/>
            <a:tailEnd/>
          </a:ln>
        </p:spPr>
        <p:txBody>
          <a:bodyPr wrap="none">
            <a:spAutoFit/>
          </a:bodyPr>
          <a:lstStyle/>
          <a:p>
            <a:pPr>
              <a:defRPr/>
            </a:pPr>
            <a:r>
              <a:rPr lang="en-US" sz="1800" b="1" dirty="0">
                <a:solidFill>
                  <a:schemeClr val="accent3"/>
                </a:solidFill>
                <a:ea typeface="ＭＳ Ｐゴシック" pitchFamily="34" charset="-128"/>
              </a:rPr>
              <a:t>Standard therapies</a:t>
            </a:r>
          </a:p>
        </p:txBody>
      </p:sp>
      <p:sp>
        <p:nvSpPr>
          <p:cNvPr id="121900" name="Text Box 49"/>
          <p:cNvSpPr txBox="1">
            <a:spLocks noChangeArrowheads="1"/>
          </p:cNvSpPr>
          <p:nvPr/>
        </p:nvSpPr>
        <p:spPr bwMode="auto">
          <a:xfrm>
            <a:off x="484189" y="3135321"/>
            <a:ext cx="2768600" cy="523875"/>
          </a:xfrm>
          <a:prstGeom prst="rect">
            <a:avLst/>
          </a:prstGeom>
          <a:noFill/>
          <a:ln w="9525">
            <a:noFill/>
            <a:miter lim="800000"/>
            <a:headEnd/>
            <a:tailEnd/>
          </a:ln>
        </p:spPr>
        <p:txBody>
          <a:bodyPr>
            <a:spAutoFit/>
          </a:bodyPr>
          <a:lstStyle/>
          <a:p>
            <a:pPr algn="l">
              <a:defRPr/>
            </a:pPr>
            <a:r>
              <a:rPr lang="en-US" sz="1400" dirty="0">
                <a:solidFill>
                  <a:schemeClr val="bg2">
                    <a:lumMod val="10000"/>
                  </a:schemeClr>
                </a:solidFill>
                <a:ea typeface="ＭＳ Ｐゴシック" pitchFamily="34" charset="-128"/>
              </a:rPr>
              <a:t>*Label does not include </a:t>
            </a:r>
            <a:br>
              <a:rPr lang="en-US" sz="1400" dirty="0">
                <a:solidFill>
                  <a:schemeClr val="bg2">
                    <a:lumMod val="10000"/>
                  </a:schemeClr>
                </a:solidFill>
                <a:ea typeface="ＭＳ Ｐゴシック" pitchFamily="34" charset="-128"/>
              </a:rPr>
            </a:br>
            <a:r>
              <a:rPr lang="en-US" sz="1400" dirty="0">
                <a:solidFill>
                  <a:schemeClr val="bg2">
                    <a:lumMod val="10000"/>
                  </a:schemeClr>
                </a:solidFill>
                <a:ea typeface="ＭＳ Ｐゴシック" pitchFamily="34" charset="-128"/>
              </a:rPr>
              <a:t>NSCLC-specific indication</a:t>
            </a:r>
            <a:endParaRPr lang="en-US" sz="1100" dirty="0">
              <a:solidFill>
                <a:schemeClr val="bg2">
                  <a:lumMod val="10000"/>
                </a:schemeClr>
              </a:solidFill>
              <a:ea typeface="ＭＳ Ｐゴシック" pitchFamily="34" charset="-128"/>
            </a:endParaRPr>
          </a:p>
        </p:txBody>
      </p:sp>
      <p:sp>
        <p:nvSpPr>
          <p:cNvPr id="16429" name="Line 50"/>
          <p:cNvSpPr>
            <a:spLocks noChangeShapeType="1"/>
          </p:cNvSpPr>
          <p:nvPr/>
        </p:nvSpPr>
        <p:spPr bwMode="gray">
          <a:xfrm>
            <a:off x="608016" y="3013075"/>
            <a:ext cx="228600" cy="0"/>
          </a:xfrm>
          <a:prstGeom prst="line">
            <a:avLst/>
          </a:prstGeom>
          <a:noFill/>
          <a:ln w="28575">
            <a:solidFill>
              <a:srgbClr val="C4C4C4"/>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430" name="Line 52"/>
          <p:cNvSpPr>
            <a:spLocks noChangeShapeType="1"/>
          </p:cNvSpPr>
          <p:nvPr/>
        </p:nvSpPr>
        <p:spPr bwMode="auto">
          <a:xfrm rot="16200000" flipV="1">
            <a:off x="2019300" y="4103690"/>
            <a:ext cx="0" cy="533400"/>
          </a:xfrm>
          <a:prstGeom prst="line">
            <a:avLst/>
          </a:prstGeom>
          <a:noFill/>
          <a:ln w="38100">
            <a:solidFill>
              <a:srgbClr val="C4C4C4"/>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288" name="Freeform 30"/>
          <p:cNvSpPr>
            <a:spLocks/>
          </p:cNvSpPr>
          <p:nvPr/>
        </p:nvSpPr>
        <p:spPr bwMode="auto">
          <a:xfrm flipH="1">
            <a:off x="7467600" y="3360738"/>
            <a:ext cx="463550" cy="1600200"/>
          </a:xfrm>
          <a:custGeom>
            <a:avLst/>
            <a:gdLst>
              <a:gd name="T0" fmla="*/ 2147483647 w 336"/>
              <a:gd name="T1" fmla="*/ 2147483647 h 1104"/>
              <a:gd name="T2" fmla="*/ 2147483647 w 336"/>
              <a:gd name="T3" fmla="*/ 0 h 1104"/>
              <a:gd name="T4" fmla="*/ 0 w 336"/>
              <a:gd name="T5" fmla="*/ 0 h 1104"/>
              <a:gd name="T6" fmla="*/ 0 60000 65536"/>
              <a:gd name="T7" fmla="*/ 0 60000 65536"/>
              <a:gd name="T8" fmla="*/ 0 60000 65536"/>
              <a:gd name="T9" fmla="*/ 0 w 336"/>
              <a:gd name="T10" fmla="*/ 0 h 1104"/>
              <a:gd name="T11" fmla="*/ 336 w 336"/>
              <a:gd name="T12" fmla="*/ 1104 h 1104"/>
            </a:gdLst>
            <a:ahLst/>
            <a:cxnLst>
              <a:cxn ang="T6">
                <a:pos x="T0" y="T1"/>
              </a:cxn>
              <a:cxn ang="T7">
                <a:pos x="T2" y="T3"/>
              </a:cxn>
              <a:cxn ang="T8">
                <a:pos x="T4" y="T5"/>
              </a:cxn>
            </a:cxnLst>
            <a:rect l="T9" t="T10" r="T11" b="T12"/>
            <a:pathLst>
              <a:path w="336" h="1104">
                <a:moveTo>
                  <a:pt x="336" y="1104"/>
                </a:moveTo>
                <a:lnTo>
                  <a:pt x="336" y="0"/>
                </a:lnTo>
                <a:lnTo>
                  <a:pt x="0" y="0"/>
                </a:lnTo>
              </a:path>
            </a:pathLst>
          </a:custGeom>
          <a:noFill/>
          <a:ln w="38100">
            <a:solidFill>
              <a:schemeClr val="accent6"/>
            </a:solidFill>
            <a:round/>
            <a:headEnd/>
            <a:tailEnd/>
          </a:ln>
        </p:spPr>
        <p:txBody>
          <a:bodyPr/>
          <a:lstStyle/>
          <a:p>
            <a:pPr>
              <a:defRPr/>
            </a:pPr>
            <a:endParaRPr lang="en-US" dirty="0">
              <a:solidFill>
                <a:srgbClr val="FFFFFF"/>
              </a:solidFill>
              <a:ea typeface="ＭＳ Ｐゴシック" pitchFamily="34" charset="-128"/>
            </a:endParaRPr>
          </a:p>
        </p:txBody>
      </p:sp>
      <p:sp>
        <p:nvSpPr>
          <p:cNvPr id="10289" name="Rectangle 46"/>
          <p:cNvSpPr>
            <a:spLocks noChangeArrowheads="1"/>
          </p:cNvSpPr>
          <p:nvPr/>
        </p:nvSpPr>
        <p:spPr bwMode="auto">
          <a:xfrm>
            <a:off x="7696200" y="3284538"/>
            <a:ext cx="1231900" cy="476250"/>
          </a:xfrm>
          <a:prstGeom prst="rect">
            <a:avLst/>
          </a:prstGeom>
          <a:solidFill>
            <a:schemeClr val="accent6"/>
          </a:solidFill>
          <a:ln w="12700">
            <a:noFill/>
            <a:miter lim="800000"/>
            <a:headEnd/>
            <a:tailEnd/>
          </a:ln>
        </p:spPr>
        <p:txBody>
          <a:bodyPr lIns="18288" tIns="18288" rIns="18288" bIns="18288">
            <a:spAutoFit/>
          </a:bodyPr>
          <a:lstStyle/>
          <a:p>
            <a:pPr>
              <a:defRPr/>
            </a:pPr>
            <a:r>
              <a:rPr lang="en-US" sz="1400" b="1" dirty="0">
                <a:solidFill>
                  <a:srgbClr val="FFFFFF"/>
                </a:solidFill>
                <a:ea typeface="ＭＳ Ｐゴシック" pitchFamily="34" charset="-128"/>
              </a:rPr>
              <a:t>Pemetrexed</a:t>
            </a:r>
            <a:br>
              <a:rPr lang="en-US" sz="1400" b="1" dirty="0">
                <a:solidFill>
                  <a:srgbClr val="FFFFFF"/>
                </a:solidFill>
                <a:ea typeface="ＭＳ Ｐゴシック" pitchFamily="34" charset="-128"/>
              </a:rPr>
            </a:br>
            <a:r>
              <a:rPr lang="en-US" sz="1400" b="1" dirty="0">
                <a:solidFill>
                  <a:srgbClr val="FFFFFF"/>
                </a:solidFill>
                <a:ea typeface="ＭＳ Ｐゴシック" pitchFamily="34" charset="-128"/>
              </a:rPr>
              <a:t>2008/2009</a:t>
            </a:r>
          </a:p>
        </p:txBody>
      </p:sp>
      <p:sp>
        <p:nvSpPr>
          <p:cNvPr id="16433" name="AutoShape 38"/>
          <p:cNvSpPr>
            <a:spLocks noChangeArrowheads="1"/>
          </p:cNvSpPr>
          <p:nvPr/>
        </p:nvSpPr>
        <p:spPr bwMode="auto">
          <a:xfrm>
            <a:off x="6610350" y="5562608"/>
            <a:ext cx="2381250" cy="612775"/>
          </a:xfrm>
          <a:prstGeom prst="rightArrow">
            <a:avLst>
              <a:gd name="adj1" fmla="val 50000"/>
              <a:gd name="adj2" fmla="val 80005"/>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400" b="1">
                <a:solidFill>
                  <a:srgbClr val="141415"/>
                </a:solidFill>
              </a:rPr>
              <a:t>   Histology-directed therapy</a:t>
            </a:r>
          </a:p>
        </p:txBody>
      </p:sp>
      <p:sp>
        <p:nvSpPr>
          <p:cNvPr id="16434" name="Line 11"/>
          <p:cNvSpPr>
            <a:spLocks noChangeShapeType="1"/>
          </p:cNvSpPr>
          <p:nvPr/>
        </p:nvSpPr>
        <p:spPr bwMode="gray">
          <a:xfrm>
            <a:off x="608016" y="2768600"/>
            <a:ext cx="2286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435" name="Text Box 32"/>
          <p:cNvSpPr txBox="1">
            <a:spLocks noChangeArrowheads="1"/>
          </p:cNvSpPr>
          <p:nvPr/>
        </p:nvSpPr>
        <p:spPr bwMode="auto">
          <a:xfrm>
            <a:off x="5854700" y="4351346"/>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a:tailEnd/>
              </a14:hiddenLine>
            </a:ext>
          </a:extLst>
        </p:spPr>
        <p:txBody>
          <a:bodyPr anchor="ct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sz="1400" b="1">
                <a:solidFill>
                  <a:srgbClr val="FFFFFF"/>
                </a:solidFill>
              </a:rPr>
              <a:t>~ 8-10</a:t>
            </a:r>
          </a:p>
        </p:txBody>
      </p:sp>
      <p:sp>
        <p:nvSpPr>
          <p:cNvPr id="16436" name="Rectangle 39"/>
          <p:cNvSpPr>
            <a:spLocks noChangeArrowheads="1"/>
          </p:cNvSpPr>
          <p:nvPr/>
        </p:nvSpPr>
        <p:spPr bwMode="auto">
          <a:xfrm>
            <a:off x="838201" y="4030663"/>
            <a:ext cx="996950" cy="476250"/>
          </a:xfrm>
          <a:prstGeom prst="rect">
            <a:avLst/>
          </a:prstGeom>
          <a:solidFill>
            <a:schemeClr val="bg2"/>
          </a:solidFill>
          <a:ln w="12700">
            <a:solidFill>
              <a:srgbClr val="C4C4C4"/>
            </a:solidFill>
            <a:miter lim="800000"/>
            <a:headEnd/>
            <a:tailEnd/>
          </a:ln>
        </p:spPr>
        <p:txBody>
          <a:bodyPr lIns="18288" tIns="18288" rIns="18288" bIns="18288">
            <a:spAutoFit/>
          </a:bodyPr>
          <a:lstStyle/>
          <a:p>
            <a:r>
              <a:rPr lang="en-US" sz="1400" b="1" dirty="0">
                <a:solidFill>
                  <a:srgbClr val="141415"/>
                </a:solidFill>
              </a:rPr>
              <a:t> Cisplatin*</a:t>
            </a:r>
            <a:br>
              <a:rPr lang="en-US" sz="1400" b="1" dirty="0">
                <a:solidFill>
                  <a:srgbClr val="141415"/>
                </a:solidFill>
              </a:rPr>
            </a:br>
            <a:r>
              <a:rPr lang="en-US" sz="1400" b="1" dirty="0">
                <a:solidFill>
                  <a:srgbClr val="141415"/>
                </a:solidFill>
              </a:rPr>
              <a:t>1978</a:t>
            </a:r>
          </a:p>
        </p:txBody>
      </p:sp>
      <p:sp>
        <p:nvSpPr>
          <p:cNvPr id="121909" name="TextBox 54"/>
          <p:cNvSpPr txBox="1">
            <a:spLocks noChangeArrowheads="1"/>
          </p:cNvSpPr>
          <p:nvPr/>
        </p:nvSpPr>
        <p:spPr bwMode="auto">
          <a:xfrm>
            <a:off x="384177" y="6328430"/>
            <a:ext cx="8566150" cy="523220"/>
          </a:xfrm>
          <a:prstGeom prst="rect">
            <a:avLst/>
          </a:prstGeom>
          <a:noFill/>
          <a:ln w="9525">
            <a:noFill/>
            <a:miter lim="800000"/>
            <a:headEnd/>
            <a:tailEnd/>
          </a:ln>
        </p:spPr>
        <p:txBody>
          <a:bodyPr anchor="b">
            <a:spAutoFit/>
          </a:bodyPr>
          <a:lstStyle/>
          <a:p>
            <a:pPr algn="l">
              <a:defRPr/>
            </a:pPr>
            <a:r>
              <a:rPr lang="en-US" sz="1400" dirty="0">
                <a:ea typeface="ＭＳ Ｐゴシック" pitchFamily="34" charset="-128"/>
              </a:rPr>
              <a:t>1. FDA Web site. 2. NCCN. Clinical practice guidelines in oncology. v.3.2011. 3. Schrump, et al. Non-small cell lung cancer. In: Cancer: Principles and Practice of Oncology. 7th ed. Philadelphia, PA: Lippincott Williams &amp; Wilkins; 2005.</a:t>
            </a:r>
          </a:p>
        </p:txBody>
      </p:sp>
      <p:pic>
        <p:nvPicPr>
          <p:cNvPr id="54" name="Picture 53" descr="4159 OCV Powerpoint 200412.pdf"/>
          <p:cNvPicPr>
            <a:picLocks noChangeAspect="1"/>
          </p:cNvPicPr>
          <p:nvPr/>
        </p:nvPicPr>
        <p:blipFill rotWithShape="1">
          <a:blip r:embed="rId3"/>
          <a:srcRect b="83186"/>
          <a:stretch/>
        </p:blipFill>
        <p:spPr>
          <a:xfrm>
            <a:off x="19054" y="10863"/>
            <a:ext cx="9144000" cy="1153097"/>
          </a:xfrm>
          <a:prstGeom prst="rect">
            <a:avLst/>
          </a:prstGeom>
        </p:spPr>
      </p:pic>
      <p:sp>
        <p:nvSpPr>
          <p:cNvPr id="5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History of Therapy in Advanced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855166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1"/>
          <p:cNvSpPr>
            <a:spLocks noChangeArrowheads="1"/>
          </p:cNvSpPr>
          <p:nvPr/>
        </p:nvSpPr>
        <p:spPr bwMode="auto">
          <a:xfrm>
            <a:off x="4735513" y="5399088"/>
            <a:ext cx="4114800" cy="914400"/>
          </a:xfrm>
          <a:prstGeom prst="rect">
            <a:avLst/>
          </a:prstGeom>
          <a:solidFill>
            <a:schemeClr val="accent6"/>
          </a:solidFill>
          <a:ln w="9525">
            <a:noFill/>
            <a:miter lim="800000"/>
            <a:headEnd/>
            <a:tailEnd/>
          </a:ln>
        </p:spPr>
        <p:txBody>
          <a:bodyPr wrap="none" anchor="ctr"/>
          <a:lstStyle/>
          <a:p>
            <a:pPr marL="58738">
              <a:defRPr/>
            </a:pPr>
            <a:r>
              <a:rPr lang="en-US" sz="1600" b="1" dirty="0">
                <a:solidFill>
                  <a:srgbClr val="141415"/>
                </a:solidFill>
                <a:ea typeface="ＭＳ Ｐゴシック" pitchFamily="34" charset="-128"/>
              </a:rPr>
              <a:t>Paclitaxel</a:t>
            </a:r>
            <a:r>
              <a:rPr lang="en-US" sz="1600" dirty="0">
                <a:solidFill>
                  <a:srgbClr val="141415"/>
                </a:solidFill>
                <a:ea typeface="ＭＳ Ｐゴシック" pitchFamily="34" charset="-128"/>
              </a:rPr>
              <a:t> 225 mg/m</a:t>
            </a:r>
            <a:r>
              <a:rPr lang="en-US" sz="1600" baseline="30000" dirty="0">
                <a:solidFill>
                  <a:srgbClr val="141415"/>
                </a:solidFill>
                <a:ea typeface="ＭＳ Ｐゴシック" pitchFamily="34" charset="-128"/>
              </a:rPr>
              <a:t>2</a:t>
            </a:r>
            <a:r>
              <a:rPr lang="en-US" sz="1600" dirty="0">
                <a:solidFill>
                  <a:srgbClr val="141415"/>
                </a:solidFill>
                <a:ea typeface="ＭＳ Ｐゴシック" pitchFamily="34" charset="-128"/>
              </a:rPr>
              <a:t> over 3 hrs on Day 1</a:t>
            </a:r>
            <a:br>
              <a:rPr lang="en-US" sz="1600" dirty="0">
                <a:solidFill>
                  <a:srgbClr val="141415"/>
                </a:solidFill>
                <a:ea typeface="ＭＳ Ｐゴシック" pitchFamily="34" charset="-128"/>
              </a:rPr>
            </a:br>
            <a:r>
              <a:rPr lang="en-US" sz="1600" b="1" dirty="0">
                <a:solidFill>
                  <a:srgbClr val="141415"/>
                </a:solidFill>
                <a:ea typeface="ＭＳ Ｐゴシック" pitchFamily="34" charset="-128"/>
              </a:rPr>
              <a:t>Carboplatin</a:t>
            </a:r>
            <a:r>
              <a:rPr lang="en-US" sz="1600" dirty="0">
                <a:solidFill>
                  <a:srgbClr val="141415"/>
                </a:solidFill>
                <a:ea typeface="ＭＳ Ｐゴシック" pitchFamily="34" charset="-128"/>
              </a:rPr>
              <a:t> AUC 6.0 mg/mL/min on Day 1</a:t>
            </a:r>
            <a:br>
              <a:rPr lang="en-US" sz="1600" dirty="0">
                <a:solidFill>
                  <a:srgbClr val="141415"/>
                </a:solidFill>
                <a:ea typeface="ＭＳ Ｐゴシック" pitchFamily="34" charset="-128"/>
              </a:rPr>
            </a:br>
            <a:r>
              <a:rPr lang="en-US" sz="1600" dirty="0">
                <a:solidFill>
                  <a:srgbClr val="141415"/>
                </a:solidFill>
                <a:ea typeface="ＭＳ Ｐゴシック" pitchFamily="34" charset="-128"/>
              </a:rPr>
              <a:t>3-wk cycle</a:t>
            </a:r>
          </a:p>
        </p:txBody>
      </p:sp>
      <p:sp>
        <p:nvSpPr>
          <p:cNvPr id="17411" name="Rectangle 30"/>
          <p:cNvSpPr>
            <a:spLocks noChangeArrowheads="1"/>
          </p:cNvSpPr>
          <p:nvPr/>
        </p:nvSpPr>
        <p:spPr bwMode="auto">
          <a:xfrm>
            <a:off x="4735513" y="4332288"/>
            <a:ext cx="4114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8738"/>
            <a:r>
              <a:rPr lang="en-US" sz="1600" b="1">
                <a:solidFill>
                  <a:srgbClr val="141415"/>
                </a:solidFill>
              </a:rPr>
              <a:t>Docetaxel</a:t>
            </a:r>
            <a:r>
              <a:rPr lang="en-US" sz="1600">
                <a:solidFill>
                  <a:srgbClr val="141415"/>
                </a:solidFill>
              </a:rPr>
              <a:t> 75 mg/m</a:t>
            </a:r>
            <a:r>
              <a:rPr lang="en-US" sz="1600" baseline="30000">
                <a:solidFill>
                  <a:srgbClr val="141415"/>
                </a:solidFill>
              </a:rPr>
              <a:t>2</a:t>
            </a:r>
            <a:r>
              <a:rPr lang="en-US" sz="1600">
                <a:solidFill>
                  <a:srgbClr val="141415"/>
                </a:solidFill>
              </a:rPr>
              <a:t> on Day 1</a:t>
            </a:r>
            <a:br>
              <a:rPr lang="en-US" sz="1600">
                <a:solidFill>
                  <a:srgbClr val="141415"/>
                </a:solidFill>
              </a:rPr>
            </a:br>
            <a:r>
              <a:rPr lang="en-US" sz="1600" b="1">
                <a:solidFill>
                  <a:srgbClr val="141415"/>
                </a:solidFill>
              </a:rPr>
              <a:t>Cisplatin</a:t>
            </a:r>
            <a:r>
              <a:rPr lang="en-US" sz="1600">
                <a:solidFill>
                  <a:srgbClr val="141415"/>
                </a:solidFill>
              </a:rPr>
              <a:t> 75 mg/m</a:t>
            </a:r>
            <a:r>
              <a:rPr lang="en-US" sz="1600" baseline="30000">
                <a:solidFill>
                  <a:srgbClr val="141415"/>
                </a:solidFill>
              </a:rPr>
              <a:t>2</a:t>
            </a:r>
            <a:r>
              <a:rPr lang="en-US" sz="1600">
                <a:solidFill>
                  <a:srgbClr val="141415"/>
                </a:solidFill>
              </a:rPr>
              <a:t> on Day 1</a:t>
            </a:r>
            <a:br>
              <a:rPr lang="en-US" sz="1600">
                <a:solidFill>
                  <a:srgbClr val="141415"/>
                </a:solidFill>
              </a:rPr>
            </a:br>
            <a:r>
              <a:rPr lang="en-US" sz="1600">
                <a:solidFill>
                  <a:srgbClr val="141415"/>
                </a:solidFill>
              </a:rPr>
              <a:t>3-wk cycle</a:t>
            </a:r>
          </a:p>
        </p:txBody>
      </p:sp>
      <p:sp>
        <p:nvSpPr>
          <p:cNvPr id="16388" name="Rectangle 29"/>
          <p:cNvSpPr>
            <a:spLocks noChangeArrowheads="1"/>
          </p:cNvSpPr>
          <p:nvPr/>
        </p:nvSpPr>
        <p:spPr bwMode="auto">
          <a:xfrm>
            <a:off x="4735513" y="3265488"/>
            <a:ext cx="4114800" cy="914400"/>
          </a:xfrm>
          <a:prstGeom prst="rect">
            <a:avLst/>
          </a:prstGeom>
          <a:solidFill>
            <a:schemeClr val="accent3"/>
          </a:solidFill>
          <a:ln w="9525">
            <a:noFill/>
            <a:miter lim="800000"/>
            <a:headEnd/>
            <a:tailEnd/>
          </a:ln>
        </p:spPr>
        <p:txBody>
          <a:bodyPr wrap="none" anchor="ctr"/>
          <a:lstStyle/>
          <a:p>
            <a:pPr marL="58738">
              <a:defRPr/>
            </a:pPr>
            <a:r>
              <a:rPr lang="en-US" sz="1600" b="1" dirty="0">
                <a:solidFill>
                  <a:srgbClr val="141415"/>
                </a:solidFill>
                <a:ea typeface="ＭＳ Ｐゴシック" pitchFamily="34" charset="-128"/>
              </a:rPr>
              <a:t>Gemcitabine</a:t>
            </a:r>
            <a:r>
              <a:rPr lang="en-US" sz="1600" dirty="0">
                <a:solidFill>
                  <a:srgbClr val="141415"/>
                </a:solidFill>
                <a:ea typeface="ＭＳ Ｐゴシック" pitchFamily="34" charset="-128"/>
              </a:rPr>
              <a:t> 1000 mg/m</a:t>
            </a:r>
            <a:r>
              <a:rPr lang="en-US" sz="1600" baseline="30000" dirty="0">
                <a:solidFill>
                  <a:srgbClr val="141415"/>
                </a:solidFill>
                <a:ea typeface="ＭＳ Ｐゴシック" pitchFamily="34" charset="-128"/>
              </a:rPr>
              <a:t>2</a:t>
            </a:r>
            <a:r>
              <a:rPr lang="en-US" sz="1600" dirty="0">
                <a:solidFill>
                  <a:srgbClr val="141415"/>
                </a:solidFill>
                <a:ea typeface="ＭＳ Ｐゴシック" pitchFamily="34" charset="-128"/>
              </a:rPr>
              <a:t> on Days 1, 8, 15</a:t>
            </a:r>
            <a:br>
              <a:rPr lang="en-US" sz="1600" dirty="0">
                <a:solidFill>
                  <a:srgbClr val="141415"/>
                </a:solidFill>
                <a:ea typeface="ＭＳ Ｐゴシック" pitchFamily="34" charset="-128"/>
              </a:rPr>
            </a:br>
            <a:r>
              <a:rPr lang="en-US" sz="1600" b="1" dirty="0">
                <a:solidFill>
                  <a:srgbClr val="141415"/>
                </a:solidFill>
                <a:ea typeface="ＭＳ Ｐゴシック" pitchFamily="34" charset="-128"/>
              </a:rPr>
              <a:t>Cisplatin</a:t>
            </a:r>
            <a:r>
              <a:rPr lang="en-US" sz="1600" dirty="0">
                <a:solidFill>
                  <a:srgbClr val="141415"/>
                </a:solidFill>
                <a:ea typeface="ＭＳ Ｐゴシック" pitchFamily="34" charset="-128"/>
              </a:rPr>
              <a:t> 100 mg/m</a:t>
            </a:r>
            <a:r>
              <a:rPr lang="en-US" sz="1600" baseline="30000" dirty="0">
                <a:solidFill>
                  <a:srgbClr val="141415"/>
                </a:solidFill>
                <a:ea typeface="ＭＳ Ｐゴシック" pitchFamily="34" charset="-128"/>
              </a:rPr>
              <a:t>2</a:t>
            </a:r>
            <a:r>
              <a:rPr lang="en-US" sz="1600" dirty="0">
                <a:solidFill>
                  <a:srgbClr val="141415"/>
                </a:solidFill>
                <a:ea typeface="ＭＳ Ｐゴシック" pitchFamily="34" charset="-128"/>
              </a:rPr>
              <a:t> on Day 1</a:t>
            </a:r>
            <a:br>
              <a:rPr lang="en-US" sz="1600" dirty="0">
                <a:solidFill>
                  <a:srgbClr val="141415"/>
                </a:solidFill>
                <a:ea typeface="ＭＳ Ｐゴシック" pitchFamily="34" charset="-128"/>
              </a:rPr>
            </a:br>
            <a:r>
              <a:rPr lang="en-US" sz="1600" dirty="0">
                <a:solidFill>
                  <a:srgbClr val="141415"/>
                </a:solidFill>
                <a:ea typeface="ＭＳ Ｐゴシック" pitchFamily="34" charset="-128"/>
              </a:rPr>
              <a:t>4-wk cycle</a:t>
            </a:r>
          </a:p>
        </p:txBody>
      </p:sp>
      <p:sp>
        <p:nvSpPr>
          <p:cNvPr id="17413" name="Rectangle 28"/>
          <p:cNvSpPr>
            <a:spLocks noChangeArrowheads="1"/>
          </p:cNvSpPr>
          <p:nvPr/>
        </p:nvSpPr>
        <p:spPr bwMode="auto">
          <a:xfrm>
            <a:off x="4737100" y="1905000"/>
            <a:ext cx="4114800" cy="1208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8738"/>
            <a:r>
              <a:rPr lang="en-US" sz="1600" b="1">
                <a:solidFill>
                  <a:srgbClr val="141415"/>
                </a:solidFill>
              </a:rPr>
              <a:t>Reference Arm</a:t>
            </a:r>
            <a:br>
              <a:rPr lang="en-US" sz="1600" b="1">
                <a:solidFill>
                  <a:srgbClr val="141415"/>
                </a:solidFill>
              </a:rPr>
            </a:br>
            <a:r>
              <a:rPr lang="en-US" sz="1600" b="1">
                <a:solidFill>
                  <a:srgbClr val="141415"/>
                </a:solidFill>
              </a:rPr>
              <a:t>Paclitaxel</a:t>
            </a:r>
            <a:r>
              <a:rPr lang="en-US" sz="1600">
                <a:solidFill>
                  <a:srgbClr val="141415"/>
                </a:solidFill>
              </a:rPr>
              <a:t> 135 mg/m</a:t>
            </a:r>
            <a:r>
              <a:rPr lang="en-US" sz="1600" baseline="30000">
                <a:solidFill>
                  <a:srgbClr val="141415"/>
                </a:solidFill>
              </a:rPr>
              <a:t>2</a:t>
            </a:r>
            <a:r>
              <a:rPr lang="en-US" sz="1600">
                <a:solidFill>
                  <a:srgbClr val="141415"/>
                </a:solidFill>
              </a:rPr>
              <a:t> over 24 hrs on Day 1</a:t>
            </a:r>
            <a:br>
              <a:rPr lang="en-US" sz="1600">
                <a:solidFill>
                  <a:srgbClr val="141415"/>
                </a:solidFill>
              </a:rPr>
            </a:br>
            <a:r>
              <a:rPr lang="en-US" sz="1600" b="1">
                <a:solidFill>
                  <a:srgbClr val="141415"/>
                </a:solidFill>
              </a:rPr>
              <a:t>Cisplatin</a:t>
            </a:r>
            <a:r>
              <a:rPr lang="en-US" sz="1600">
                <a:solidFill>
                  <a:srgbClr val="141415"/>
                </a:solidFill>
              </a:rPr>
              <a:t> 75 mg/m</a:t>
            </a:r>
            <a:r>
              <a:rPr lang="en-US" sz="1600" baseline="30000">
                <a:solidFill>
                  <a:srgbClr val="141415"/>
                </a:solidFill>
              </a:rPr>
              <a:t>2</a:t>
            </a:r>
            <a:r>
              <a:rPr lang="en-US" sz="1600">
                <a:solidFill>
                  <a:srgbClr val="141415"/>
                </a:solidFill>
              </a:rPr>
              <a:t> on Day 2</a:t>
            </a:r>
            <a:br>
              <a:rPr lang="en-US" sz="1600">
                <a:solidFill>
                  <a:srgbClr val="141415"/>
                </a:solidFill>
              </a:rPr>
            </a:br>
            <a:r>
              <a:rPr lang="en-US" sz="1600">
                <a:solidFill>
                  <a:srgbClr val="141415"/>
                </a:solidFill>
              </a:rPr>
              <a:t>3-wk cycle</a:t>
            </a:r>
          </a:p>
        </p:txBody>
      </p:sp>
      <p:sp>
        <p:nvSpPr>
          <p:cNvPr id="17414" name="Title 19"/>
          <p:cNvSpPr>
            <a:spLocks noGrp="1"/>
          </p:cNvSpPr>
          <p:nvPr>
            <p:ph type="title"/>
          </p:nvPr>
        </p:nvSpPr>
        <p:spPr>
          <a:xfrm>
            <a:off x="457200" y="1060950"/>
            <a:ext cx="8229600" cy="356688"/>
          </a:xfrm>
        </p:spPr>
        <p:txBody>
          <a:bodyPr>
            <a:normAutofit fontScale="90000"/>
          </a:bodyPr>
          <a:lstStyle/>
          <a:p>
            <a:pPr eaLnBrk="1" hangingPunct="1"/>
            <a:r>
              <a:rPr lang="en-US" dirty="0" smtClean="0"/>
              <a:t>ECOG 1594: Comparison of 4 First-line Doublet Regimens in Advanced NSCLC</a:t>
            </a:r>
          </a:p>
        </p:txBody>
      </p:sp>
      <p:sp>
        <p:nvSpPr>
          <p:cNvPr id="17415" name="Content Placeholder 15"/>
          <p:cNvSpPr>
            <a:spLocks noGrp="1"/>
          </p:cNvSpPr>
          <p:nvPr>
            <p:ph idx="1"/>
          </p:nvPr>
        </p:nvSpPr>
        <p:spPr>
          <a:xfrm>
            <a:off x="487363" y="4662496"/>
            <a:ext cx="4249737" cy="1627187"/>
          </a:xfrm>
        </p:spPr>
        <p:txBody>
          <a:bodyPr>
            <a:normAutofit fontScale="92500" lnSpcReduction="20000"/>
          </a:bodyPr>
          <a:lstStyle/>
          <a:p>
            <a:pPr eaLnBrk="1" hangingPunct="1">
              <a:spcBef>
                <a:spcPts val="600"/>
              </a:spcBef>
              <a:spcAft>
                <a:spcPct val="0"/>
              </a:spcAft>
              <a:buFont typeface="Wingdings" pitchFamily="2" charset="2"/>
              <a:buNone/>
            </a:pPr>
            <a:r>
              <a:rPr lang="en-US" sz="1800" b="1" smtClean="0"/>
              <a:t>Stratified by:</a:t>
            </a:r>
          </a:p>
          <a:p>
            <a:pPr eaLnBrk="1" hangingPunct="1">
              <a:spcBef>
                <a:spcPts val="600"/>
              </a:spcBef>
              <a:spcAft>
                <a:spcPct val="0"/>
              </a:spcAft>
            </a:pPr>
            <a:r>
              <a:rPr lang="en-US" sz="1600" smtClean="0"/>
              <a:t>ECOG PS (0/1 vs 2)</a:t>
            </a:r>
          </a:p>
          <a:p>
            <a:pPr eaLnBrk="1" hangingPunct="1">
              <a:spcBef>
                <a:spcPts val="600"/>
              </a:spcBef>
              <a:spcAft>
                <a:spcPct val="0"/>
              </a:spcAft>
            </a:pPr>
            <a:r>
              <a:rPr lang="en-US" sz="1600" smtClean="0"/>
              <a:t>Weight loss in previous 6 mos </a:t>
            </a:r>
            <a:br>
              <a:rPr lang="en-US" sz="1600" smtClean="0"/>
            </a:br>
            <a:r>
              <a:rPr lang="en-US" sz="1600" smtClean="0"/>
              <a:t>(&lt; 5% vs ≥ 5%)</a:t>
            </a:r>
          </a:p>
          <a:p>
            <a:pPr eaLnBrk="1" hangingPunct="1">
              <a:spcBef>
                <a:spcPts val="600"/>
              </a:spcBef>
              <a:spcAft>
                <a:spcPct val="0"/>
              </a:spcAft>
            </a:pPr>
            <a:r>
              <a:rPr lang="en-US" sz="1600" smtClean="0"/>
              <a:t>Disease stage (IIIB vs IV or recurrent)</a:t>
            </a:r>
          </a:p>
          <a:p>
            <a:pPr eaLnBrk="1" hangingPunct="1">
              <a:spcBef>
                <a:spcPts val="600"/>
              </a:spcBef>
              <a:spcAft>
                <a:spcPct val="0"/>
              </a:spcAft>
            </a:pPr>
            <a:r>
              <a:rPr lang="en-US" sz="1600" smtClean="0"/>
              <a:t>Brain metastases (yes vs no)</a:t>
            </a:r>
          </a:p>
        </p:txBody>
      </p:sp>
      <p:sp>
        <p:nvSpPr>
          <p:cNvPr id="17416" name="TextBox 15"/>
          <p:cNvSpPr txBox="1">
            <a:spLocks noChangeArrowheads="1"/>
          </p:cNvSpPr>
          <p:nvPr/>
        </p:nvSpPr>
        <p:spPr bwMode="ltGray">
          <a:xfrm>
            <a:off x="511176" y="3779838"/>
            <a:ext cx="2870200"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sz="1600">
                <a:solidFill>
                  <a:srgbClr val="010101"/>
                </a:solidFill>
              </a:rPr>
              <a:t>Advanced-stage, previously untreated NSCLC patients</a:t>
            </a:r>
          </a:p>
          <a:p>
            <a:r>
              <a:rPr lang="en-US" sz="1600">
                <a:solidFill>
                  <a:srgbClr val="010101"/>
                </a:solidFill>
              </a:rPr>
              <a:t>(N = 1207)</a:t>
            </a:r>
          </a:p>
        </p:txBody>
      </p:sp>
      <p:cxnSp>
        <p:nvCxnSpPr>
          <p:cNvPr id="122889" name="Straight Arrow Connector 17"/>
          <p:cNvCxnSpPr>
            <a:cxnSpLocks noChangeShapeType="1"/>
          </p:cNvCxnSpPr>
          <p:nvPr/>
        </p:nvCxnSpPr>
        <p:spPr bwMode="auto">
          <a:xfrm rot="5400000" flipH="1" flipV="1">
            <a:off x="3263901" y="2625733"/>
            <a:ext cx="1600200" cy="1285875"/>
          </a:xfrm>
          <a:prstGeom prst="straightConnector1">
            <a:avLst/>
          </a:prstGeom>
          <a:noFill/>
          <a:ln w="28575" algn="ctr">
            <a:solidFill>
              <a:schemeClr val="bg2">
                <a:lumMod val="10000"/>
              </a:schemeClr>
            </a:solidFill>
            <a:round/>
            <a:headEnd/>
            <a:tailEnd type="triangle" w="med" len="med"/>
          </a:ln>
        </p:spPr>
      </p:cxnSp>
      <p:cxnSp>
        <p:nvCxnSpPr>
          <p:cNvPr id="122890" name="Straight Arrow Connector 19"/>
          <p:cNvCxnSpPr>
            <a:cxnSpLocks noChangeShapeType="1"/>
          </p:cNvCxnSpPr>
          <p:nvPr/>
        </p:nvCxnSpPr>
        <p:spPr bwMode="auto">
          <a:xfrm rot="16200000" flipH="1">
            <a:off x="3263901" y="4454533"/>
            <a:ext cx="1600200" cy="1285875"/>
          </a:xfrm>
          <a:prstGeom prst="straightConnector1">
            <a:avLst/>
          </a:prstGeom>
          <a:noFill/>
          <a:ln w="28575" algn="ctr">
            <a:solidFill>
              <a:schemeClr val="bg2">
                <a:lumMod val="10000"/>
              </a:schemeClr>
            </a:solidFill>
            <a:round/>
            <a:headEnd/>
            <a:tailEnd type="triangle" w="med" len="med"/>
          </a:ln>
        </p:spPr>
      </p:cxnSp>
      <p:cxnSp>
        <p:nvCxnSpPr>
          <p:cNvPr id="122891" name="Straight Arrow Connector 20"/>
          <p:cNvCxnSpPr>
            <a:cxnSpLocks noChangeShapeType="1"/>
          </p:cNvCxnSpPr>
          <p:nvPr/>
        </p:nvCxnSpPr>
        <p:spPr bwMode="auto">
          <a:xfrm flipV="1">
            <a:off x="3421067" y="3763963"/>
            <a:ext cx="1285875" cy="381000"/>
          </a:xfrm>
          <a:prstGeom prst="straightConnector1">
            <a:avLst/>
          </a:prstGeom>
          <a:noFill/>
          <a:ln w="28575" algn="ctr">
            <a:solidFill>
              <a:schemeClr val="bg2">
                <a:lumMod val="10000"/>
              </a:schemeClr>
            </a:solidFill>
            <a:round/>
            <a:headEnd/>
            <a:tailEnd type="triangle" w="med" len="med"/>
          </a:ln>
        </p:spPr>
      </p:cxnSp>
      <p:cxnSp>
        <p:nvCxnSpPr>
          <p:cNvPr id="122892" name="Straight Arrow Connector 22"/>
          <p:cNvCxnSpPr>
            <a:cxnSpLocks noChangeShapeType="1"/>
          </p:cNvCxnSpPr>
          <p:nvPr/>
        </p:nvCxnSpPr>
        <p:spPr bwMode="auto">
          <a:xfrm>
            <a:off x="3421067" y="4221163"/>
            <a:ext cx="1285875" cy="533400"/>
          </a:xfrm>
          <a:prstGeom prst="straightConnector1">
            <a:avLst/>
          </a:prstGeom>
          <a:noFill/>
          <a:ln w="28575" algn="ctr">
            <a:solidFill>
              <a:schemeClr val="bg2">
                <a:lumMod val="10000"/>
              </a:schemeClr>
            </a:solidFill>
            <a:round/>
            <a:headEnd/>
            <a:tailEnd type="triangle" w="med" len="med"/>
          </a:ln>
        </p:spPr>
      </p:cxnSp>
      <p:sp>
        <p:nvSpPr>
          <p:cNvPr id="122893" name="TextBox 25"/>
          <p:cNvSpPr txBox="1">
            <a:spLocks noChangeArrowheads="1"/>
          </p:cNvSpPr>
          <p:nvPr/>
        </p:nvSpPr>
        <p:spPr bwMode="auto">
          <a:xfrm>
            <a:off x="384177" y="6345246"/>
            <a:ext cx="8566150" cy="307975"/>
          </a:xfrm>
          <a:prstGeom prst="rect">
            <a:avLst/>
          </a:prstGeom>
          <a:noFill/>
          <a:ln w="9525">
            <a:noFill/>
            <a:miter lim="800000"/>
            <a:headEnd/>
            <a:tailEnd/>
          </a:ln>
        </p:spPr>
        <p:txBody>
          <a:bodyPr>
            <a:spAutoFit/>
          </a:bodyPr>
          <a:lstStyle/>
          <a:p>
            <a:pPr algn="l">
              <a:defRPr/>
            </a:pPr>
            <a:r>
              <a:rPr lang="en-US" sz="1400" dirty="0">
                <a:ea typeface="ＭＳ Ｐゴシック" pitchFamily="34" charset="-128"/>
              </a:rPr>
              <a:t>Schiller JH, et al. N Engl J Med. 2002;346:92-98.</a:t>
            </a:r>
          </a:p>
        </p:txBody>
      </p:sp>
      <p:pic>
        <p:nvPicPr>
          <p:cNvPr id="14" name="Picture 13" descr="4159 OCV Powerpoint 200412.pdf"/>
          <p:cNvPicPr>
            <a:picLocks noChangeAspect="1"/>
          </p:cNvPicPr>
          <p:nvPr/>
        </p:nvPicPr>
        <p:blipFill rotWithShape="1">
          <a:blip r:embed="rId3"/>
          <a:srcRect b="83186"/>
          <a:stretch/>
        </p:blipFill>
        <p:spPr>
          <a:xfrm>
            <a:off x="19054" y="10863"/>
            <a:ext cx="9144000" cy="1153097"/>
          </a:xfrm>
          <a:prstGeom prst="rect">
            <a:avLst/>
          </a:prstGeom>
        </p:spPr>
      </p:pic>
      <p:sp>
        <p:nvSpPr>
          <p:cNvPr id="1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Which Chemotherapy?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36825634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bwMode="gray">
          <a:xfrm>
            <a:off x="2190751" y="2487615"/>
            <a:ext cx="5019675" cy="2643187"/>
          </a:xfrm>
          <a:custGeom>
            <a:avLst/>
            <a:gdLst>
              <a:gd name="connsiteX0" fmla="*/ 5019675 w 5019675"/>
              <a:gd name="connsiteY0" fmla="*/ 2628900 h 2643187"/>
              <a:gd name="connsiteX1" fmla="*/ 4510088 w 5019675"/>
              <a:gd name="connsiteY1" fmla="*/ 2643187 h 2643187"/>
              <a:gd name="connsiteX2" fmla="*/ 4510088 w 5019675"/>
              <a:gd name="connsiteY2" fmla="*/ 2609850 h 2643187"/>
              <a:gd name="connsiteX3" fmla="*/ 4410075 w 5019675"/>
              <a:gd name="connsiteY3" fmla="*/ 2605087 h 2643187"/>
              <a:gd name="connsiteX4" fmla="*/ 4405313 w 5019675"/>
              <a:gd name="connsiteY4" fmla="*/ 2566987 h 2643187"/>
              <a:gd name="connsiteX5" fmla="*/ 4100513 w 5019675"/>
              <a:gd name="connsiteY5" fmla="*/ 2562225 h 2643187"/>
              <a:gd name="connsiteX6" fmla="*/ 4100513 w 5019675"/>
              <a:gd name="connsiteY6" fmla="*/ 2533650 h 2643187"/>
              <a:gd name="connsiteX7" fmla="*/ 4062413 w 5019675"/>
              <a:gd name="connsiteY7" fmla="*/ 2533650 h 2643187"/>
              <a:gd name="connsiteX8" fmla="*/ 4062413 w 5019675"/>
              <a:gd name="connsiteY8" fmla="*/ 2514600 h 2643187"/>
              <a:gd name="connsiteX9" fmla="*/ 4033838 w 5019675"/>
              <a:gd name="connsiteY9" fmla="*/ 2514600 h 2643187"/>
              <a:gd name="connsiteX10" fmla="*/ 4033838 w 5019675"/>
              <a:gd name="connsiteY10" fmla="*/ 2500312 h 2643187"/>
              <a:gd name="connsiteX11" fmla="*/ 3852863 w 5019675"/>
              <a:gd name="connsiteY11" fmla="*/ 2500312 h 2643187"/>
              <a:gd name="connsiteX12" fmla="*/ 3848100 w 5019675"/>
              <a:gd name="connsiteY12" fmla="*/ 2481262 h 2643187"/>
              <a:gd name="connsiteX13" fmla="*/ 3800475 w 5019675"/>
              <a:gd name="connsiteY13" fmla="*/ 2481262 h 2643187"/>
              <a:gd name="connsiteX14" fmla="*/ 3800475 w 5019675"/>
              <a:gd name="connsiteY14" fmla="*/ 2462212 h 2643187"/>
              <a:gd name="connsiteX15" fmla="*/ 3676650 w 5019675"/>
              <a:gd name="connsiteY15" fmla="*/ 2462212 h 2643187"/>
              <a:gd name="connsiteX16" fmla="*/ 3671888 w 5019675"/>
              <a:gd name="connsiteY16" fmla="*/ 2433637 h 2643187"/>
              <a:gd name="connsiteX17" fmla="*/ 3500438 w 5019675"/>
              <a:gd name="connsiteY17" fmla="*/ 2433637 h 2643187"/>
              <a:gd name="connsiteX18" fmla="*/ 3443288 w 5019675"/>
              <a:gd name="connsiteY18" fmla="*/ 2362200 h 2643187"/>
              <a:gd name="connsiteX19" fmla="*/ 3262313 w 5019675"/>
              <a:gd name="connsiteY19" fmla="*/ 2366962 h 2643187"/>
              <a:gd name="connsiteX20" fmla="*/ 3262313 w 5019675"/>
              <a:gd name="connsiteY20" fmla="*/ 2347912 h 2643187"/>
              <a:gd name="connsiteX21" fmla="*/ 3109913 w 5019675"/>
              <a:gd name="connsiteY21" fmla="*/ 2357437 h 2643187"/>
              <a:gd name="connsiteX22" fmla="*/ 3105150 w 5019675"/>
              <a:gd name="connsiteY22" fmla="*/ 2338387 h 2643187"/>
              <a:gd name="connsiteX23" fmla="*/ 2981325 w 5019675"/>
              <a:gd name="connsiteY23" fmla="*/ 2333625 h 2643187"/>
              <a:gd name="connsiteX24" fmla="*/ 2981325 w 5019675"/>
              <a:gd name="connsiteY24" fmla="*/ 2295525 h 2643187"/>
              <a:gd name="connsiteX25" fmla="*/ 2828925 w 5019675"/>
              <a:gd name="connsiteY25" fmla="*/ 2295525 h 2643187"/>
              <a:gd name="connsiteX26" fmla="*/ 2828925 w 5019675"/>
              <a:gd name="connsiteY26" fmla="*/ 2276475 h 2643187"/>
              <a:gd name="connsiteX27" fmla="*/ 2771775 w 5019675"/>
              <a:gd name="connsiteY27" fmla="*/ 2276475 h 2643187"/>
              <a:gd name="connsiteX28" fmla="*/ 2762250 w 5019675"/>
              <a:gd name="connsiteY28" fmla="*/ 2252662 h 2643187"/>
              <a:gd name="connsiteX29" fmla="*/ 2690813 w 5019675"/>
              <a:gd name="connsiteY29" fmla="*/ 2252662 h 2643187"/>
              <a:gd name="connsiteX30" fmla="*/ 2681288 w 5019675"/>
              <a:gd name="connsiteY30" fmla="*/ 2243137 h 2643187"/>
              <a:gd name="connsiteX31" fmla="*/ 2681288 w 5019675"/>
              <a:gd name="connsiteY31" fmla="*/ 2243137 h 2643187"/>
              <a:gd name="connsiteX32" fmla="*/ 2600325 w 5019675"/>
              <a:gd name="connsiteY32" fmla="*/ 2214562 h 2643187"/>
              <a:gd name="connsiteX33" fmla="*/ 2586038 w 5019675"/>
              <a:gd name="connsiteY33" fmla="*/ 2181225 h 2643187"/>
              <a:gd name="connsiteX34" fmla="*/ 2500313 w 5019675"/>
              <a:gd name="connsiteY34" fmla="*/ 2181225 h 2643187"/>
              <a:gd name="connsiteX35" fmla="*/ 2490788 w 5019675"/>
              <a:gd name="connsiteY35" fmla="*/ 2162175 h 2643187"/>
              <a:gd name="connsiteX36" fmla="*/ 2433638 w 5019675"/>
              <a:gd name="connsiteY36" fmla="*/ 2162175 h 2643187"/>
              <a:gd name="connsiteX37" fmla="*/ 2433638 w 5019675"/>
              <a:gd name="connsiteY37" fmla="*/ 2095500 h 2643187"/>
              <a:gd name="connsiteX38" fmla="*/ 2366963 w 5019675"/>
              <a:gd name="connsiteY38" fmla="*/ 2095500 h 2643187"/>
              <a:gd name="connsiteX39" fmla="*/ 2366963 w 5019675"/>
              <a:gd name="connsiteY39" fmla="*/ 2076450 h 2643187"/>
              <a:gd name="connsiteX40" fmla="*/ 2319338 w 5019675"/>
              <a:gd name="connsiteY40" fmla="*/ 2076450 h 2643187"/>
              <a:gd name="connsiteX41" fmla="*/ 2319338 w 5019675"/>
              <a:gd name="connsiteY41" fmla="*/ 2047875 h 2643187"/>
              <a:gd name="connsiteX42" fmla="*/ 2271713 w 5019675"/>
              <a:gd name="connsiteY42" fmla="*/ 2047875 h 2643187"/>
              <a:gd name="connsiteX43" fmla="*/ 2271713 w 5019675"/>
              <a:gd name="connsiteY43" fmla="*/ 2014537 h 2643187"/>
              <a:gd name="connsiteX44" fmla="*/ 2209800 w 5019675"/>
              <a:gd name="connsiteY44" fmla="*/ 2014537 h 2643187"/>
              <a:gd name="connsiteX45" fmla="*/ 2209800 w 5019675"/>
              <a:gd name="connsiteY45" fmla="*/ 1962150 h 2643187"/>
              <a:gd name="connsiteX46" fmla="*/ 2128838 w 5019675"/>
              <a:gd name="connsiteY46" fmla="*/ 1962150 h 2643187"/>
              <a:gd name="connsiteX47" fmla="*/ 2028825 w 5019675"/>
              <a:gd name="connsiteY47" fmla="*/ 1881187 h 2643187"/>
              <a:gd name="connsiteX48" fmla="*/ 1981200 w 5019675"/>
              <a:gd name="connsiteY48" fmla="*/ 1876425 h 2643187"/>
              <a:gd name="connsiteX49" fmla="*/ 1947863 w 5019675"/>
              <a:gd name="connsiteY49" fmla="*/ 1833562 h 2643187"/>
              <a:gd name="connsiteX50" fmla="*/ 1881188 w 5019675"/>
              <a:gd name="connsiteY50" fmla="*/ 1833562 h 2643187"/>
              <a:gd name="connsiteX51" fmla="*/ 1852613 w 5019675"/>
              <a:gd name="connsiteY51" fmla="*/ 1804987 h 2643187"/>
              <a:gd name="connsiteX52" fmla="*/ 1800225 w 5019675"/>
              <a:gd name="connsiteY52" fmla="*/ 1804987 h 2643187"/>
              <a:gd name="connsiteX53" fmla="*/ 1752600 w 5019675"/>
              <a:gd name="connsiteY53" fmla="*/ 1738312 h 2643187"/>
              <a:gd name="connsiteX54" fmla="*/ 1657350 w 5019675"/>
              <a:gd name="connsiteY54" fmla="*/ 1733550 h 2643187"/>
              <a:gd name="connsiteX55" fmla="*/ 1628775 w 5019675"/>
              <a:gd name="connsiteY55" fmla="*/ 1719262 h 2643187"/>
              <a:gd name="connsiteX56" fmla="*/ 1552575 w 5019675"/>
              <a:gd name="connsiteY56" fmla="*/ 1624012 h 2643187"/>
              <a:gd name="connsiteX57" fmla="*/ 1514475 w 5019675"/>
              <a:gd name="connsiteY57" fmla="*/ 1590675 h 2643187"/>
              <a:gd name="connsiteX58" fmla="*/ 1485900 w 5019675"/>
              <a:gd name="connsiteY58" fmla="*/ 1590675 h 2643187"/>
              <a:gd name="connsiteX59" fmla="*/ 1452563 w 5019675"/>
              <a:gd name="connsiteY59" fmla="*/ 1519237 h 2643187"/>
              <a:gd name="connsiteX60" fmla="*/ 1390650 w 5019675"/>
              <a:gd name="connsiteY60" fmla="*/ 1509712 h 2643187"/>
              <a:gd name="connsiteX61" fmla="*/ 1352550 w 5019675"/>
              <a:gd name="connsiteY61" fmla="*/ 1490662 h 2643187"/>
              <a:gd name="connsiteX62" fmla="*/ 1309688 w 5019675"/>
              <a:gd name="connsiteY62" fmla="*/ 1371600 h 2643187"/>
              <a:gd name="connsiteX63" fmla="*/ 1228725 w 5019675"/>
              <a:gd name="connsiteY63" fmla="*/ 1347787 h 2643187"/>
              <a:gd name="connsiteX64" fmla="*/ 1162050 w 5019675"/>
              <a:gd name="connsiteY64" fmla="*/ 1257300 h 2643187"/>
              <a:gd name="connsiteX65" fmla="*/ 1114425 w 5019675"/>
              <a:gd name="connsiteY65" fmla="*/ 1143000 h 2643187"/>
              <a:gd name="connsiteX66" fmla="*/ 1047750 w 5019675"/>
              <a:gd name="connsiteY66" fmla="*/ 1104900 h 2643187"/>
              <a:gd name="connsiteX67" fmla="*/ 1038225 w 5019675"/>
              <a:gd name="connsiteY67" fmla="*/ 1057275 h 2643187"/>
              <a:gd name="connsiteX68" fmla="*/ 976313 w 5019675"/>
              <a:gd name="connsiteY68" fmla="*/ 1052512 h 2643187"/>
              <a:gd name="connsiteX69" fmla="*/ 976313 w 5019675"/>
              <a:gd name="connsiteY69" fmla="*/ 1004887 h 2643187"/>
              <a:gd name="connsiteX70" fmla="*/ 942975 w 5019675"/>
              <a:gd name="connsiteY70" fmla="*/ 995362 h 2643187"/>
              <a:gd name="connsiteX71" fmla="*/ 890588 w 5019675"/>
              <a:gd name="connsiteY71" fmla="*/ 900112 h 2643187"/>
              <a:gd name="connsiteX72" fmla="*/ 838200 w 5019675"/>
              <a:gd name="connsiteY72" fmla="*/ 885825 h 2643187"/>
              <a:gd name="connsiteX73" fmla="*/ 819150 w 5019675"/>
              <a:gd name="connsiteY73" fmla="*/ 781050 h 2643187"/>
              <a:gd name="connsiteX74" fmla="*/ 804863 w 5019675"/>
              <a:gd name="connsiteY74" fmla="*/ 771525 h 2643187"/>
              <a:gd name="connsiteX75" fmla="*/ 738188 w 5019675"/>
              <a:gd name="connsiteY75" fmla="*/ 733425 h 2643187"/>
              <a:gd name="connsiteX76" fmla="*/ 728663 w 5019675"/>
              <a:gd name="connsiteY76" fmla="*/ 642937 h 2643187"/>
              <a:gd name="connsiteX77" fmla="*/ 695325 w 5019675"/>
              <a:gd name="connsiteY77" fmla="*/ 642937 h 2643187"/>
              <a:gd name="connsiteX78" fmla="*/ 695325 w 5019675"/>
              <a:gd name="connsiteY78" fmla="*/ 590550 h 2643187"/>
              <a:gd name="connsiteX79" fmla="*/ 676275 w 5019675"/>
              <a:gd name="connsiteY79" fmla="*/ 557212 h 2643187"/>
              <a:gd name="connsiteX80" fmla="*/ 623888 w 5019675"/>
              <a:gd name="connsiteY80" fmla="*/ 557212 h 2643187"/>
              <a:gd name="connsiteX81" fmla="*/ 623888 w 5019675"/>
              <a:gd name="connsiteY81" fmla="*/ 519112 h 2643187"/>
              <a:gd name="connsiteX82" fmla="*/ 566738 w 5019675"/>
              <a:gd name="connsiteY82" fmla="*/ 519112 h 2643187"/>
              <a:gd name="connsiteX83" fmla="*/ 461963 w 5019675"/>
              <a:gd name="connsiteY83" fmla="*/ 338137 h 2643187"/>
              <a:gd name="connsiteX84" fmla="*/ 400050 w 5019675"/>
              <a:gd name="connsiteY84" fmla="*/ 338137 h 2643187"/>
              <a:gd name="connsiteX85" fmla="*/ 342900 w 5019675"/>
              <a:gd name="connsiteY85" fmla="*/ 280987 h 2643187"/>
              <a:gd name="connsiteX86" fmla="*/ 309563 w 5019675"/>
              <a:gd name="connsiteY86" fmla="*/ 219075 h 2643187"/>
              <a:gd name="connsiteX87" fmla="*/ 195263 w 5019675"/>
              <a:gd name="connsiteY87" fmla="*/ 180975 h 2643187"/>
              <a:gd name="connsiteX88" fmla="*/ 185738 w 5019675"/>
              <a:gd name="connsiteY88" fmla="*/ 138112 h 2643187"/>
              <a:gd name="connsiteX89" fmla="*/ 109538 w 5019675"/>
              <a:gd name="connsiteY89" fmla="*/ 123825 h 2643187"/>
              <a:gd name="connsiteX90" fmla="*/ 52388 w 5019675"/>
              <a:gd name="connsiteY90" fmla="*/ 0 h 2643187"/>
              <a:gd name="connsiteX91" fmla="*/ 0 w 5019675"/>
              <a:gd name="connsiteY91" fmla="*/ 0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19675" h="2643187">
                <a:moveTo>
                  <a:pt x="5019675" y="2628900"/>
                </a:moveTo>
                <a:lnTo>
                  <a:pt x="4510088" y="2643187"/>
                </a:lnTo>
                <a:lnTo>
                  <a:pt x="4510088" y="2609850"/>
                </a:lnTo>
                <a:lnTo>
                  <a:pt x="4410075" y="2605087"/>
                </a:lnTo>
                <a:lnTo>
                  <a:pt x="4405313" y="2566987"/>
                </a:lnTo>
                <a:lnTo>
                  <a:pt x="4100513" y="2562225"/>
                </a:lnTo>
                <a:lnTo>
                  <a:pt x="4100513" y="2533650"/>
                </a:lnTo>
                <a:lnTo>
                  <a:pt x="4062413" y="2533650"/>
                </a:lnTo>
                <a:lnTo>
                  <a:pt x="4062413" y="2514600"/>
                </a:lnTo>
                <a:lnTo>
                  <a:pt x="4033838" y="2514600"/>
                </a:lnTo>
                <a:lnTo>
                  <a:pt x="4033838" y="2500312"/>
                </a:lnTo>
                <a:lnTo>
                  <a:pt x="3852863" y="2500312"/>
                </a:lnTo>
                <a:lnTo>
                  <a:pt x="3848100" y="2481262"/>
                </a:lnTo>
                <a:lnTo>
                  <a:pt x="3800475" y="2481262"/>
                </a:lnTo>
                <a:lnTo>
                  <a:pt x="3800475" y="2462212"/>
                </a:lnTo>
                <a:lnTo>
                  <a:pt x="3676650" y="2462212"/>
                </a:lnTo>
                <a:lnTo>
                  <a:pt x="3671888" y="2433637"/>
                </a:lnTo>
                <a:lnTo>
                  <a:pt x="3500438" y="2433637"/>
                </a:lnTo>
                <a:lnTo>
                  <a:pt x="3443288" y="2362200"/>
                </a:lnTo>
                <a:lnTo>
                  <a:pt x="3262313" y="2366962"/>
                </a:lnTo>
                <a:lnTo>
                  <a:pt x="3262313" y="2347912"/>
                </a:lnTo>
                <a:lnTo>
                  <a:pt x="3109913" y="2357437"/>
                </a:lnTo>
                <a:lnTo>
                  <a:pt x="3105150" y="2338387"/>
                </a:lnTo>
                <a:lnTo>
                  <a:pt x="2981325" y="2333625"/>
                </a:lnTo>
                <a:lnTo>
                  <a:pt x="2981325" y="2295525"/>
                </a:lnTo>
                <a:lnTo>
                  <a:pt x="2828925" y="2295525"/>
                </a:lnTo>
                <a:lnTo>
                  <a:pt x="2828925" y="2276475"/>
                </a:lnTo>
                <a:lnTo>
                  <a:pt x="2771775" y="2276475"/>
                </a:lnTo>
                <a:lnTo>
                  <a:pt x="2762250" y="2252662"/>
                </a:lnTo>
                <a:lnTo>
                  <a:pt x="2690813" y="2252662"/>
                </a:lnTo>
                <a:lnTo>
                  <a:pt x="2681288" y="2243137"/>
                </a:lnTo>
                <a:lnTo>
                  <a:pt x="2681288" y="2243137"/>
                </a:lnTo>
                <a:lnTo>
                  <a:pt x="2600325" y="2214562"/>
                </a:lnTo>
                <a:lnTo>
                  <a:pt x="2586038" y="2181225"/>
                </a:lnTo>
                <a:lnTo>
                  <a:pt x="2500313" y="2181225"/>
                </a:lnTo>
                <a:lnTo>
                  <a:pt x="2490788" y="2162175"/>
                </a:lnTo>
                <a:lnTo>
                  <a:pt x="2433638" y="2162175"/>
                </a:lnTo>
                <a:lnTo>
                  <a:pt x="2433638" y="2095500"/>
                </a:lnTo>
                <a:lnTo>
                  <a:pt x="2366963" y="2095500"/>
                </a:lnTo>
                <a:lnTo>
                  <a:pt x="2366963" y="2076450"/>
                </a:lnTo>
                <a:lnTo>
                  <a:pt x="2319338" y="2076450"/>
                </a:lnTo>
                <a:lnTo>
                  <a:pt x="2319338" y="2047875"/>
                </a:lnTo>
                <a:lnTo>
                  <a:pt x="2271713" y="2047875"/>
                </a:lnTo>
                <a:lnTo>
                  <a:pt x="2271713" y="2014537"/>
                </a:lnTo>
                <a:lnTo>
                  <a:pt x="2209800" y="2014537"/>
                </a:lnTo>
                <a:lnTo>
                  <a:pt x="2209800" y="1962150"/>
                </a:lnTo>
                <a:lnTo>
                  <a:pt x="2128838" y="1962150"/>
                </a:lnTo>
                <a:lnTo>
                  <a:pt x="2028825" y="1881187"/>
                </a:lnTo>
                <a:lnTo>
                  <a:pt x="1981200" y="1876425"/>
                </a:lnTo>
                <a:lnTo>
                  <a:pt x="1947863" y="1833562"/>
                </a:lnTo>
                <a:lnTo>
                  <a:pt x="1881188" y="1833562"/>
                </a:lnTo>
                <a:lnTo>
                  <a:pt x="1852613" y="1804987"/>
                </a:lnTo>
                <a:lnTo>
                  <a:pt x="1800225" y="1804987"/>
                </a:lnTo>
                <a:lnTo>
                  <a:pt x="1752600" y="1738312"/>
                </a:lnTo>
                <a:lnTo>
                  <a:pt x="1657350" y="1733550"/>
                </a:lnTo>
                <a:lnTo>
                  <a:pt x="1628775" y="1719262"/>
                </a:lnTo>
                <a:lnTo>
                  <a:pt x="1552575" y="1624012"/>
                </a:lnTo>
                <a:lnTo>
                  <a:pt x="1514475" y="1590675"/>
                </a:lnTo>
                <a:lnTo>
                  <a:pt x="1485900" y="1590675"/>
                </a:lnTo>
                <a:lnTo>
                  <a:pt x="1452563" y="1519237"/>
                </a:lnTo>
                <a:lnTo>
                  <a:pt x="1390650" y="1509712"/>
                </a:lnTo>
                <a:lnTo>
                  <a:pt x="1352550" y="1490662"/>
                </a:lnTo>
                <a:lnTo>
                  <a:pt x="1309688" y="1371600"/>
                </a:lnTo>
                <a:lnTo>
                  <a:pt x="1228725" y="1347787"/>
                </a:lnTo>
                <a:lnTo>
                  <a:pt x="1162050" y="1257300"/>
                </a:lnTo>
                <a:lnTo>
                  <a:pt x="1114425" y="1143000"/>
                </a:lnTo>
                <a:lnTo>
                  <a:pt x="1047750" y="1104900"/>
                </a:lnTo>
                <a:lnTo>
                  <a:pt x="1038225" y="1057275"/>
                </a:lnTo>
                <a:lnTo>
                  <a:pt x="976313" y="1052512"/>
                </a:lnTo>
                <a:lnTo>
                  <a:pt x="976313" y="1004887"/>
                </a:lnTo>
                <a:lnTo>
                  <a:pt x="942975" y="995362"/>
                </a:lnTo>
                <a:lnTo>
                  <a:pt x="890588" y="900112"/>
                </a:lnTo>
                <a:lnTo>
                  <a:pt x="838200" y="885825"/>
                </a:lnTo>
                <a:lnTo>
                  <a:pt x="819150" y="781050"/>
                </a:lnTo>
                <a:lnTo>
                  <a:pt x="804863" y="771525"/>
                </a:lnTo>
                <a:lnTo>
                  <a:pt x="738188" y="733425"/>
                </a:lnTo>
                <a:lnTo>
                  <a:pt x="728663" y="642937"/>
                </a:lnTo>
                <a:lnTo>
                  <a:pt x="695325" y="642937"/>
                </a:lnTo>
                <a:lnTo>
                  <a:pt x="695325" y="590550"/>
                </a:lnTo>
                <a:lnTo>
                  <a:pt x="676275" y="557212"/>
                </a:lnTo>
                <a:lnTo>
                  <a:pt x="623888" y="557212"/>
                </a:lnTo>
                <a:lnTo>
                  <a:pt x="623888" y="519112"/>
                </a:lnTo>
                <a:lnTo>
                  <a:pt x="566738" y="519112"/>
                </a:lnTo>
                <a:lnTo>
                  <a:pt x="461963" y="338137"/>
                </a:lnTo>
                <a:lnTo>
                  <a:pt x="400050" y="338137"/>
                </a:lnTo>
                <a:lnTo>
                  <a:pt x="342900" y="280987"/>
                </a:lnTo>
                <a:lnTo>
                  <a:pt x="309563" y="219075"/>
                </a:lnTo>
                <a:lnTo>
                  <a:pt x="195263" y="180975"/>
                </a:lnTo>
                <a:lnTo>
                  <a:pt x="185738" y="138112"/>
                </a:lnTo>
                <a:lnTo>
                  <a:pt x="109538" y="123825"/>
                </a:lnTo>
                <a:lnTo>
                  <a:pt x="52388" y="0"/>
                </a:lnTo>
                <a:lnTo>
                  <a:pt x="0" y="0"/>
                </a:lnTo>
              </a:path>
            </a:pathLst>
          </a:custGeom>
          <a:noFill/>
          <a:ln w="28575" cap="flat" cmpd="sng" algn="ctr">
            <a:solidFill>
              <a:schemeClr val="accent3"/>
            </a:solidFill>
            <a:prstDash val="solid"/>
            <a:round/>
            <a:headEnd type="none" w="med" len="med"/>
            <a:tailEnd type="none" w="med" len="med"/>
          </a:ln>
          <a:effectLst/>
        </p:spPr>
        <p:txBody>
          <a:bodyPr anchor="ctr"/>
          <a:lstStyle/>
          <a:p>
            <a:pPr>
              <a:defRPr/>
            </a:pPr>
            <a:endParaRPr lang="en-US" sz="1800" dirty="0">
              <a:solidFill>
                <a:schemeClr val="bg2">
                  <a:lumMod val="10000"/>
                </a:schemeClr>
              </a:solidFill>
              <a:ea typeface="ＭＳ Ｐゴシック" pitchFamily="34" charset="-128"/>
            </a:endParaRPr>
          </a:p>
        </p:txBody>
      </p:sp>
      <p:sp>
        <p:nvSpPr>
          <p:cNvPr id="123907" name="Freeform 46"/>
          <p:cNvSpPr>
            <a:spLocks/>
          </p:cNvSpPr>
          <p:nvPr/>
        </p:nvSpPr>
        <p:spPr bwMode="gray">
          <a:xfrm>
            <a:off x="2205042" y="2482858"/>
            <a:ext cx="5005387" cy="2805113"/>
          </a:xfrm>
          <a:custGeom>
            <a:avLst/>
            <a:gdLst>
              <a:gd name="T0" fmla="*/ 5459610 w 5005387"/>
              <a:gd name="T1" fmla="*/ 2805111 h 2805113"/>
              <a:gd name="T2" fmla="*/ 5395319 w 5005387"/>
              <a:gd name="T3" fmla="*/ 2767011 h 2805113"/>
              <a:gd name="T4" fmla="*/ 5111355 w 5005387"/>
              <a:gd name="T5" fmla="*/ 2738437 h 2805113"/>
              <a:gd name="T6" fmla="*/ 5030985 w 5005387"/>
              <a:gd name="T7" fmla="*/ 2709861 h 2805113"/>
              <a:gd name="T8" fmla="*/ 4875609 w 5005387"/>
              <a:gd name="T9" fmla="*/ 2695573 h 2805113"/>
              <a:gd name="T10" fmla="*/ 4677399 w 5005387"/>
              <a:gd name="T11" fmla="*/ 2681287 h 2805113"/>
              <a:gd name="T12" fmla="*/ 4404150 w 5005387"/>
              <a:gd name="T13" fmla="*/ 2652711 h 2805113"/>
              <a:gd name="T14" fmla="*/ 4114829 w 5005387"/>
              <a:gd name="T15" fmla="*/ 2633661 h 2805113"/>
              <a:gd name="T16" fmla="*/ 3991599 w 5005387"/>
              <a:gd name="T17" fmla="*/ 2595561 h 2805113"/>
              <a:gd name="T18" fmla="*/ 3895157 w 5005387"/>
              <a:gd name="T19" fmla="*/ 2562223 h 2805113"/>
              <a:gd name="T20" fmla="*/ 3766569 w 5005387"/>
              <a:gd name="T21" fmla="*/ 2519361 h 2805113"/>
              <a:gd name="T22" fmla="*/ 3546900 w 5005387"/>
              <a:gd name="T23" fmla="*/ 2495549 h 2805113"/>
              <a:gd name="T24" fmla="*/ 3289725 w 5005387"/>
              <a:gd name="T25" fmla="*/ 2466973 h 2805113"/>
              <a:gd name="T26" fmla="*/ 3091486 w 5005387"/>
              <a:gd name="T27" fmla="*/ 2390773 h 2805113"/>
              <a:gd name="T28" fmla="*/ 2968256 w 5005387"/>
              <a:gd name="T29" fmla="*/ 2362199 h 2805113"/>
              <a:gd name="T30" fmla="*/ 2839669 w 5005387"/>
              <a:gd name="T31" fmla="*/ 2338387 h 2805113"/>
              <a:gd name="T32" fmla="*/ 2764632 w 5005387"/>
              <a:gd name="T33" fmla="*/ 2309811 h 2805113"/>
              <a:gd name="T34" fmla="*/ 2678907 w 5005387"/>
              <a:gd name="T35" fmla="*/ 2276473 h 2805113"/>
              <a:gd name="T36" fmla="*/ 2652116 w 5005387"/>
              <a:gd name="T37" fmla="*/ 2238373 h 2805113"/>
              <a:gd name="T38" fmla="*/ 2539603 w 5005387"/>
              <a:gd name="T39" fmla="*/ 2195511 h 2805113"/>
              <a:gd name="T40" fmla="*/ 2373510 w 5005387"/>
              <a:gd name="T41" fmla="*/ 2076449 h 2805113"/>
              <a:gd name="T42" fmla="*/ 2207433 w 5005387"/>
              <a:gd name="T43" fmla="*/ 1971674 h 2805113"/>
              <a:gd name="T44" fmla="*/ 2094919 w 5005387"/>
              <a:gd name="T45" fmla="*/ 1900237 h 2805113"/>
              <a:gd name="T46" fmla="*/ 1950258 w 5005387"/>
              <a:gd name="T47" fmla="*/ 1862137 h 2805113"/>
              <a:gd name="T48" fmla="*/ 1773450 w 5005387"/>
              <a:gd name="T49" fmla="*/ 1762124 h 2805113"/>
              <a:gd name="T50" fmla="*/ 1639505 w 5005387"/>
              <a:gd name="T51" fmla="*/ 1557337 h 2805113"/>
              <a:gd name="T52" fmla="*/ 1478771 w 5005387"/>
              <a:gd name="T53" fmla="*/ 1447799 h 2805113"/>
              <a:gd name="T54" fmla="*/ 1344825 w 5005387"/>
              <a:gd name="T55" fmla="*/ 1333500 h 2805113"/>
              <a:gd name="T56" fmla="*/ 1173360 w 5005387"/>
              <a:gd name="T57" fmla="*/ 1200150 h 2805113"/>
              <a:gd name="T58" fmla="*/ 980479 w 5005387"/>
              <a:gd name="T59" fmla="*/ 957263 h 2805113"/>
              <a:gd name="T60" fmla="*/ 830460 w 5005387"/>
              <a:gd name="T61" fmla="*/ 828675 h 2805113"/>
              <a:gd name="T62" fmla="*/ 691157 w 5005387"/>
              <a:gd name="T63" fmla="*/ 728663 h 2805113"/>
              <a:gd name="T64" fmla="*/ 573285 w 5005387"/>
              <a:gd name="T65" fmla="*/ 561975 h 2805113"/>
              <a:gd name="T66" fmla="*/ 525066 w 5005387"/>
              <a:gd name="T67" fmla="*/ 466725 h 2805113"/>
              <a:gd name="T68" fmla="*/ 417909 w 5005387"/>
              <a:gd name="T69" fmla="*/ 319088 h 2805113"/>
              <a:gd name="T70" fmla="*/ 187523 w 5005387"/>
              <a:gd name="T71" fmla="*/ 123825 h 2805113"/>
              <a:gd name="T72" fmla="*/ 0 w 5005387"/>
              <a:gd name="T73" fmla="*/ 0 h 2805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05387"/>
              <a:gd name="T112" fmla="*/ 0 h 2805113"/>
              <a:gd name="T113" fmla="*/ 5005387 w 5005387"/>
              <a:gd name="T114" fmla="*/ 2805113 h 28051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05387" h="2805113">
                <a:moveTo>
                  <a:pt x="5005387" y="2805113"/>
                </a:moveTo>
                <a:lnTo>
                  <a:pt x="4852987" y="2805113"/>
                </a:lnTo>
                <a:lnTo>
                  <a:pt x="4852987" y="2767013"/>
                </a:lnTo>
                <a:lnTo>
                  <a:pt x="4795837" y="2767013"/>
                </a:lnTo>
                <a:lnTo>
                  <a:pt x="4795837" y="2728913"/>
                </a:lnTo>
                <a:lnTo>
                  <a:pt x="4543425" y="2738438"/>
                </a:lnTo>
                <a:lnTo>
                  <a:pt x="4543425" y="2709863"/>
                </a:lnTo>
                <a:lnTo>
                  <a:pt x="4471987" y="2709863"/>
                </a:lnTo>
                <a:lnTo>
                  <a:pt x="4471987" y="2695575"/>
                </a:lnTo>
                <a:lnTo>
                  <a:pt x="4333875" y="2695575"/>
                </a:lnTo>
                <a:lnTo>
                  <a:pt x="4333875" y="2671763"/>
                </a:lnTo>
                <a:lnTo>
                  <a:pt x="4157662" y="2681288"/>
                </a:lnTo>
                <a:lnTo>
                  <a:pt x="4157662" y="2657475"/>
                </a:lnTo>
                <a:lnTo>
                  <a:pt x="3914775" y="2652713"/>
                </a:lnTo>
                <a:lnTo>
                  <a:pt x="3914775" y="2633663"/>
                </a:lnTo>
                <a:lnTo>
                  <a:pt x="3657600" y="2633663"/>
                </a:lnTo>
                <a:lnTo>
                  <a:pt x="3652837" y="2595563"/>
                </a:lnTo>
                <a:lnTo>
                  <a:pt x="3548062" y="2595563"/>
                </a:lnTo>
                <a:lnTo>
                  <a:pt x="3548062" y="2562225"/>
                </a:lnTo>
                <a:lnTo>
                  <a:pt x="3462337" y="2562225"/>
                </a:lnTo>
                <a:lnTo>
                  <a:pt x="3457575" y="2519363"/>
                </a:lnTo>
                <a:lnTo>
                  <a:pt x="3348037" y="2519363"/>
                </a:lnTo>
                <a:lnTo>
                  <a:pt x="3352800" y="2481263"/>
                </a:lnTo>
                <a:lnTo>
                  <a:pt x="3152775" y="2495550"/>
                </a:lnTo>
                <a:lnTo>
                  <a:pt x="3152775" y="2466975"/>
                </a:lnTo>
                <a:lnTo>
                  <a:pt x="2924175" y="2466975"/>
                </a:lnTo>
                <a:lnTo>
                  <a:pt x="2862262" y="2395538"/>
                </a:lnTo>
                <a:lnTo>
                  <a:pt x="2747962" y="2390775"/>
                </a:lnTo>
                <a:lnTo>
                  <a:pt x="2728912" y="2362200"/>
                </a:lnTo>
                <a:lnTo>
                  <a:pt x="2638425" y="2362200"/>
                </a:lnTo>
                <a:lnTo>
                  <a:pt x="2624137" y="2338388"/>
                </a:lnTo>
                <a:lnTo>
                  <a:pt x="2524125" y="2338388"/>
                </a:lnTo>
                <a:lnTo>
                  <a:pt x="2519362" y="2309813"/>
                </a:lnTo>
                <a:lnTo>
                  <a:pt x="2457450" y="2309813"/>
                </a:lnTo>
                <a:lnTo>
                  <a:pt x="2452687" y="2281238"/>
                </a:lnTo>
                <a:lnTo>
                  <a:pt x="2381250" y="2276475"/>
                </a:lnTo>
                <a:lnTo>
                  <a:pt x="2381250" y="2238375"/>
                </a:lnTo>
                <a:lnTo>
                  <a:pt x="2357437" y="2238375"/>
                </a:lnTo>
                <a:lnTo>
                  <a:pt x="2319337" y="2195513"/>
                </a:lnTo>
                <a:lnTo>
                  <a:pt x="2257425" y="2195513"/>
                </a:lnTo>
                <a:lnTo>
                  <a:pt x="2114550" y="2128838"/>
                </a:lnTo>
                <a:lnTo>
                  <a:pt x="2109787" y="2076450"/>
                </a:lnTo>
                <a:lnTo>
                  <a:pt x="2005012" y="2014538"/>
                </a:lnTo>
                <a:lnTo>
                  <a:pt x="1962150" y="1971675"/>
                </a:lnTo>
                <a:lnTo>
                  <a:pt x="1895475" y="1971675"/>
                </a:lnTo>
                <a:lnTo>
                  <a:pt x="1862137" y="1900238"/>
                </a:lnTo>
                <a:lnTo>
                  <a:pt x="1804987" y="1885950"/>
                </a:lnTo>
                <a:lnTo>
                  <a:pt x="1733550" y="1862138"/>
                </a:lnTo>
                <a:lnTo>
                  <a:pt x="1652587" y="1814513"/>
                </a:lnTo>
                <a:lnTo>
                  <a:pt x="1576387" y="1762125"/>
                </a:lnTo>
                <a:lnTo>
                  <a:pt x="1476375" y="1657350"/>
                </a:lnTo>
                <a:lnTo>
                  <a:pt x="1457325" y="1557338"/>
                </a:lnTo>
                <a:lnTo>
                  <a:pt x="1409700" y="1509713"/>
                </a:lnTo>
                <a:lnTo>
                  <a:pt x="1314450" y="1447800"/>
                </a:lnTo>
                <a:lnTo>
                  <a:pt x="1266825" y="1385888"/>
                </a:lnTo>
                <a:lnTo>
                  <a:pt x="1195387" y="1333500"/>
                </a:lnTo>
                <a:lnTo>
                  <a:pt x="1100137" y="1238250"/>
                </a:lnTo>
                <a:lnTo>
                  <a:pt x="1042987" y="1200150"/>
                </a:lnTo>
                <a:lnTo>
                  <a:pt x="1004887" y="1100138"/>
                </a:lnTo>
                <a:lnTo>
                  <a:pt x="871537" y="957263"/>
                </a:lnTo>
                <a:lnTo>
                  <a:pt x="776287" y="900113"/>
                </a:lnTo>
                <a:lnTo>
                  <a:pt x="738187" y="828675"/>
                </a:lnTo>
                <a:lnTo>
                  <a:pt x="709612" y="828675"/>
                </a:lnTo>
                <a:lnTo>
                  <a:pt x="614362" y="728663"/>
                </a:lnTo>
                <a:lnTo>
                  <a:pt x="561975" y="590550"/>
                </a:lnTo>
                <a:lnTo>
                  <a:pt x="509587" y="561975"/>
                </a:lnTo>
                <a:lnTo>
                  <a:pt x="519112" y="500063"/>
                </a:lnTo>
                <a:lnTo>
                  <a:pt x="466725" y="466725"/>
                </a:lnTo>
                <a:lnTo>
                  <a:pt x="428625" y="438150"/>
                </a:lnTo>
                <a:lnTo>
                  <a:pt x="371475" y="319088"/>
                </a:lnTo>
                <a:lnTo>
                  <a:pt x="280987" y="247650"/>
                </a:lnTo>
                <a:lnTo>
                  <a:pt x="166687" y="123825"/>
                </a:lnTo>
                <a:lnTo>
                  <a:pt x="76200" y="57150"/>
                </a:lnTo>
                <a:lnTo>
                  <a:pt x="0" y="0"/>
                </a:lnTo>
              </a:path>
            </a:pathLst>
          </a:custGeom>
          <a:noFill/>
          <a:ln w="28575" cap="flat" cmpd="sng" algn="ctr">
            <a:solidFill>
              <a:schemeClr val="accent2"/>
            </a:solidFill>
            <a:prstDash val="solid"/>
            <a:round/>
            <a:headEnd type="none" w="med" len="med"/>
            <a:tailEnd type="none" w="med" len="med"/>
          </a:ln>
        </p:spPr>
        <p:txBody>
          <a:bodyPr anchor="ctr"/>
          <a:lstStyle/>
          <a:p>
            <a:pPr>
              <a:defRPr/>
            </a:pPr>
            <a:endParaRPr lang="en-US" sz="1800" dirty="0">
              <a:solidFill>
                <a:schemeClr val="bg2">
                  <a:lumMod val="10000"/>
                </a:schemeClr>
              </a:solidFill>
              <a:ea typeface="ＭＳ Ｐゴシック" pitchFamily="34" charset="-128"/>
            </a:endParaRPr>
          </a:p>
        </p:txBody>
      </p:sp>
      <p:sp>
        <p:nvSpPr>
          <p:cNvPr id="123908" name="Freeform 50"/>
          <p:cNvSpPr>
            <a:spLocks/>
          </p:cNvSpPr>
          <p:nvPr/>
        </p:nvSpPr>
        <p:spPr bwMode="gray">
          <a:xfrm>
            <a:off x="2209800" y="2487615"/>
            <a:ext cx="4986338" cy="2638425"/>
          </a:xfrm>
          <a:custGeom>
            <a:avLst/>
            <a:gdLst>
              <a:gd name="T0" fmla="*/ 160734 w 4986338"/>
              <a:gd name="T1" fmla="*/ 133350 h 2638425"/>
              <a:gd name="T2" fmla="*/ 192881 w 4986338"/>
              <a:gd name="T3" fmla="*/ 214312 h 2638425"/>
              <a:gd name="T4" fmla="*/ 283965 w 4986338"/>
              <a:gd name="T5" fmla="*/ 376237 h 2638425"/>
              <a:gd name="T6" fmla="*/ 364331 w 4986338"/>
              <a:gd name="T7" fmla="*/ 509587 h 2638425"/>
              <a:gd name="T8" fmla="*/ 471487 w 4986338"/>
              <a:gd name="T9" fmla="*/ 604837 h 2638425"/>
              <a:gd name="T10" fmla="*/ 541140 w 4986338"/>
              <a:gd name="T11" fmla="*/ 685800 h 2638425"/>
              <a:gd name="T12" fmla="*/ 744736 w 4986338"/>
              <a:gd name="T13" fmla="*/ 771525 h 2638425"/>
              <a:gd name="T14" fmla="*/ 894755 w 4986338"/>
              <a:gd name="T15" fmla="*/ 942975 h 2638425"/>
              <a:gd name="T16" fmla="*/ 1007269 w 4986338"/>
              <a:gd name="T17" fmla="*/ 1047750 h 2638425"/>
              <a:gd name="T18" fmla="*/ 1050131 w 4986338"/>
              <a:gd name="T19" fmla="*/ 1176350 h 2638425"/>
              <a:gd name="T20" fmla="*/ 1232311 w 4986338"/>
              <a:gd name="T21" fmla="*/ 1319225 h 2638425"/>
              <a:gd name="T22" fmla="*/ 1328752 w 4986338"/>
              <a:gd name="T23" fmla="*/ 1438288 h 2638425"/>
              <a:gd name="T24" fmla="*/ 1382330 w 4986338"/>
              <a:gd name="T25" fmla="*/ 1495438 h 2638425"/>
              <a:gd name="T26" fmla="*/ 1473414 w 4986338"/>
              <a:gd name="T27" fmla="*/ 1552588 h 2638425"/>
              <a:gd name="T28" fmla="*/ 1591285 w 4986338"/>
              <a:gd name="T29" fmla="*/ 1666888 h 2638425"/>
              <a:gd name="T30" fmla="*/ 1725230 w 4986338"/>
              <a:gd name="T31" fmla="*/ 1714513 h 2638425"/>
              <a:gd name="T32" fmla="*/ 1853818 w 4986338"/>
              <a:gd name="T33" fmla="*/ 1833575 h 2638425"/>
              <a:gd name="T34" fmla="*/ 1993121 w 4986338"/>
              <a:gd name="T35" fmla="*/ 1909775 h 2638425"/>
              <a:gd name="T36" fmla="*/ 2127067 w 4986338"/>
              <a:gd name="T37" fmla="*/ 2038363 h 2638425"/>
              <a:gd name="T38" fmla="*/ 2373513 w 4986338"/>
              <a:gd name="T39" fmla="*/ 2157413 h 2638425"/>
              <a:gd name="T40" fmla="*/ 2550320 w 4986338"/>
              <a:gd name="T41" fmla="*/ 2224087 h 2638425"/>
              <a:gd name="T42" fmla="*/ 2652119 w 4986338"/>
              <a:gd name="T43" fmla="*/ 2252663 h 2638425"/>
              <a:gd name="T44" fmla="*/ 2818209 w 4986338"/>
              <a:gd name="T45" fmla="*/ 2305051 h 2638425"/>
              <a:gd name="T46" fmla="*/ 2941439 w 4986338"/>
              <a:gd name="T47" fmla="*/ 2309813 h 2638425"/>
              <a:gd name="T48" fmla="*/ 3128963 w 4986338"/>
              <a:gd name="T49" fmla="*/ 2338387 h 2638425"/>
              <a:gd name="T50" fmla="*/ 3386138 w 4986338"/>
              <a:gd name="T51" fmla="*/ 2386013 h 2638425"/>
              <a:gd name="T52" fmla="*/ 3477221 w 4986338"/>
              <a:gd name="T53" fmla="*/ 2424113 h 2638425"/>
              <a:gd name="T54" fmla="*/ 3637956 w 4986338"/>
              <a:gd name="T55" fmla="*/ 2443163 h 2638425"/>
              <a:gd name="T56" fmla="*/ 3712964 w 4986338"/>
              <a:gd name="T57" fmla="*/ 2462213 h 2638425"/>
              <a:gd name="T58" fmla="*/ 3787975 w 4986338"/>
              <a:gd name="T59" fmla="*/ 2486025 h 2638425"/>
              <a:gd name="T60" fmla="*/ 3959425 w 4986338"/>
              <a:gd name="T61" fmla="*/ 2552701 h 2638425"/>
              <a:gd name="T62" fmla="*/ 4136232 w 4986338"/>
              <a:gd name="T63" fmla="*/ 2600325 h 2638425"/>
              <a:gd name="T64" fmla="*/ 4436270 w 4986338"/>
              <a:gd name="T65" fmla="*/ 2609851 h 2638425"/>
              <a:gd name="T66" fmla="*/ 4666656 w 4986338"/>
              <a:gd name="T67" fmla="*/ 2633663 h 2638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86338"/>
              <a:gd name="T103" fmla="*/ 0 h 2638425"/>
              <a:gd name="T104" fmla="*/ 4986338 w 4986338"/>
              <a:gd name="T105" fmla="*/ 2638425 h 26384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86338" h="2638425">
                <a:moveTo>
                  <a:pt x="0" y="0"/>
                </a:moveTo>
                <a:lnTo>
                  <a:pt x="142875" y="133350"/>
                </a:lnTo>
                <a:lnTo>
                  <a:pt x="171450" y="171450"/>
                </a:lnTo>
                <a:lnTo>
                  <a:pt x="171450" y="214312"/>
                </a:lnTo>
                <a:lnTo>
                  <a:pt x="252413" y="323850"/>
                </a:lnTo>
                <a:lnTo>
                  <a:pt x="252413" y="376237"/>
                </a:lnTo>
                <a:lnTo>
                  <a:pt x="309563" y="419100"/>
                </a:lnTo>
                <a:lnTo>
                  <a:pt x="323850" y="509587"/>
                </a:lnTo>
                <a:lnTo>
                  <a:pt x="376238" y="523875"/>
                </a:lnTo>
                <a:lnTo>
                  <a:pt x="419100" y="604837"/>
                </a:lnTo>
                <a:lnTo>
                  <a:pt x="452438" y="604837"/>
                </a:lnTo>
                <a:lnTo>
                  <a:pt x="481013" y="685800"/>
                </a:lnTo>
                <a:lnTo>
                  <a:pt x="614363" y="742950"/>
                </a:lnTo>
                <a:lnTo>
                  <a:pt x="661988" y="771525"/>
                </a:lnTo>
                <a:lnTo>
                  <a:pt x="728663" y="919162"/>
                </a:lnTo>
                <a:lnTo>
                  <a:pt x="795338" y="942975"/>
                </a:lnTo>
                <a:lnTo>
                  <a:pt x="852488" y="1033462"/>
                </a:lnTo>
                <a:lnTo>
                  <a:pt x="895350" y="1047750"/>
                </a:lnTo>
                <a:lnTo>
                  <a:pt x="938213" y="1114425"/>
                </a:lnTo>
                <a:lnTo>
                  <a:pt x="933450" y="1176337"/>
                </a:lnTo>
                <a:lnTo>
                  <a:pt x="1057275" y="1300162"/>
                </a:lnTo>
                <a:lnTo>
                  <a:pt x="1095375" y="1319212"/>
                </a:lnTo>
                <a:lnTo>
                  <a:pt x="1104900" y="1357312"/>
                </a:lnTo>
                <a:lnTo>
                  <a:pt x="1181100" y="1438275"/>
                </a:lnTo>
                <a:lnTo>
                  <a:pt x="1209675" y="1452562"/>
                </a:lnTo>
                <a:lnTo>
                  <a:pt x="1228725" y="1495425"/>
                </a:lnTo>
                <a:lnTo>
                  <a:pt x="1276350" y="1495425"/>
                </a:lnTo>
                <a:lnTo>
                  <a:pt x="1309688" y="1552575"/>
                </a:lnTo>
                <a:lnTo>
                  <a:pt x="1366838" y="1571625"/>
                </a:lnTo>
                <a:lnTo>
                  <a:pt x="1414463" y="1666875"/>
                </a:lnTo>
                <a:lnTo>
                  <a:pt x="1481138" y="1724025"/>
                </a:lnTo>
                <a:lnTo>
                  <a:pt x="1533525" y="1714500"/>
                </a:lnTo>
                <a:lnTo>
                  <a:pt x="1581150" y="1785937"/>
                </a:lnTo>
                <a:lnTo>
                  <a:pt x="1647825" y="1833562"/>
                </a:lnTo>
                <a:lnTo>
                  <a:pt x="1728788" y="1857375"/>
                </a:lnTo>
                <a:lnTo>
                  <a:pt x="1771650" y="1909762"/>
                </a:lnTo>
                <a:lnTo>
                  <a:pt x="1847850" y="1928812"/>
                </a:lnTo>
                <a:lnTo>
                  <a:pt x="1890713" y="2038350"/>
                </a:lnTo>
                <a:lnTo>
                  <a:pt x="2000250" y="2038350"/>
                </a:lnTo>
                <a:lnTo>
                  <a:pt x="2109788" y="2157412"/>
                </a:lnTo>
                <a:lnTo>
                  <a:pt x="2238375" y="2195512"/>
                </a:lnTo>
                <a:lnTo>
                  <a:pt x="2266950" y="2224087"/>
                </a:lnTo>
                <a:lnTo>
                  <a:pt x="2338388" y="2228850"/>
                </a:lnTo>
                <a:lnTo>
                  <a:pt x="2357438" y="2252662"/>
                </a:lnTo>
                <a:lnTo>
                  <a:pt x="2424113" y="2266950"/>
                </a:lnTo>
                <a:lnTo>
                  <a:pt x="2505075" y="2305050"/>
                </a:lnTo>
                <a:lnTo>
                  <a:pt x="2590800" y="2300287"/>
                </a:lnTo>
                <a:lnTo>
                  <a:pt x="2614613" y="2309812"/>
                </a:lnTo>
                <a:lnTo>
                  <a:pt x="2752725" y="2309812"/>
                </a:lnTo>
                <a:lnTo>
                  <a:pt x="2781300" y="2338387"/>
                </a:lnTo>
                <a:lnTo>
                  <a:pt x="2909888" y="2328862"/>
                </a:lnTo>
                <a:lnTo>
                  <a:pt x="3009900" y="2386012"/>
                </a:lnTo>
                <a:lnTo>
                  <a:pt x="3062288" y="2386012"/>
                </a:lnTo>
                <a:lnTo>
                  <a:pt x="3090863" y="2424112"/>
                </a:lnTo>
                <a:lnTo>
                  <a:pt x="3228975" y="2419350"/>
                </a:lnTo>
                <a:lnTo>
                  <a:pt x="3233738" y="2443162"/>
                </a:lnTo>
                <a:lnTo>
                  <a:pt x="3286125" y="2443162"/>
                </a:lnTo>
                <a:lnTo>
                  <a:pt x="3300413" y="2462212"/>
                </a:lnTo>
                <a:lnTo>
                  <a:pt x="3357563" y="2462212"/>
                </a:lnTo>
                <a:lnTo>
                  <a:pt x="3367088" y="2486025"/>
                </a:lnTo>
                <a:lnTo>
                  <a:pt x="3486150" y="2495550"/>
                </a:lnTo>
                <a:lnTo>
                  <a:pt x="3519488" y="2552700"/>
                </a:lnTo>
                <a:lnTo>
                  <a:pt x="3586163" y="2586037"/>
                </a:lnTo>
                <a:lnTo>
                  <a:pt x="3676650" y="2600325"/>
                </a:lnTo>
                <a:lnTo>
                  <a:pt x="3910013" y="2614612"/>
                </a:lnTo>
                <a:lnTo>
                  <a:pt x="3943350" y="2609850"/>
                </a:lnTo>
                <a:lnTo>
                  <a:pt x="3971925" y="2628900"/>
                </a:lnTo>
                <a:lnTo>
                  <a:pt x="4148138" y="2633662"/>
                </a:lnTo>
                <a:lnTo>
                  <a:pt x="4986338" y="2638425"/>
                </a:lnTo>
              </a:path>
            </a:pathLst>
          </a:custGeom>
          <a:noFill/>
          <a:ln w="28575" cap="flat" cmpd="sng" algn="ctr">
            <a:solidFill>
              <a:schemeClr val="accent1"/>
            </a:solidFill>
            <a:prstDash val="solid"/>
            <a:round/>
            <a:headEnd type="none" w="med" len="med"/>
            <a:tailEnd type="none" w="med" len="med"/>
          </a:ln>
        </p:spPr>
        <p:txBody>
          <a:bodyPr anchor="ctr"/>
          <a:lstStyle/>
          <a:p>
            <a:pPr>
              <a:defRPr/>
            </a:pPr>
            <a:endParaRPr lang="en-US" sz="1800" dirty="0">
              <a:solidFill>
                <a:schemeClr val="bg2">
                  <a:lumMod val="10000"/>
                </a:schemeClr>
              </a:solidFill>
              <a:ea typeface="ＭＳ Ｐゴシック" pitchFamily="34" charset="-128"/>
            </a:endParaRPr>
          </a:p>
        </p:txBody>
      </p:sp>
      <p:sp>
        <p:nvSpPr>
          <p:cNvPr id="123910" name="TextBox 4"/>
          <p:cNvSpPr txBox="1">
            <a:spLocks noChangeArrowheads="1"/>
          </p:cNvSpPr>
          <p:nvPr/>
        </p:nvSpPr>
        <p:spPr bwMode="auto">
          <a:xfrm>
            <a:off x="384177" y="6354771"/>
            <a:ext cx="8566150" cy="307975"/>
          </a:xfrm>
          <a:prstGeom prst="rect">
            <a:avLst/>
          </a:prstGeom>
          <a:noFill/>
          <a:ln w="9525">
            <a:noFill/>
            <a:miter lim="800000"/>
            <a:headEnd/>
            <a:tailEnd/>
          </a:ln>
        </p:spPr>
        <p:txBody>
          <a:bodyPr>
            <a:spAutoFit/>
          </a:bodyPr>
          <a:lstStyle/>
          <a:p>
            <a:pPr algn="l">
              <a:defRPr/>
            </a:pPr>
            <a:r>
              <a:rPr lang="en-US" sz="1400" dirty="0">
                <a:ea typeface="ＭＳ Ｐゴシック" pitchFamily="34" charset="-128"/>
              </a:rPr>
              <a:t>Schiller JH, et al. N Engl J Med. 2002;346:92-98.</a:t>
            </a:r>
          </a:p>
        </p:txBody>
      </p:sp>
      <p:cxnSp>
        <p:nvCxnSpPr>
          <p:cNvPr id="123911" name="Straight Connector 6"/>
          <p:cNvCxnSpPr>
            <a:cxnSpLocks noChangeShapeType="1"/>
          </p:cNvCxnSpPr>
          <p:nvPr/>
        </p:nvCxnSpPr>
        <p:spPr bwMode="auto">
          <a:xfrm rot="5400000">
            <a:off x="659606" y="4004469"/>
            <a:ext cx="3062288" cy="0"/>
          </a:xfrm>
          <a:prstGeom prst="line">
            <a:avLst/>
          </a:prstGeom>
          <a:noFill/>
          <a:ln w="28575" algn="ctr">
            <a:solidFill>
              <a:schemeClr val="bg2">
                <a:lumMod val="10000"/>
              </a:schemeClr>
            </a:solidFill>
            <a:round/>
            <a:headEnd/>
            <a:tailEnd/>
          </a:ln>
        </p:spPr>
      </p:cxnSp>
      <p:cxnSp>
        <p:nvCxnSpPr>
          <p:cNvPr id="123912" name="Straight Connector 8"/>
          <p:cNvCxnSpPr>
            <a:cxnSpLocks noChangeShapeType="1"/>
          </p:cNvCxnSpPr>
          <p:nvPr/>
        </p:nvCxnSpPr>
        <p:spPr bwMode="auto">
          <a:xfrm>
            <a:off x="2198692" y="5519738"/>
            <a:ext cx="4999037" cy="0"/>
          </a:xfrm>
          <a:prstGeom prst="line">
            <a:avLst/>
          </a:prstGeom>
          <a:noFill/>
          <a:ln w="28575" algn="ctr">
            <a:solidFill>
              <a:schemeClr val="bg2">
                <a:lumMod val="10000"/>
              </a:schemeClr>
            </a:solidFill>
            <a:round/>
            <a:headEnd/>
            <a:tailEnd/>
          </a:ln>
        </p:spPr>
      </p:cxnSp>
      <p:cxnSp>
        <p:nvCxnSpPr>
          <p:cNvPr id="123913" name="Straight Connector 10"/>
          <p:cNvCxnSpPr>
            <a:cxnSpLocks noChangeShapeType="1"/>
          </p:cNvCxnSpPr>
          <p:nvPr/>
        </p:nvCxnSpPr>
        <p:spPr bwMode="auto">
          <a:xfrm rot="5400000">
            <a:off x="2157413" y="5551488"/>
            <a:ext cx="63500" cy="0"/>
          </a:xfrm>
          <a:prstGeom prst="line">
            <a:avLst/>
          </a:prstGeom>
          <a:noFill/>
          <a:ln w="28575" algn="ctr">
            <a:solidFill>
              <a:schemeClr val="bg2">
                <a:lumMod val="10000"/>
              </a:schemeClr>
            </a:solidFill>
            <a:round/>
            <a:headEnd/>
            <a:tailEnd/>
          </a:ln>
        </p:spPr>
      </p:cxnSp>
      <p:cxnSp>
        <p:nvCxnSpPr>
          <p:cNvPr id="123914" name="Straight Connector 11"/>
          <p:cNvCxnSpPr>
            <a:cxnSpLocks noChangeShapeType="1"/>
          </p:cNvCxnSpPr>
          <p:nvPr/>
        </p:nvCxnSpPr>
        <p:spPr bwMode="auto">
          <a:xfrm rot="5400000">
            <a:off x="2989263" y="5551488"/>
            <a:ext cx="63500" cy="0"/>
          </a:xfrm>
          <a:prstGeom prst="line">
            <a:avLst/>
          </a:prstGeom>
          <a:noFill/>
          <a:ln w="28575" algn="ctr">
            <a:solidFill>
              <a:schemeClr val="bg2">
                <a:lumMod val="10000"/>
              </a:schemeClr>
            </a:solidFill>
            <a:round/>
            <a:headEnd/>
            <a:tailEnd/>
          </a:ln>
        </p:spPr>
      </p:cxnSp>
      <p:cxnSp>
        <p:nvCxnSpPr>
          <p:cNvPr id="123915" name="Straight Connector 12"/>
          <p:cNvCxnSpPr>
            <a:cxnSpLocks noChangeShapeType="1"/>
          </p:cNvCxnSpPr>
          <p:nvPr/>
        </p:nvCxnSpPr>
        <p:spPr bwMode="auto">
          <a:xfrm rot="5400000">
            <a:off x="3821113" y="5551488"/>
            <a:ext cx="63500" cy="0"/>
          </a:xfrm>
          <a:prstGeom prst="line">
            <a:avLst/>
          </a:prstGeom>
          <a:noFill/>
          <a:ln w="28575" algn="ctr">
            <a:solidFill>
              <a:schemeClr val="bg2">
                <a:lumMod val="10000"/>
              </a:schemeClr>
            </a:solidFill>
            <a:round/>
            <a:headEnd/>
            <a:tailEnd/>
          </a:ln>
        </p:spPr>
      </p:cxnSp>
      <p:cxnSp>
        <p:nvCxnSpPr>
          <p:cNvPr id="123916" name="Straight Connector 13"/>
          <p:cNvCxnSpPr>
            <a:cxnSpLocks noChangeShapeType="1"/>
          </p:cNvCxnSpPr>
          <p:nvPr/>
        </p:nvCxnSpPr>
        <p:spPr bwMode="auto">
          <a:xfrm rot="5400000">
            <a:off x="4652963" y="5551488"/>
            <a:ext cx="63500" cy="0"/>
          </a:xfrm>
          <a:prstGeom prst="line">
            <a:avLst/>
          </a:prstGeom>
          <a:noFill/>
          <a:ln w="28575" algn="ctr">
            <a:solidFill>
              <a:schemeClr val="bg2">
                <a:lumMod val="10000"/>
              </a:schemeClr>
            </a:solidFill>
            <a:round/>
            <a:headEnd/>
            <a:tailEnd/>
          </a:ln>
        </p:spPr>
      </p:cxnSp>
      <p:cxnSp>
        <p:nvCxnSpPr>
          <p:cNvPr id="123917" name="Straight Connector 14"/>
          <p:cNvCxnSpPr>
            <a:cxnSpLocks noChangeShapeType="1"/>
          </p:cNvCxnSpPr>
          <p:nvPr/>
        </p:nvCxnSpPr>
        <p:spPr bwMode="auto">
          <a:xfrm rot="5400000">
            <a:off x="5484813" y="5551488"/>
            <a:ext cx="63500" cy="0"/>
          </a:xfrm>
          <a:prstGeom prst="line">
            <a:avLst/>
          </a:prstGeom>
          <a:noFill/>
          <a:ln w="28575" algn="ctr">
            <a:solidFill>
              <a:schemeClr val="bg2">
                <a:lumMod val="10000"/>
              </a:schemeClr>
            </a:solidFill>
            <a:round/>
            <a:headEnd/>
            <a:tailEnd/>
          </a:ln>
        </p:spPr>
      </p:cxnSp>
      <p:cxnSp>
        <p:nvCxnSpPr>
          <p:cNvPr id="123918" name="Straight Connector 15"/>
          <p:cNvCxnSpPr>
            <a:cxnSpLocks noChangeShapeType="1"/>
          </p:cNvCxnSpPr>
          <p:nvPr/>
        </p:nvCxnSpPr>
        <p:spPr bwMode="auto">
          <a:xfrm rot="5400000">
            <a:off x="6316663" y="5551488"/>
            <a:ext cx="63500" cy="0"/>
          </a:xfrm>
          <a:prstGeom prst="line">
            <a:avLst/>
          </a:prstGeom>
          <a:noFill/>
          <a:ln w="28575" algn="ctr">
            <a:solidFill>
              <a:schemeClr val="bg2">
                <a:lumMod val="10000"/>
              </a:schemeClr>
            </a:solidFill>
            <a:round/>
            <a:headEnd/>
            <a:tailEnd/>
          </a:ln>
        </p:spPr>
      </p:cxnSp>
      <p:cxnSp>
        <p:nvCxnSpPr>
          <p:cNvPr id="123919" name="Straight Connector 16"/>
          <p:cNvCxnSpPr>
            <a:cxnSpLocks noChangeShapeType="1"/>
          </p:cNvCxnSpPr>
          <p:nvPr/>
        </p:nvCxnSpPr>
        <p:spPr bwMode="auto">
          <a:xfrm rot="5400000">
            <a:off x="7148513" y="5551488"/>
            <a:ext cx="63500" cy="0"/>
          </a:xfrm>
          <a:prstGeom prst="line">
            <a:avLst/>
          </a:prstGeom>
          <a:noFill/>
          <a:ln w="28575" algn="ctr">
            <a:solidFill>
              <a:schemeClr val="bg2">
                <a:lumMod val="10000"/>
              </a:schemeClr>
            </a:solidFill>
            <a:round/>
            <a:headEnd/>
            <a:tailEnd/>
          </a:ln>
        </p:spPr>
      </p:cxnSp>
      <p:cxnSp>
        <p:nvCxnSpPr>
          <p:cNvPr id="123920" name="Straight Connector 18"/>
          <p:cNvCxnSpPr>
            <a:cxnSpLocks noChangeShapeType="1"/>
          </p:cNvCxnSpPr>
          <p:nvPr/>
        </p:nvCxnSpPr>
        <p:spPr bwMode="auto">
          <a:xfrm rot="10800000">
            <a:off x="2125663" y="2482850"/>
            <a:ext cx="63500" cy="0"/>
          </a:xfrm>
          <a:prstGeom prst="line">
            <a:avLst/>
          </a:prstGeom>
          <a:noFill/>
          <a:ln w="28575" algn="ctr">
            <a:solidFill>
              <a:schemeClr val="bg2">
                <a:lumMod val="10000"/>
              </a:schemeClr>
            </a:solidFill>
            <a:round/>
            <a:headEnd/>
            <a:tailEnd/>
          </a:ln>
        </p:spPr>
      </p:cxnSp>
      <p:cxnSp>
        <p:nvCxnSpPr>
          <p:cNvPr id="123921" name="Straight Connector 19"/>
          <p:cNvCxnSpPr>
            <a:cxnSpLocks noChangeShapeType="1"/>
          </p:cNvCxnSpPr>
          <p:nvPr/>
        </p:nvCxnSpPr>
        <p:spPr bwMode="auto">
          <a:xfrm rot="10800000">
            <a:off x="2125663" y="3089275"/>
            <a:ext cx="63500" cy="0"/>
          </a:xfrm>
          <a:prstGeom prst="line">
            <a:avLst/>
          </a:prstGeom>
          <a:noFill/>
          <a:ln w="28575" algn="ctr">
            <a:solidFill>
              <a:schemeClr val="bg2">
                <a:lumMod val="10000"/>
              </a:schemeClr>
            </a:solidFill>
            <a:round/>
            <a:headEnd/>
            <a:tailEnd/>
          </a:ln>
        </p:spPr>
      </p:cxnSp>
      <p:cxnSp>
        <p:nvCxnSpPr>
          <p:cNvPr id="123922" name="Straight Connector 20"/>
          <p:cNvCxnSpPr>
            <a:cxnSpLocks noChangeShapeType="1"/>
          </p:cNvCxnSpPr>
          <p:nvPr/>
        </p:nvCxnSpPr>
        <p:spPr bwMode="auto">
          <a:xfrm rot="10800000">
            <a:off x="2125663" y="3697288"/>
            <a:ext cx="63500" cy="0"/>
          </a:xfrm>
          <a:prstGeom prst="line">
            <a:avLst/>
          </a:prstGeom>
          <a:noFill/>
          <a:ln w="28575" algn="ctr">
            <a:solidFill>
              <a:schemeClr val="bg2">
                <a:lumMod val="10000"/>
              </a:schemeClr>
            </a:solidFill>
            <a:round/>
            <a:headEnd/>
            <a:tailEnd/>
          </a:ln>
        </p:spPr>
      </p:cxnSp>
      <p:cxnSp>
        <p:nvCxnSpPr>
          <p:cNvPr id="123923" name="Straight Connector 21"/>
          <p:cNvCxnSpPr>
            <a:cxnSpLocks noChangeShapeType="1"/>
          </p:cNvCxnSpPr>
          <p:nvPr/>
        </p:nvCxnSpPr>
        <p:spPr bwMode="auto">
          <a:xfrm rot="10800000">
            <a:off x="2125663" y="4305300"/>
            <a:ext cx="63500" cy="0"/>
          </a:xfrm>
          <a:prstGeom prst="line">
            <a:avLst/>
          </a:prstGeom>
          <a:noFill/>
          <a:ln w="28575" algn="ctr">
            <a:solidFill>
              <a:schemeClr val="bg2">
                <a:lumMod val="10000"/>
              </a:schemeClr>
            </a:solidFill>
            <a:round/>
            <a:headEnd/>
            <a:tailEnd/>
          </a:ln>
        </p:spPr>
      </p:cxnSp>
      <p:cxnSp>
        <p:nvCxnSpPr>
          <p:cNvPr id="123924" name="Straight Connector 22"/>
          <p:cNvCxnSpPr>
            <a:cxnSpLocks noChangeShapeType="1"/>
          </p:cNvCxnSpPr>
          <p:nvPr/>
        </p:nvCxnSpPr>
        <p:spPr bwMode="auto">
          <a:xfrm rot="10800000">
            <a:off x="2125663" y="4911725"/>
            <a:ext cx="63500" cy="0"/>
          </a:xfrm>
          <a:prstGeom prst="line">
            <a:avLst/>
          </a:prstGeom>
          <a:noFill/>
          <a:ln w="28575" algn="ctr">
            <a:solidFill>
              <a:schemeClr val="bg2">
                <a:lumMod val="10000"/>
              </a:schemeClr>
            </a:solidFill>
            <a:round/>
            <a:headEnd/>
            <a:tailEnd/>
          </a:ln>
        </p:spPr>
      </p:cxnSp>
      <p:cxnSp>
        <p:nvCxnSpPr>
          <p:cNvPr id="123925" name="Straight Connector 23"/>
          <p:cNvCxnSpPr>
            <a:cxnSpLocks noChangeShapeType="1"/>
          </p:cNvCxnSpPr>
          <p:nvPr/>
        </p:nvCxnSpPr>
        <p:spPr bwMode="auto">
          <a:xfrm rot="10800000">
            <a:off x="2125663" y="5519738"/>
            <a:ext cx="63500" cy="0"/>
          </a:xfrm>
          <a:prstGeom prst="line">
            <a:avLst/>
          </a:prstGeom>
          <a:noFill/>
          <a:ln w="28575" algn="ctr">
            <a:solidFill>
              <a:schemeClr val="bg2">
                <a:lumMod val="10000"/>
              </a:schemeClr>
            </a:solidFill>
            <a:round/>
            <a:headEnd/>
            <a:tailEnd/>
          </a:ln>
        </p:spPr>
      </p:cxnSp>
      <p:sp>
        <p:nvSpPr>
          <p:cNvPr id="123926" name="TextBox 24"/>
          <p:cNvSpPr txBox="1">
            <a:spLocks noChangeArrowheads="1"/>
          </p:cNvSpPr>
          <p:nvPr/>
        </p:nvSpPr>
        <p:spPr bwMode="auto">
          <a:xfrm>
            <a:off x="1593850" y="2306646"/>
            <a:ext cx="577850" cy="369887"/>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1.0</a:t>
            </a:r>
          </a:p>
        </p:txBody>
      </p:sp>
      <p:sp>
        <p:nvSpPr>
          <p:cNvPr id="123927" name="TextBox 25"/>
          <p:cNvSpPr txBox="1">
            <a:spLocks noChangeArrowheads="1"/>
          </p:cNvSpPr>
          <p:nvPr/>
        </p:nvSpPr>
        <p:spPr bwMode="auto">
          <a:xfrm>
            <a:off x="1593850" y="2913071"/>
            <a:ext cx="577850" cy="369887"/>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0.8</a:t>
            </a:r>
          </a:p>
        </p:txBody>
      </p:sp>
      <p:sp>
        <p:nvSpPr>
          <p:cNvPr id="123928" name="TextBox 26"/>
          <p:cNvSpPr txBox="1">
            <a:spLocks noChangeArrowheads="1"/>
          </p:cNvSpPr>
          <p:nvPr/>
        </p:nvSpPr>
        <p:spPr bwMode="auto">
          <a:xfrm>
            <a:off x="1593850" y="3521075"/>
            <a:ext cx="577850" cy="369888"/>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0.6</a:t>
            </a:r>
          </a:p>
        </p:txBody>
      </p:sp>
      <p:sp>
        <p:nvSpPr>
          <p:cNvPr id="123929" name="TextBox 27"/>
          <p:cNvSpPr txBox="1">
            <a:spLocks noChangeArrowheads="1"/>
          </p:cNvSpPr>
          <p:nvPr/>
        </p:nvSpPr>
        <p:spPr bwMode="auto">
          <a:xfrm>
            <a:off x="1593850" y="4127500"/>
            <a:ext cx="577850" cy="369888"/>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0.4</a:t>
            </a:r>
          </a:p>
        </p:txBody>
      </p:sp>
      <p:sp>
        <p:nvSpPr>
          <p:cNvPr id="123930" name="TextBox 28"/>
          <p:cNvSpPr txBox="1">
            <a:spLocks noChangeArrowheads="1"/>
          </p:cNvSpPr>
          <p:nvPr/>
        </p:nvSpPr>
        <p:spPr bwMode="auto">
          <a:xfrm>
            <a:off x="1593850" y="4733925"/>
            <a:ext cx="577850" cy="369888"/>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0.2</a:t>
            </a:r>
          </a:p>
        </p:txBody>
      </p:sp>
      <p:sp>
        <p:nvSpPr>
          <p:cNvPr id="123931" name="TextBox 29"/>
          <p:cNvSpPr txBox="1">
            <a:spLocks noChangeArrowheads="1"/>
          </p:cNvSpPr>
          <p:nvPr/>
        </p:nvSpPr>
        <p:spPr bwMode="auto">
          <a:xfrm>
            <a:off x="1593850" y="5341946"/>
            <a:ext cx="577850" cy="369887"/>
          </a:xfrm>
          <a:prstGeom prst="rect">
            <a:avLst/>
          </a:prstGeom>
          <a:noFill/>
          <a:ln w="9525">
            <a:noFill/>
            <a:miter lim="800000"/>
            <a:headEnd/>
            <a:tailEnd/>
          </a:ln>
        </p:spPr>
        <p:txBody>
          <a:bodyPr>
            <a:spAutoFit/>
          </a:bodyPr>
          <a:lstStyle/>
          <a:p>
            <a:pPr algn="r">
              <a:defRPr/>
            </a:pPr>
            <a:r>
              <a:rPr lang="en-US" sz="1800" dirty="0">
                <a:solidFill>
                  <a:schemeClr val="bg2">
                    <a:lumMod val="10000"/>
                  </a:schemeClr>
                </a:solidFill>
                <a:ea typeface="ＭＳ Ｐゴシック" pitchFamily="34" charset="-128"/>
              </a:rPr>
              <a:t>0</a:t>
            </a:r>
          </a:p>
        </p:txBody>
      </p:sp>
      <p:sp>
        <p:nvSpPr>
          <p:cNvPr id="123932" name="TextBox 30"/>
          <p:cNvSpPr txBox="1">
            <a:spLocks noChangeArrowheads="1"/>
          </p:cNvSpPr>
          <p:nvPr/>
        </p:nvSpPr>
        <p:spPr bwMode="auto">
          <a:xfrm rot="16200000">
            <a:off x="-82550" y="3832506"/>
            <a:ext cx="3138488" cy="369332"/>
          </a:xfrm>
          <a:prstGeom prst="rect">
            <a:avLst/>
          </a:prstGeom>
          <a:noFill/>
          <a:ln w="9525">
            <a:noFill/>
            <a:miter lim="800000"/>
            <a:headEnd/>
            <a:tailEnd/>
          </a:ln>
        </p:spPr>
        <p:txBody>
          <a:bodyPr>
            <a:spAutoFit/>
          </a:bodyPr>
          <a:lstStyle/>
          <a:p>
            <a:pPr>
              <a:defRPr/>
            </a:pPr>
            <a:r>
              <a:rPr lang="en-US" sz="1800" b="1" dirty="0">
                <a:solidFill>
                  <a:schemeClr val="bg2">
                    <a:lumMod val="10000"/>
                  </a:schemeClr>
                </a:solidFill>
                <a:ea typeface="ＭＳ Ｐゴシック" pitchFamily="34" charset="-128"/>
              </a:rPr>
              <a:t>Proportion of patients</a:t>
            </a:r>
          </a:p>
        </p:txBody>
      </p:sp>
      <p:sp>
        <p:nvSpPr>
          <p:cNvPr id="123933" name="TextBox 31"/>
          <p:cNvSpPr txBox="1">
            <a:spLocks noChangeArrowheads="1"/>
          </p:cNvSpPr>
          <p:nvPr/>
        </p:nvSpPr>
        <p:spPr bwMode="auto">
          <a:xfrm>
            <a:off x="2228851" y="5821371"/>
            <a:ext cx="4927600" cy="369887"/>
          </a:xfrm>
          <a:prstGeom prst="rect">
            <a:avLst/>
          </a:prstGeom>
          <a:noFill/>
          <a:ln w="9525">
            <a:noFill/>
            <a:miter lim="800000"/>
            <a:headEnd/>
            <a:tailEnd/>
          </a:ln>
        </p:spPr>
        <p:txBody>
          <a:bodyPr>
            <a:spAutoFit/>
          </a:bodyPr>
          <a:lstStyle/>
          <a:p>
            <a:pPr>
              <a:defRPr/>
            </a:pPr>
            <a:r>
              <a:rPr lang="en-US" sz="1800" b="1" dirty="0">
                <a:solidFill>
                  <a:schemeClr val="bg2">
                    <a:lumMod val="10000"/>
                  </a:schemeClr>
                </a:solidFill>
                <a:ea typeface="ＭＳ Ｐゴシック" pitchFamily="34" charset="-128"/>
              </a:rPr>
              <a:t>Mos</a:t>
            </a:r>
          </a:p>
        </p:txBody>
      </p:sp>
      <p:sp>
        <p:nvSpPr>
          <p:cNvPr id="123934" name="TextBox 32"/>
          <p:cNvSpPr txBox="1">
            <a:spLocks noChangeArrowheads="1"/>
          </p:cNvSpPr>
          <p:nvPr/>
        </p:nvSpPr>
        <p:spPr bwMode="auto">
          <a:xfrm>
            <a:off x="1897063"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0</a:t>
            </a:r>
          </a:p>
        </p:txBody>
      </p:sp>
      <p:sp>
        <p:nvSpPr>
          <p:cNvPr id="123935" name="TextBox 33"/>
          <p:cNvSpPr txBox="1">
            <a:spLocks noChangeArrowheads="1"/>
          </p:cNvSpPr>
          <p:nvPr/>
        </p:nvSpPr>
        <p:spPr bwMode="auto">
          <a:xfrm>
            <a:off x="2728913"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5</a:t>
            </a:r>
          </a:p>
        </p:txBody>
      </p:sp>
      <p:sp>
        <p:nvSpPr>
          <p:cNvPr id="123936" name="TextBox 34"/>
          <p:cNvSpPr txBox="1">
            <a:spLocks noChangeArrowheads="1"/>
          </p:cNvSpPr>
          <p:nvPr/>
        </p:nvSpPr>
        <p:spPr bwMode="auto">
          <a:xfrm>
            <a:off x="3560766"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10</a:t>
            </a:r>
          </a:p>
        </p:txBody>
      </p:sp>
      <p:sp>
        <p:nvSpPr>
          <p:cNvPr id="123937" name="TextBox 35"/>
          <p:cNvSpPr txBox="1">
            <a:spLocks noChangeArrowheads="1"/>
          </p:cNvSpPr>
          <p:nvPr/>
        </p:nvSpPr>
        <p:spPr bwMode="auto">
          <a:xfrm>
            <a:off x="4392615"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15</a:t>
            </a:r>
          </a:p>
        </p:txBody>
      </p:sp>
      <p:sp>
        <p:nvSpPr>
          <p:cNvPr id="123938" name="TextBox 36"/>
          <p:cNvSpPr txBox="1">
            <a:spLocks noChangeArrowheads="1"/>
          </p:cNvSpPr>
          <p:nvPr/>
        </p:nvSpPr>
        <p:spPr bwMode="auto">
          <a:xfrm>
            <a:off x="5224463"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20</a:t>
            </a:r>
          </a:p>
        </p:txBody>
      </p:sp>
      <p:sp>
        <p:nvSpPr>
          <p:cNvPr id="123939" name="TextBox 37"/>
          <p:cNvSpPr txBox="1">
            <a:spLocks noChangeArrowheads="1"/>
          </p:cNvSpPr>
          <p:nvPr/>
        </p:nvSpPr>
        <p:spPr bwMode="auto">
          <a:xfrm>
            <a:off x="6056313"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25</a:t>
            </a:r>
          </a:p>
        </p:txBody>
      </p:sp>
      <p:sp>
        <p:nvSpPr>
          <p:cNvPr id="123940" name="TextBox 38"/>
          <p:cNvSpPr txBox="1">
            <a:spLocks noChangeArrowheads="1"/>
          </p:cNvSpPr>
          <p:nvPr/>
        </p:nvSpPr>
        <p:spPr bwMode="auto">
          <a:xfrm>
            <a:off x="6888166" y="5537200"/>
            <a:ext cx="577850" cy="369888"/>
          </a:xfrm>
          <a:prstGeom prst="rect">
            <a:avLst/>
          </a:prstGeom>
          <a:noFill/>
          <a:ln w="9525">
            <a:noFill/>
            <a:miter lim="800000"/>
            <a:headEnd/>
            <a:tailEnd/>
          </a:ln>
        </p:spPr>
        <p:txBody>
          <a:bodyPr>
            <a:spAutoFit/>
          </a:bodyPr>
          <a:lstStyle/>
          <a:p>
            <a:pPr>
              <a:defRPr/>
            </a:pPr>
            <a:r>
              <a:rPr lang="en-US" sz="1800" dirty="0">
                <a:solidFill>
                  <a:schemeClr val="bg2">
                    <a:lumMod val="10000"/>
                  </a:schemeClr>
                </a:solidFill>
                <a:ea typeface="ＭＳ Ｐゴシック" pitchFamily="34" charset="-128"/>
              </a:rPr>
              <a:t>30</a:t>
            </a:r>
          </a:p>
        </p:txBody>
      </p:sp>
      <p:sp>
        <p:nvSpPr>
          <p:cNvPr id="123941" name="TextBox 39"/>
          <p:cNvSpPr txBox="1">
            <a:spLocks noChangeArrowheads="1"/>
          </p:cNvSpPr>
          <p:nvPr/>
        </p:nvSpPr>
        <p:spPr bwMode="auto">
          <a:xfrm>
            <a:off x="2659063" y="1860552"/>
            <a:ext cx="4927600" cy="647700"/>
          </a:xfrm>
          <a:prstGeom prst="rect">
            <a:avLst/>
          </a:prstGeom>
          <a:noFill/>
          <a:ln w="9525">
            <a:noFill/>
            <a:miter lim="800000"/>
            <a:headEnd/>
            <a:tailEnd/>
          </a:ln>
        </p:spPr>
        <p:txBody>
          <a:bodyPr>
            <a:spAutoFit/>
          </a:bodyPr>
          <a:lstStyle/>
          <a:p>
            <a:pPr>
              <a:defRPr/>
            </a:pPr>
            <a:r>
              <a:rPr lang="en-US" sz="1800" b="1" dirty="0">
                <a:solidFill>
                  <a:schemeClr val="bg2">
                    <a:lumMod val="10000"/>
                  </a:schemeClr>
                </a:solidFill>
                <a:ea typeface="ＭＳ Ｐゴシック" pitchFamily="34" charset="-128"/>
              </a:rPr>
              <a:t>Survival by Treatment Group</a:t>
            </a:r>
            <a:br>
              <a:rPr lang="en-US" sz="1800" b="1" dirty="0">
                <a:solidFill>
                  <a:schemeClr val="bg2">
                    <a:lumMod val="10000"/>
                  </a:schemeClr>
                </a:solidFill>
                <a:ea typeface="ＭＳ Ｐゴシック" pitchFamily="34" charset="-128"/>
              </a:rPr>
            </a:br>
            <a:r>
              <a:rPr lang="en-US" sz="1800" b="1" dirty="0">
                <a:solidFill>
                  <a:schemeClr val="bg2">
                    <a:lumMod val="10000"/>
                  </a:schemeClr>
                </a:solidFill>
                <a:ea typeface="ＭＳ Ｐゴシック" pitchFamily="34" charset="-128"/>
              </a:rPr>
              <a:t>All Randomized Cases</a:t>
            </a:r>
          </a:p>
        </p:txBody>
      </p:sp>
      <p:sp>
        <p:nvSpPr>
          <p:cNvPr id="123942" name="TextBox 40"/>
          <p:cNvSpPr txBox="1">
            <a:spLocks noChangeArrowheads="1"/>
          </p:cNvSpPr>
          <p:nvPr/>
        </p:nvSpPr>
        <p:spPr bwMode="auto">
          <a:xfrm>
            <a:off x="6107114" y="2930525"/>
            <a:ext cx="2627312" cy="1201738"/>
          </a:xfrm>
          <a:prstGeom prst="rect">
            <a:avLst/>
          </a:prstGeom>
          <a:noFill/>
          <a:ln w="9525">
            <a:noFill/>
            <a:miter lim="800000"/>
            <a:headEnd/>
            <a:tailEnd/>
          </a:ln>
        </p:spPr>
        <p:txBody>
          <a:bodyPr>
            <a:spAutoFit/>
          </a:bodyPr>
          <a:lstStyle/>
          <a:p>
            <a:pPr algn="l">
              <a:defRPr/>
            </a:pPr>
            <a:r>
              <a:rPr lang="en-US" sz="1800" dirty="0">
                <a:solidFill>
                  <a:schemeClr val="bg2">
                    <a:lumMod val="10000"/>
                  </a:schemeClr>
                </a:solidFill>
                <a:ea typeface="ＭＳ Ｐゴシック" pitchFamily="34" charset="-128"/>
              </a:rPr>
              <a:t>Cisplatin/paclitaxel</a:t>
            </a:r>
            <a:br>
              <a:rPr lang="en-US" sz="1800" dirty="0">
                <a:solidFill>
                  <a:schemeClr val="bg2">
                    <a:lumMod val="10000"/>
                  </a:schemeClr>
                </a:solidFill>
                <a:ea typeface="ＭＳ Ｐゴシック" pitchFamily="34" charset="-128"/>
              </a:rPr>
            </a:br>
            <a:r>
              <a:rPr lang="en-US" sz="1800" dirty="0">
                <a:solidFill>
                  <a:schemeClr val="bg2">
                    <a:lumMod val="10000"/>
                  </a:schemeClr>
                </a:solidFill>
                <a:ea typeface="ＭＳ Ｐゴシック" pitchFamily="34" charset="-128"/>
              </a:rPr>
              <a:t>Cisplatin/gemcitabine</a:t>
            </a:r>
            <a:br>
              <a:rPr lang="en-US" sz="1800" dirty="0">
                <a:solidFill>
                  <a:schemeClr val="bg2">
                    <a:lumMod val="10000"/>
                  </a:schemeClr>
                </a:solidFill>
                <a:ea typeface="ＭＳ Ｐゴシック" pitchFamily="34" charset="-128"/>
              </a:rPr>
            </a:br>
            <a:r>
              <a:rPr lang="en-US" sz="1800" dirty="0">
                <a:solidFill>
                  <a:schemeClr val="bg2">
                    <a:lumMod val="10000"/>
                  </a:schemeClr>
                </a:solidFill>
                <a:ea typeface="ＭＳ Ｐゴシック" pitchFamily="34" charset="-128"/>
              </a:rPr>
              <a:t>Cisplatin/docetaxel</a:t>
            </a:r>
            <a:br>
              <a:rPr lang="en-US" sz="1800" dirty="0">
                <a:solidFill>
                  <a:schemeClr val="bg2">
                    <a:lumMod val="10000"/>
                  </a:schemeClr>
                </a:solidFill>
                <a:ea typeface="ＭＳ Ｐゴシック" pitchFamily="34" charset="-128"/>
              </a:rPr>
            </a:br>
            <a:r>
              <a:rPr lang="en-US" sz="1800" dirty="0">
                <a:solidFill>
                  <a:schemeClr val="bg2">
                    <a:lumMod val="10000"/>
                  </a:schemeClr>
                </a:solidFill>
                <a:ea typeface="ＭＳ Ｐゴシック" pitchFamily="34" charset="-128"/>
              </a:rPr>
              <a:t>Carboplatin/paclitaxel</a:t>
            </a:r>
          </a:p>
        </p:txBody>
      </p:sp>
      <p:cxnSp>
        <p:nvCxnSpPr>
          <p:cNvPr id="18471" name="Straight Connector 42"/>
          <p:cNvCxnSpPr>
            <a:cxnSpLocks noChangeShapeType="1"/>
          </p:cNvCxnSpPr>
          <p:nvPr/>
        </p:nvCxnSpPr>
        <p:spPr bwMode="gray">
          <a:xfrm rot="10800000">
            <a:off x="5762625" y="3095625"/>
            <a:ext cx="369888"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4" name="Straight Connector 43"/>
          <p:cNvCxnSpPr/>
          <p:nvPr/>
        </p:nvCxnSpPr>
        <p:spPr bwMode="gray">
          <a:xfrm rot="10800000">
            <a:off x="5762625" y="3382963"/>
            <a:ext cx="369888" cy="0"/>
          </a:xfrm>
          <a:prstGeom prst="line">
            <a:avLst/>
          </a:prstGeom>
          <a:noFill/>
          <a:ln w="28575" cap="flat" cmpd="sng" algn="ctr">
            <a:solidFill>
              <a:schemeClr val="accent3"/>
            </a:solidFill>
            <a:prstDash val="solid"/>
            <a:round/>
            <a:headEnd type="none" w="med" len="med"/>
            <a:tailEnd type="none" w="med" len="med"/>
          </a:ln>
          <a:effectLst/>
        </p:spPr>
      </p:cxnSp>
      <p:cxnSp>
        <p:nvCxnSpPr>
          <p:cNvPr id="18473" name="Straight Connector 44"/>
          <p:cNvCxnSpPr>
            <a:cxnSpLocks noChangeShapeType="1"/>
          </p:cNvCxnSpPr>
          <p:nvPr/>
        </p:nvCxnSpPr>
        <p:spPr bwMode="gray">
          <a:xfrm rot="10800000">
            <a:off x="5762625" y="3668713"/>
            <a:ext cx="369888"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23946" name="Straight Connector 45"/>
          <p:cNvCxnSpPr>
            <a:cxnSpLocks noChangeShapeType="1"/>
          </p:cNvCxnSpPr>
          <p:nvPr/>
        </p:nvCxnSpPr>
        <p:spPr bwMode="gray">
          <a:xfrm rot="10800000">
            <a:off x="5762625" y="3954463"/>
            <a:ext cx="369888" cy="0"/>
          </a:xfrm>
          <a:prstGeom prst="line">
            <a:avLst/>
          </a:prstGeom>
          <a:noFill/>
          <a:ln w="28575" algn="ctr">
            <a:solidFill>
              <a:schemeClr val="accent6"/>
            </a:solidFill>
            <a:round/>
            <a:headEnd/>
            <a:tailEnd/>
          </a:ln>
        </p:spPr>
      </p:cxnSp>
      <p:sp>
        <p:nvSpPr>
          <p:cNvPr id="123947" name="Freeform 51"/>
          <p:cNvSpPr>
            <a:spLocks/>
          </p:cNvSpPr>
          <p:nvPr/>
        </p:nvSpPr>
        <p:spPr bwMode="gray">
          <a:xfrm>
            <a:off x="2228851" y="2490788"/>
            <a:ext cx="5000625" cy="2800350"/>
          </a:xfrm>
          <a:custGeom>
            <a:avLst/>
            <a:gdLst>
              <a:gd name="T0" fmla="*/ 5443539 w 5000625"/>
              <a:gd name="T1" fmla="*/ 2800350 h 2800350"/>
              <a:gd name="T2" fmla="*/ 5379243 w 5000625"/>
              <a:gd name="T3" fmla="*/ 2767012 h 2800350"/>
              <a:gd name="T4" fmla="*/ 5089920 w 5000625"/>
              <a:gd name="T5" fmla="*/ 2738438 h 2800350"/>
              <a:gd name="T6" fmla="*/ 5014914 w 5000625"/>
              <a:gd name="T7" fmla="*/ 2719388 h 2800350"/>
              <a:gd name="T8" fmla="*/ 4843464 w 5000625"/>
              <a:gd name="T9" fmla="*/ 2686050 h 2800350"/>
              <a:gd name="T10" fmla="*/ 4650581 w 5000625"/>
              <a:gd name="T11" fmla="*/ 2681288 h 2800350"/>
              <a:gd name="T12" fmla="*/ 4393406 w 5000625"/>
              <a:gd name="T13" fmla="*/ 2652712 h 2800350"/>
              <a:gd name="T14" fmla="*/ 4098726 w 5000625"/>
              <a:gd name="T15" fmla="*/ 2633662 h 2800350"/>
              <a:gd name="T16" fmla="*/ 3996927 w 5000625"/>
              <a:gd name="T17" fmla="*/ 2605088 h 2800350"/>
              <a:gd name="T18" fmla="*/ 3879056 w 5000625"/>
              <a:gd name="T19" fmla="*/ 2586038 h 2800350"/>
              <a:gd name="T20" fmla="*/ 3750469 w 5000625"/>
              <a:gd name="T21" fmla="*/ 2543174 h 2800350"/>
              <a:gd name="T22" fmla="*/ 3509365 w 5000625"/>
              <a:gd name="T23" fmla="*/ 2490788 h 2800350"/>
              <a:gd name="T24" fmla="*/ 3268264 w 5000625"/>
              <a:gd name="T25" fmla="*/ 2466974 h 2800350"/>
              <a:gd name="T26" fmla="*/ 3080740 w 5000625"/>
              <a:gd name="T27" fmla="*/ 2381250 h 2800350"/>
              <a:gd name="T28" fmla="*/ 2930722 w 5000625"/>
              <a:gd name="T29" fmla="*/ 2352674 h 2800350"/>
              <a:gd name="T30" fmla="*/ 2791421 w 5000625"/>
              <a:gd name="T31" fmla="*/ 2300288 h 2800350"/>
              <a:gd name="T32" fmla="*/ 2603897 w 5000625"/>
              <a:gd name="T33" fmla="*/ 2181224 h 2800350"/>
              <a:gd name="T34" fmla="*/ 2368153 w 5000625"/>
              <a:gd name="T35" fmla="*/ 2128838 h 2800350"/>
              <a:gd name="T36" fmla="*/ 2250281 w 5000625"/>
              <a:gd name="T37" fmla="*/ 2024063 h 2800350"/>
              <a:gd name="T38" fmla="*/ 2121694 w 5000625"/>
              <a:gd name="T39" fmla="*/ 1962150 h 2800350"/>
              <a:gd name="T40" fmla="*/ 1955601 w 5000625"/>
              <a:gd name="T41" fmla="*/ 1862138 h 2800350"/>
              <a:gd name="T42" fmla="*/ 1698426 w 5000625"/>
              <a:gd name="T43" fmla="*/ 1704975 h 2800350"/>
              <a:gd name="T44" fmla="*/ 1521619 w 5000625"/>
              <a:gd name="T45" fmla="*/ 1495425 h 2800350"/>
              <a:gd name="T46" fmla="*/ 1334095 w 5000625"/>
              <a:gd name="T47" fmla="*/ 1338263 h 2800350"/>
              <a:gd name="T48" fmla="*/ 1130498 w 5000625"/>
              <a:gd name="T49" fmla="*/ 1128713 h 2800350"/>
              <a:gd name="T50" fmla="*/ 857250 w 5000625"/>
              <a:gd name="T51" fmla="*/ 900113 h 2800350"/>
              <a:gd name="T52" fmla="*/ 771525 w 5000625"/>
              <a:gd name="T53" fmla="*/ 828675 h 2800350"/>
              <a:gd name="T54" fmla="*/ 594717 w 5000625"/>
              <a:gd name="T55" fmla="*/ 576263 h 2800350"/>
              <a:gd name="T56" fmla="*/ 514350 w 5000625"/>
              <a:gd name="T57" fmla="*/ 461963 h 2800350"/>
              <a:gd name="T58" fmla="*/ 385762 w 5000625"/>
              <a:gd name="T59" fmla="*/ 319088 h 2800350"/>
              <a:gd name="T60" fmla="*/ 182166 w 5000625"/>
              <a:gd name="T61" fmla="*/ 123825 h 2800350"/>
              <a:gd name="T62" fmla="*/ 0 w 5000625"/>
              <a:gd name="T63" fmla="*/ 0 h 2800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0625"/>
              <a:gd name="T97" fmla="*/ 0 h 2800350"/>
              <a:gd name="T98" fmla="*/ 5000625 w 5000625"/>
              <a:gd name="T99" fmla="*/ 2800350 h 2800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0625" h="2800350">
                <a:moveTo>
                  <a:pt x="5000625" y="2800350"/>
                </a:moveTo>
                <a:lnTo>
                  <a:pt x="4838700" y="2800350"/>
                </a:lnTo>
                <a:lnTo>
                  <a:pt x="4838700" y="2762250"/>
                </a:lnTo>
                <a:lnTo>
                  <a:pt x="4781550" y="2767013"/>
                </a:lnTo>
                <a:lnTo>
                  <a:pt x="4781550" y="2738438"/>
                </a:lnTo>
                <a:lnTo>
                  <a:pt x="4524375" y="2738438"/>
                </a:lnTo>
                <a:lnTo>
                  <a:pt x="4524375" y="2719388"/>
                </a:lnTo>
                <a:lnTo>
                  <a:pt x="4457700" y="2719388"/>
                </a:lnTo>
                <a:lnTo>
                  <a:pt x="4452937" y="2686050"/>
                </a:lnTo>
                <a:lnTo>
                  <a:pt x="4305300" y="2686050"/>
                </a:lnTo>
                <a:lnTo>
                  <a:pt x="4305300" y="2671763"/>
                </a:lnTo>
                <a:lnTo>
                  <a:pt x="4133850" y="2681288"/>
                </a:lnTo>
                <a:lnTo>
                  <a:pt x="4133850" y="2652713"/>
                </a:lnTo>
                <a:lnTo>
                  <a:pt x="3905250" y="2652713"/>
                </a:lnTo>
                <a:lnTo>
                  <a:pt x="3905250" y="2619375"/>
                </a:lnTo>
                <a:lnTo>
                  <a:pt x="3643312" y="2633663"/>
                </a:lnTo>
                <a:lnTo>
                  <a:pt x="3619500" y="2605088"/>
                </a:lnTo>
                <a:lnTo>
                  <a:pt x="3552825" y="2605088"/>
                </a:lnTo>
                <a:lnTo>
                  <a:pt x="3509962" y="2586038"/>
                </a:lnTo>
                <a:lnTo>
                  <a:pt x="3448050" y="2586038"/>
                </a:lnTo>
                <a:lnTo>
                  <a:pt x="3443287" y="2543175"/>
                </a:lnTo>
                <a:lnTo>
                  <a:pt x="3333750" y="2543175"/>
                </a:lnTo>
                <a:lnTo>
                  <a:pt x="3257550" y="2490788"/>
                </a:lnTo>
                <a:lnTo>
                  <a:pt x="3119437" y="2490788"/>
                </a:lnTo>
                <a:lnTo>
                  <a:pt x="3114675" y="2466975"/>
                </a:lnTo>
                <a:lnTo>
                  <a:pt x="2905125" y="2466975"/>
                </a:lnTo>
                <a:lnTo>
                  <a:pt x="2828925" y="2381250"/>
                </a:lnTo>
                <a:lnTo>
                  <a:pt x="2738437" y="2381250"/>
                </a:lnTo>
                <a:lnTo>
                  <a:pt x="2724150" y="2357438"/>
                </a:lnTo>
                <a:lnTo>
                  <a:pt x="2605087" y="2352675"/>
                </a:lnTo>
                <a:lnTo>
                  <a:pt x="2519362" y="2333625"/>
                </a:lnTo>
                <a:lnTo>
                  <a:pt x="2481262" y="2300288"/>
                </a:lnTo>
                <a:lnTo>
                  <a:pt x="2395537" y="2266950"/>
                </a:lnTo>
                <a:lnTo>
                  <a:pt x="2314575" y="2181225"/>
                </a:lnTo>
                <a:lnTo>
                  <a:pt x="2200275" y="2171700"/>
                </a:lnTo>
                <a:lnTo>
                  <a:pt x="2105025" y="2128838"/>
                </a:lnTo>
                <a:lnTo>
                  <a:pt x="2076450" y="2066925"/>
                </a:lnTo>
                <a:lnTo>
                  <a:pt x="2000250" y="2024063"/>
                </a:lnTo>
                <a:lnTo>
                  <a:pt x="1933575" y="1971675"/>
                </a:lnTo>
                <a:lnTo>
                  <a:pt x="1885950" y="1962150"/>
                </a:lnTo>
                <a:lnTo>
                  <a:pt x="1833562" y="1890713"/>
                </a:lnTo>
                <a:lnTo>
                  <a:pt x="1738312" y="1862138"/>
                </a:lnTo>
                <a:lnTo>
                  <a:pt x="1609725" y="1785938"/>
                </a:lnTo>
                <a:lnTo>
                  <a:pt x="1509712" y="1704975"/>
                </a:lnTo>
                <a:lnTo>
                  <a:pt x="1471612" y="1595438"/>
                </a:lnTo>
                <a:lnTo>
                  <a:pt x="1352550" y="1495425"/>
                </a:lnTo>
                <a:lnTo>
                  <a:pt x="1262062" y="1371600"/>
                </a:lnTo>
                <a:lnTo>
                  <a:pt x="1185862" y="1338263"/>
                </a:lnTo>
                <a:lnTo>
                  <a:pt x="1071562" y="1223963"/>
                </a:lnTo>
                <a:lnTo>
                  <a:pt x="1004887" y="1128713"/>
                </a:lnTo>
                <a:lnTo>
                  <a:pt x="895350" y="1019175"/>
                </a:lnTo>
                <a:lnTo>
                  <a:pt x="762000" y="900113"/>
                </a:lnTo>
                <a:lnTo>
                  <a:pt x="719137" y="828675"/>
                </a:lnTo>
                <a:lnTo>
                  <a:pt x="685800" y="828675"/>
                </a:lnTo>
                <a:lnTo>
                  <a:pt x="604837" y="690563"/>
                </a:lnTo>
                <a:lnTo>
                  <a:pt x="528637" y="576263"/>
                </a:lnTo>
                <a:lnTo>
                  <a:pt x="481012" y="504825"/>
                </a:lnTo>
                <a:lnTo>
                  <a:pt x="457200" y="461963"/>
                </a:lnTo>
                <a:lnTo>
                  <a:pt x="414337" y="447675"/>
                </a:lnTo>
                <a:lnTo>
                  <a:pt x="342900" y="319088"/>
                </a:lnTo>
                <a:lnTo>
                  <a:pt x="219075" y="247650"/>
                </a:lnTo>
                <a:lnTo>
                  <a:pt x="161925" y="123825"/>
                </a:lnTo>
                <a:lnTo>
                  <a:pt x="42862" y="19050"/>
                </a:lnTo>
                <a:lnTo>
                  <a:pt x="0" y="0"/>
                </a:lnTo>
              </a:path>
            </a:pathLst>
          </a:custGeom>
          <a:noFill/>
          <a:ln w="28575" cap="flat" cmpd="sng" algn="ctr">
            <a:solidFill>
              <a:schemeClr val="accent6"/>
            </a:solidFill>
            <a:prstDash val="solid"/>
            <a:round/>
            <a:headEnd type="none" w="med" len="med"/>
            <a:tailEnd type="none" w="med" len="med"/>
          </a:ln>
        </p:spPr>
        <p:txBody>
          <a:bodyPr anchor="ctr"/>
          <a:lstStyle/>
          <a:p>
            <a:pPr>
              <a:defRPr/>
            </a:pPr>
            <a:endParaRPr lang="en-US" sz="1800" dirty="0">
              <a:solidFill>
                <a:schemeClr val="bg2">
                  <a:lumMod val="10000"/>
                </a:schemeClr>
              </a:solidFill>
              <a:ea typeface="ＭＳ Ｐゴシック" pitchFamily="34" charset="-128"/>
            </a:endParaRPr>
          </a:p>
        </p:txBody>
      </p:sp>
      <p:pic>
        <p:nvPicPr>
          <p:cNvPr id="45"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4159 OCV Powerpoint 200412.pdf"/>
          <p:cNvPicPr>
            <a:picLocks noChangeAspect="1"/>
          </p:cNvPicPr>
          <p:nvPr/>
        </p:nvPicPr>
        <p:blipFill rotWithShape="1">
          <a:blip r:embed="rId4"/>
          <a:srcRect b="83186"/>
          <a:stretch/>
        </p:blipFill>
        <p:spPr>
          <a:xfrm>
            <a:off x="19054" y="33497"/>
            <a:ext cx="9144000" cy="1153097"/>
          </a:xfrm>
          <a:prstGeom prst="rect">
            <a:avLst/>
          </a:prstGeom>
        </p:spPr>
      </p:pic>
      <p:sp>
        <p:nvSpPr>
          <p:cNvPr id="4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Which Chemotherapy?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0324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AU" dirty="0" smtClean="0"/>
          </a:p>
          <a:p>
            <a:r>
              <a:rPr lang="en-AU" dirty="0" smtClean="0">
                <a:latin typeface="Calibri" charset="0"/>
              </a:rPr>
              <a:t>Patients </a:t>
            </a:r>
            <a:r>
              <a:rPr lang="en-AU" dirty="0">
                <a:latin typeface="Calibri" charset="0"/>
              </a:rPr>
              <a:t>with squamous cell cancer can have gemcitabine-based therapy, </a:t>
            </a:r>
            <a:r>
              <a:rPr lang="en-AU" dirty="0" err="1" smtClean="0">
                <a:latin typeface="Calibri" charset="0"/>
              </a:rPr>
              <a:t>pemetrexed</a:t>
            </a:r>
            <a:r>
              <a:rPr lang="en-AU" dirty="0" smtClean="0">
                <a:latin typeface="Calibri" charset="0"/>
              </a:rPr>
              <a:t> is not recommended and </a:t>
            </a:r>
            <a:r>
              <a:rPr lang="en-AU" dirty="0" err="1">
                <a:latin typeface="Calibri" charset="0"/>
              </a:rPr>
              <a:t>bevacizumab</a:t>
            </a:r>
            <a:r>
              <a:rPr lang="en-AU" dirty="0">
                <a:latin typeface="Calibri" charset="0"/>
              </a:rPr>
              <a:t> is contra-indicated</a:t>
            </a:r>
            <a:r>
              <a:rPr lang="en-AU" dirty="0" smtClean="0">
                <a:latin typeface="Calibri" charset="0"/>
              </a:rPr>
              <a:t>.  </a:t>
            </a:r>
          </a:p>
          <a:p>
            <a:r>
              <a:rPr lang="en-AU" dirty="0"/>
              <a:t>Patients with adenocarcinoma benefit from treatment with </a:t>
            </a:r>
            <a:r>
              <a:rPr lang="en-AU" dirty="0" err="1"/>
              <a:t>pemetrexed</a:t>
            </a:r>
            <a:r>
              <a:rPr lang="en-AU" dirty="0"/>
              <a:t>, EGFR inhibitors, and </a:t>
            </a:r>
            <a:r>
              <a:rPr lang="en-AU" dirty="0" err="1"/>
              <a:t>bevacizumab</a:t>
            </a:r>
            <a:r>
              <a:rPr lang="en-AU" dirty="0"/>
              <a:t>.</a:t>
            </a:r>
          </a:p>
          <a:p>
            <a:endParaRPr lang="en-US" dirty="0">
              <a:latin typeface="Calibri" charset="0"/>
            </a:endParaRPr>
          </a:p>
          <a:p>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Which Chemotherapy?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30621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2171994"/>
            <a:ext cx="8229600" cy="3647159"/>
          </a:xfrm>
        </p:spPr>
        <p:txBody>
          <a:bodyPr>
            <a:noAutofit/>
          </a:bodyPr>
          <a:lstStyle/>
          <a:p>
            <a:r>
              <a:rPr lang="en-US" sz="2000" dirty="0"/>
              <a:t>Doublet chemotherapy for 4-6 cycles is standard</a:t>
            </a:r>
          </a:p>
          <a:p>
            <a:r>
              <a:rPr lang="en-AU" sz="2000" dirty="0" smtClean="0"/>
              <a:t>Platinum </a:t>
            </a:r>
            <a:r>
              <a:rPr lang="en-AU" sz="2000" dirty="0"/>
              <a:t>combinations with </a:t>
            </a:r>
            <a:r>
              <a:rPr lang="en-AU" sz="2000" dirty="0" err="1"/>
              <a:t>vinorelbine</a:t>
            </a:r>
            <a:r>
              <a:rPr lang="en-AU" sz="2000" dirty="0"/>
              <a:t>, paclitaxel, </a:t>
            </a:r>
            <a:r>
              <a:rPr lang="en-AU" sz="2000" dirty="0" err="1"/>
              <a:t>docetaxel</a:t>
            </a:r>
            <a:r>
              <a:rPr lang="en-AU" sz="2000" dirty="0"/>
              <a:t>, gemcitabine, </a:t>
            </a:r>
            <a:r>
              <a:rPr lang="en-AU" sz="2000" dirty="0" err="1"/>
              <a:t>irinotecan</a:t>
            </a:r>
            <a:r>
              <a:rPr lang="en-AU" sz="2000" dirty="0"/>
              <a:t>, and </a:t>
            </a:r>
            <a:r>
              <a:rPr lang="en-AU" sz="2000" dirty="0" err="1"/>
              <a:t>pemetrexed</a:t>
            </a:r>
            <a:r>
              <a:rPr lang="en-AU" sz="2000" dirty="0"/>
              <a:t> yield similar improvements in </a:t>
            </a:r>
            <a:r>
              <a:rPr lang="en-AU" sz="2000" dirty="0" smtClean="0"/>
              <a:t>survival. </a:t>
            </a:r>
          </a:p>
          <a:p>
            <a:pPr lvl="1"/>
            <a:r>
              <a:rPr lang="en-AU" sz="1600" dirty="0" smtClean="0"/>
              <a:t>Caveat: Patients </a:t>
            </a:r>
            <a:r>
              <a:rPr lang="en-AU" sz="1600" dirty="0"/>
              <a:t>with adenocarcinoma may benefit from </a:t>
            </a:r>
            <a:r>
              <a:rPr lang="en-AU" sz="1600" dirty="0" err="1"/>
              <a:t>pemetrexed</a:t>
            </a:r>
            <a:r>
              <a:rPr lang="en-AU" sz="1600" dirty="0"/>
              <a:t>. </a:t>
            </a:r>
          </a:p>
          <a:p>
            <a:r>
              <a:rPr lang="en-AU" sz="2000" dirty="0" err="1"/>
              <a:t>Cisplatin</a:t>
            </a:r>
            <a:r>
              <a:rPr lang="en-AU" sz="2000" dirty="0"/>
              <a:t> and </a:t>
            </a:r>
            <a:r>
              <a:rPr lang="en-AU" sz="2000" dirty="0" smtClean="0"/>
              <a:t>carboplatin </a:t>
            </a:r>
            <a:r>
              <a:rPr lang="en-AU" sz="2000" dirty="0"/>
              <a:t>yield similar improvements in outcome with different toxic effects</a:t>
            </a:r>
            <a:r>
              <a:rPr lang="en-AU" sz="2000" dirty="0" smtClean="0"/>
              <a:t>.</a:t>
            </a:r>
            <a:endParaRPr lang="en-AU" sz="2000" dirty="0"/>
          </a:p>
          <a:p>
            <a:r>
              <a:rPr lang="en-AU" sz="2000" dirty="0" smtClean="0"/>
              <a:t>Non-platinum </a:t>
            </a:r>
            <a:r>
              <a:rPr lang="en-AU" sz="2000" dirty="0"/>
              <a:t>combinations offer no advantage to platinum-based chemotherapy, and some studies demonstrate inferiority. </a:t>
            </a:r>
          </a:p>
        </p:txBody>
      </p:sp>
      <p:pic>
        <p:nvPicPr>
          <p:cNvPr id="4"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4159 OCV Powerpoint 200412.pdf"/>
          <p:cNvPicPr>
            <a:picLocks noChangeAspect="1"/>
          </p:cNvPicPr>
          <p:nvPr/>
        </p:nvPicPr>
        <p:blipFill rotWithShape="1">
          <a:blip r:embed="rId4"/>
          <a:srcRect b="83186"/>
          <a:stretch/>
        </p:blipFill>
        <p:spPr>
          <a:xfrm>
            <a:off x="0" y="9328"/>
            <a:ext cx="9144000" cy="115309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Chemotherapy overview</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83958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Antiangiogenesis</a:t>
            </a:r>
            <a:r>
              <a:rPr lang="en-US" dirty="0"/>
              <a:t>: </a:t>
            </a:r>
            <a:endParaRPr lang="en-US" dirty="0" smtClean="0"/>
          </a:p>
          <a:p>
            <a:pPr lvl="1"/>
            <a:r>
              <a:rPr lang="en-US" dirty="0" smtClean="0"/>
              <a:t>VEGF </a:t>
            </a:r>
            <a:r>
              <a:rPr lang="en-US" dirty="0"/>
              <a:t>targeted (</a:t>
            </a:r>
            <a:r>
              <a:rPr lang="en-US" dirty="0" err="1" smtClean="0"/>
              <a:t>bevacizumab</a:t>
            </a:r>
            <a:r>
              <a:rPr lang="en-US" dirty="0" smtClean="0"/>
              <a:t>)</a:t>
            </a:r>
            <a:endParaRPr lang="en-US" dirty="0"/>
          </a:p>
          <a:p>
            <a:r>
              <a:rPr lang="en-US" dirty="0"/>
              <a:t>EGFR-targeted antibody </a:t>
            </a:r>
            <a:endParaRPr lang="en-US" dirty="0" smtClean="0"/>
          </a:p>
          <a:p>
            <a:pPr lvl="1"/>
            <a:r>
              <a:rPr lang="en-US" dirty="0" smtClean="0"/>
              <a:t>(</a:t>
            </a:r>
            <a:r>
              <a:rPr lang="en-US" dirty="0" err="1"/>
              <a:t>cetuximab</a:t>
            </a:r>
            <a:r>
              <a:rPr lang="en-US" dirty="0"/>
              <a:t>), TKI (</a:t>
            </a:r>
            <a:r>
              <a:rPr lang="en-US" dirty="0" err="1" smtClean="0"/>
              <a:t>erlotinib</a:t>
            </a:r>
            <a:r>
              <a:rPr lang="en-US" dirty="0" smtClean="0"/>
              <a:t>)</a:t>
            </a:r>
            <a:endParaRPr lang="en-US" dirty="0"/>
          </a:p>
          <a:p>
            <a:r>
              <a:rPr lang="en-US" dirty="0"/>
              <a:t>Newer targets </a:t>
            </a:r>
            <a:endParaRPr lang="en-US" dirty="0" smtClean="0"/>
          </a:p>
          <a:p>
            <a:pPr lvl="1"/>
            <a:r>
              <a:rPr lang="en-US" dirty="0" smtClean="0"/>
              <a:t>(</a:t>
            </a:r>
            <a:r>
              <a:rPr lang="en-US" dirty="0"/>
              <a:t>ALK and others)</a:t>
            </a:r>
          </a:p>
          <a:p>
            <a:r>
              <a:rPr lang="en-US" dirty="0"/>
              <a:t>Recent identification of “driver mutations” in 50% of NSCLC adenocarcinomas</a:t>
            </a:r>
          </a:p>
          <a:p>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Additional Agents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10344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35165" y="1491457"/>
            <a:ext cx="7723200" cy="2268302"/>
          </a:xfrm>
        </p:spPr>
        <p:txBody>
          <a:bodyPr>
            <a:normAutofit fontScale="85000" lnSpcReduction="10000"/>
          </a:bodyPr>
          <a:lstStyle/>
          <a:p>
            <a:pPr marL="0" indent="0">
              <a:buNone/>
            </a:pPr>
            <a:r>
              <a:rPr lang="en-AU" dirty="0" err="1" smtClean="0"/>
              <a:t>Bevacizumab</a:t>
            </a:r>
            <a:endParaRPr lang="en-AU" dirty="0"/>
          </a:p>
          <a:p>
            <a:r>
              <a:rPr lang="en-AU" dirty="0" smtClean="0"/>
              <a:t> Antibody targeting </a:t>
            </a:r>
            <a:r>
              <a:rPr lang="en-AU" dirty="0"/>
              <a:t>vascular endothelial growth </a:t>
            </a:r>
            <a:r>
              <a:rPr lang="en-AU" dirty="0" smtClean="0"/>
              <a:t>factor</a:t>
            </a:r>
            <a:r>
              <a:rPr lang="en-AU" dirty="0"/>
              <a:t> </a:t>
            </a:r>
            <a:endParaRPr lang="en-AU" dirty="0" smtClean="0"/>
          </a:p>
          <a:p>
            <a:r>
              <a:rPr lang="en-AU" dirty="0" smtClean="0"/>
              <a:t>Can be added to standard </a:t>
            </a:r>
            <a:r>
              <a:rPr lang="en-AU" dirty="0"/>
              <a:t>first-line combination </a:t>
            </a:r>
            <a:r>
              <a:rPr lang="en-AU" dirty="0" smtClean="0"/>
              <a:t>chemotherapy in non-squamous lung cancer. </a:t>
            </a:r>
          </a:p>
          <a:p>
            <a:endParaRPr lang="en-US" dirty="0" smtClean="0"/>
          </a:p>
        </p:txBody>
      </p:sp>
      <p:pic>
        <p:nvPicPr>
          <p:cNvPr id="4"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4159 OCV Powerpoint 200412.pdf"/>
          <p:cNvPicPr>
            <a:picLocks noChangeAspect="1"/>
          </p:cNvPicPr>
          <p:nvPr/>
        </p:nvPicPr>
        <p:blipFill rotWithShape="1">
          <a:blip r:embed="rId4"/>
          <a:srcRect b="83186"/>
          <a:stretch/>
        </p:blipFill>
        <p:spPr>
          <a:xfrm>
            <a:off x="0" y="0"/>
            <a:ext cx="9144000" cy="115309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Bevacizumab</a:t>
            </a:r>
            <a:r>
              <a:rPr lang="en-US" sz="1538" spc="100" dirty="0" smtClean="0">
                <a:solidFill>
                  <a:srgbClr val="54A9D1"/>
                </a:solidFill>
                <a:latin typeface="Helvetica Neue Medium"/>
                <a:cs typeface="Helvetica Neue Light"/>
              </a:rPr>
              <a:t> </a:t>
            </a:r>
            <a:endParaRPr lang="en-US" sz="1538" spc="100" dirty="0" smtClean="0">
              <a:solidFill>
                <a:srgbClr val="54A9D1"/>
              </a:solidFill>
              <a:latin typeface="Helvetica Neue Medium"/>
              <a:cs typeface="Helvetica Neue Medium"/>
            </a:endParaRPr>
          </a:p>
        </p:txBody>
      </p:sp>
      <p:pic>
        <p:nvPicPr>
          <p:cNvPr id="3" name="Picture 2"/>
          <p:cNvPicPr>
            <a:picLocks noChangeAspect="1"/>
          </p:cNvPicPr>
          <p:nvPr/>
        </p:nvPicPr>
        <p:blipFill>
          <a:blip r:embed="rId5"/>
          <a:stretch>
            <a:fillRect/>
          </a:stretch>
        </p:blipFill>
        <p:spPr>
          <a:xfrm>
            <a:off x="634986" y="3593646"/>
            <a:ext cx="7386736" cy="2423773"/>
          </a:xfrm>
          <a:prstGeom prst="rect">
            <a:avLst/>
          </a:prstGeom>
        </p:spPr>
      </p:pic>
    </p:spTree>
    <p:extLst>
      <p:ext uri="{BB962C8B-B14F-4D97-AF65-F5344CB8AC3E}">
        <p14:creationId xmlns:p14="http://schemas.microsoft.com/office/powerpoint/2010/main" val="260464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5</a:t>
            </a:r>
            <a:r>
              <a:rPr lang="en-US" baseline="30000" dirty="0" smtClean="0"/>
              <a:t>th</a:t>
            </a:r>
            <a:r>
              <a:rPr lang="en-US" dirty="0" smtClean="0"/>
              <a:t> most commonly diagnosed cancer in Australia</a:t>
            </a:r>
          </a:p>
          <a:p>
            <a:pPr lvl="1"/>
            <a:r>
              <a:rPr lang="en-US" dirty="0" smtClean="0"/>
              <a:t>8.9% of new cancer diagnoses</a:t>
            </a:r>
          </a:p>
          <a:p>
            <a:pPr lvl="1"/>
            <a:r>
              <a:rPr lang="en-US" dirty="0" smtClean="0"/>
              <a:t>In 2009: </a:t>
            </a:r>
          </a:p>
          <a:p>
            <a:pPr lvl="3"/>
            <a:r>
              <a:rPr lang="en-US" dirty="0" smtClean="0"/>
              <a:t>10,193 cases (</a:t>
            </a:r>
            <a:r>
              <a:rPr lang="en-US" dirty="0"/>
              <a:t>6034 </a:t>
            </a:r>
            <a:r>
              <a:rPr lang="en-US" dirty="0" smtClean="0"/>
              <a:t>men, 4159 women)</a:t>
            </a:r>
          </a:p>
          <a:p>
            <a:pPr lvl="3"/>
            <a:r>
              <a:rPr lang="en-US" dirty="0"/>
              <a:t>Projection to </a:t>
            </a:r>
            <a:r>
              <a:rPr lang="en-US" dirty="0" smtClean="0"/>
              <a:t>2020</a:t>
            </a:r>
            <a:r>
              <a:rPr lang="en-US" dirty="0" smtClean="0">
                <a:sym typeface="Wingdings"/>
              </a:rPr>
              <a:t> </a:t>
            </a:r>
            <a:r>
              <a:rPr lang="en-US" dirty="0" smtClean="0"/>
              <a:t>13,640</a:t>
            </a:r>
          </a:p>
          <a:p>
            <a:r>
              <a:rPr lang="en-US" dirty="0" smtClean="0"/>
              <a:t>Mortality</a:t>
            </a:r>
          </a:p>
          <a:p>
            <a:pPr lvl="1"/>
            <a:r>
              <a:rPr lang="en-US" dirty="0" smtClean="0"/>
              <a:t>In 2010 most common cause of cancer death</a:t>
            </a:r>
          </a:p>
          <a:p>
            <a:pPr lvl="2"/>
            <a:r>
              <a:rPr lang="en-US" dirty="0" smtClean="0"/>
              <a:t>18.9% of cancer deaths</a:t>
            </a:r>
          </a:p>
          <a:p>
            <a:pPr lvl="2"/>
            <a:r>
              <a:rPr lang="en-US" dirty="0" smtClean="0"/>
              <a:t>8099 deaths ( 4934 men, 30165 women)</a:t>
            </a:r>
          </a:p>
          <a:p>
            <a:r>
              <a:rPr lang="en-US" dirty="0" smtClean="0"/>
              <a:t>Age of diagnosis</a:t>
            </a:r>
          </a:p>
          <a:p>
            <a:pPr lvl="1"/>
            <a:r>
              <a:rPr lang="en-US" dirty="0" smtClean="0"/>
              <a:t>Average 71</a:t>
            </a:r>
          </a:p>
          <a:p>
            <a:pPr lvl="2"/>
            <a:endParaRPr lang="en-US" dirty="0"/>
          </a:p>
        </p:txBody>
      </p:sp>
      <p:pic>
        <p:nvPicPr>
          <p:cNvPr id="5" name="Picture 4"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Epidemiology- Australia</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29774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Hypertension</a:t>
            </a:r>
          </a:p>
          <a:p>
            <a:r>
              <a:rPr lang="en-US" dirty="0" smtClean="0"/>
              <a:t>Bleeding </a:t>
            </a:r>
          </a:p>
          <a:p>
            <a:pPr lvl="1"/>
            <a:r>
              <a:rPr lang="en-US" dirty="0" err="1" smtClean="0"/>
              <a:t>Haemoptysis</a:t>
            </a:r>
            <a:endParaRPr lang="en-US" dirty="0" smtClean="0"/>
          </a:p>
          <a:p>
            <a:pPr lvl="1"/>
            <a:r>
              <a:rPr lang="en-US" dirty="0" smtClean="0"/>
              <a:t>Brain mets</a:t>
            </a:r>
          </a:p>
          <a:p>
            <a:pPr lvl="1"/>
            <a:r>
              <a:rPr lang="en-US" dirty="0" smtClean="0"/>
              <a:t>Squamous cells more likely to bleed</a:t>
            </a:r>
          </a:p>
          <a:p>
            <a:r>
              <a:rPr lang="en-US" dirty="0" smtClean="0"/>
              <a:t>Poor wound healing</a:t>
            </a:r>
          </a:p>
        </p:txBody>
      </p:sp>
      <p:pic>
        <p:nvPicPr>
          <p:cNvPr id="4" name="Picture 3" descr="4159 OCV Powerpoint 200412.pdf"/>
          <p:cNvPicPr>
            <a:picLocks noChangeAspect="1"/>
          </p:cNvPicPr>
          <p:nvPr/>
        </p:nvPicPr>
        <p:blipFill rotWithShape="1">
          <a:blip r:embed="rId2"/>
          <a:srcRect b="83186"/>
          <a:stretch/>
        </p:blipFill>
        <p:spPr>
          <a:xfrm>
            <a:off x="0" y="16076"/>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Bevacizumab</a:t>
            </a:r>
            <a:r>
              <a:rPr lang="en-US" sz="1538" spc="100" dirty="0" smtClean="0">
                <a:solidFill>
                  <a:srgbClr val="54A9D1"/>
                </a:solidFill>
                <a:latin typeface="Helvetica Neue Medium"/>
                <a:cs typeface="Helvetica Neue Light"/>
              </a:rPr>
              <a:t>: </a:t>
            </a:r>
            <a:r>
              <a:rPr lang="en-US" sz="1538" spc="100" dirty="0">
                <a:solidFill>
                  <a:srgbClr val="54A9D1"/>
                </a:solidFill>
                <a:latin typeface="Helvetica Neue Medium"/>
                <a:cs typeface="Helvetica Neue Light"/>
              </a:rPr>
              <a:t>A</a:t>
            </a:r>
            <a:r>
              <a:rPr lang="en-US" sz="1538" spc="100" dirty="0" smtClean="0">
                <a:solidFill>
                  <a:srgbClr val="54A9D1"/>
                </a:solidFill>
                <a:latin typeface="Helvetica Neue Medium"/>
                <a:cs typeface="Helvetica Neue Light"/>
              </a:rPr>
              <a:t>dverse Effects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48445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Testing for EGFR can take time.</a:t>
            </a:r>
          </a:p>
          <a:p>
            <a:r>
              <a:rPr lang="en-US" dirty="0" smtClean="0"/>
              <a:t>Current recommendations are if patient has commenced </a:t>
            </a:r>
            <a:r>
              <a:rPr lang="en-US" dirty="0" err="1" smtClean="0"/>
              <a:t>CTx</a:t>
            </a:r>
            <a:r>
              <a:rPr lang="en-US" dirty="0" smtClean="0"/>
              <a:t> should continue and complete the treatment</a:t>
            </a:r>
          </a:p>
          <a:p>
            <a:pPr lvl="1"/>
            <a:r>
              <a:rPr lang="en-US" dirty="0" smtClean="0"/>
              <a:t>? Commence maintenance</a:t>
            </a:r>
          </a:p>
          <a:p>
            <a:pPr lvl="1"/>
            <a:r>
              <a:rPr lang="en-US" dirty="0" smtClean="0"/>
              <a:t>?  Watchful waiting  then commence once progression</a:t>
            </a:r>
          </a:p>
          <a:p>
            <a:pPr lvl="1"/>
            <a:r>
              <a:rPr lang="en-US" dirty="0" smtClean="0"/>
              <a:t>If toxic SEs can swap to EGFR TKI if possible</a:t>
            </a:r>
            <a:endParaRPr lang="en-US" dirty="0"/>
          </a:p>
        </p:txBody>
      </p:sp>
      <p:pic>
        <p:nvPicPr>
          <p:cNvPr id="4" name="Picture 3" descr="4159 OCV Powerpoint 200412.pdf"/>
          <p:cNvPicPr>
            <a:picLocks noChangeAspect="1"/>
          </p:cNvPicPr>
          <p:nvPr/>
        </p:nvPicPr>
        <p:blipFill rotWithShape="1">
          <a:blip r:embed="rId2"/>
          <a:srcRect b="83186"/>
          <a:stretch/>
        </p:blipFill>
        <p:spPr>
          <a:xfrm>
            <a:off x="0" y="16076"/>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Unknown mutation status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73452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2"/>
          <a:srcRect b="83186"/>
          <a:stretch/>
        </p:blipFill>
        <p:spPr>
          <a:xfrm>
            <a:off x="0" y="16076"/>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Bevacizumab</a:t>
            </a:r>
            <a:r>
              <a:rPr lang="en-US" sz="1538" spc="100" dirty="0" smtClean="0">
                <a:solidFill>
                  <a:srgbClr val="54A9D1"/>
                </a:solidFill>
                <a:latin typeface="Helvetica Neue Medium"/>
                <a:cs typeface="Helvetica Neue Light"/>
              </a:rPr>
              <a:t> </a:t>
            </a:r>
            <a:endParaRPr lang="en-US" sz="1538" spc="100" dirty="0" smtClean="0">
              <a:solidFill>
                <a:srgbClr val="54A9D1"/>
              </a:solidFill>
              <a:latin typeface="Helvetica Neue Medium"/>
              <a:cs typeface="Helvetica Neue Medium"/>
            </a:endParaRPr>
          </a:p>
        </p:txBody>
      </p:sp>
      <p:pic>
        <p:nvPicPr>
          <p:cNvPr id="6" name="table"/>
          <p:cNvPicPr>
            <a:picLocks noChangeAspect="1"/>
          </p:cNvPicPr>
          <p:nvPr/>
        </p:nvPicPr>
        <p:blipFill>
          <a:blip r:embed="rId3"/>
          <a:stretch>
            <a:fillRect/>
          </a:stretch>
        </p:blipFill>
        <p:spPr>
          <a:xfrm>
            <a:off x="632740" y="2435875"/>
            <a:ext cx="7981720" cy="1752600"/>
          </a:xfrm>
          <a:prstGeom prst="rect">
            <a:avLst/>
          </a:prstGeom>
        </p:spPr>
      </p:pic>
      <p:sp>
        <p:nvSpPr>
          <p:cNvPr id="7" name="Content Placeholder 6"/>
          <p:cNvSpPr txBox="1">
            <a:spLocks noGrp="1" noChangeArrowheads="1"/>
          </p:cNvSpPr>
          <p:nvPr>
            <p:ph idx="1"/>
          </p:nvPr>
        </p:nvSpPr>
        <p:spPr bwMode="auto">
          <a:xfrm>
            <a:off x="457200" y="1041299"/>
            <a:ext cx="8229600" cy="1551194"/>
          </a:xfrm>
          <a:prstGeom prst="rect">
            <a:avLst/>
          </a:prstGeom>
          <a:noFill/>
          <a:ln w="9525">
            <a:noFill/>
            <a:miter lim="800000"/>
            <a:headEnd/>
            <a:tailEnd/>
          </a:ln>
        </p:spPr>
        <p:txBody>
          <a:bodyPr>
            <a:spAutoFit/>
          </a:bodyPr>
          <a:lstStyle/>
          <a:p>
            <a:pPr marL="0" indent="0" algn="l">
              <a:buNone/>
              <a:defRPr/>
            </a:pPr>
            <a:r>
              <a:rPr lang="en-US" sz="1800" b="1" dirty="0" smtClean="0">
                <a:solidFill>
                  <a:srgbClr val="000000"/>
                </a:solidFill>
                <a:ea typeface="ＭＳ Ｐゴシック" pitchFamily="34" charset="-128"/>
              </a:rPr>
              <a:t>E4599</a:t>
            </a:r>
          </a:p>
          <a:p>
            <a:pPr>
              <a:defRPr/>
            </a:pPr>
            <a:r>
              <a:rPr lang="en-US" sz="1800" dirty="0" smtClean="0">
                <a:solidFill>
                  <a:srgbClr val="000000"/>
                </a:solidFill>
                <a:ea typeface="ＭＳ Ｐゴシック" pitchFamily="34" charset="-128"/>
              </a:rPr>
              <a:t>Advanced NSCLC (stage IIIB or IV)- non- squamous </a:t>
            </a:r>
          </a:p>
          <a:p>
            <a:pPr lvl="1">
              <a:defRPr/>
            </a:pPr>
            <a:r>
              <a:rPr lang="en-US" sz="1800" dirty="0" smtClean="0">
                <a:solidFill>
                  <a:srgbClr val="000000"/>
                </a:solidFill>
                <a:ea typeface="ＭＳ Ｐゴシック" pitchFamily="34" charset="-128"/>
              </a:rPr>
              <a:t>Randomised to paclitaxel/ carboplatin or paclitaxel/carboplatin + </a:t>
            </a:r>
            <a:r>
              <a:rPr lang="en-US" sz="1800" dirty="0" err="1" smtClean="0">
                <a:solidFill>
                  <a:srgbClr val="000000"/>
                </a:solidFill>
                <a:ea typeface="ＭＳ Ｐゴシック" pitchFamily="34" charset="-128"/>
              </a:rPr>
              <a:t>bevacizumab</a:t>
            </a:r>
            <a:endParaRPr lang="en-US" sz="1800" dirty="0">
              <a:solidFill>
                <a:srgbClr val="000000"/>
              </a:solidFill>
              <a:ea typeface="ＭＳ Ｐゴシック" pitchFamily="34" charset="-128"/>
            </a:endParaRPr>
          </a:p>
          <a:p>
            <a:pPr lvl="1">
              <a:defRPr/>
            </a:pPr>
            <a:r>
              <a:rPr lang="en-US" sz="1800" dirty="0" smtClean="0">
                <a:solidFill>
                  <a:srgbClr val="000000"/>
                </a:solidFill>
                <a:ea typeface="ＭＳ Ｐゴシック" pitchFamily="34" charset="-128"/>
              </a:rPr>
              <a:t>Excluded brain mets and </a:t>
            </a:r>
            <a:r>
              <a:rPr lang="en-US" sz="1800" dirty="0" err="1" smtClean="0">
                <a:solidFill>
                  <a:srgbClr val="000000"/>
                </a:solidFill>
                <a:ea typeface="ＭＳ Ｐゴシック" pitchFamily="34" charset="-128"/>
              </a:rPr>
              <a:t>haemoptysis</a:t>
            </a:r>
            <a:endParaRPr lang="en-US" sz="1800" dirty="0" smtClean="0">
              <a:solidFill>
                <a:srgbClr val="000000"/>
              </a:solidFill>
              <a:ea typeface="ＭＳ Ｐゴシック" pitchFamily="34" charset="-128"/>
            </a:endParaRPr>
          </a:p>
          <a:p>
            <a:pPr lvl="1">
              <a:defRPr/>
            </a:pPr>
            <a:endParaRPr lang="en-US" sz="1000" dirty="0">
              <a:solidFill>
                <a:srgbClr val="000000"/>
              </a:solidFill>
              <a:ea typeface="ＭＳ Ｐゴシック" pitchFamily="34" charset="-128"/>
            </a:endParaRPr>
          </a:p>
        </p:txBody>
      </p:sp>
      <p:sp>
        <p:nvSpPr>
          <p:cNvPr id="8" name="TextBox 7"/>
          <p:cNvSpPr txBox="1"/>
          <p:nvPr/>
        </p:nvSpPr>
        <p:spPr>
          <a:xfrm>
            <a:off x="353662" y="6392559"/>
            <a:ext cx="7089338" cy="523220"/>
          </a:xfrm>
          <a:prstGeom prst="rect">
            <a:avLst/>
          </a:prstGeom>
          <a:noFill/>
        </p:spPr>
        <p:txBody>
          <a:bodyPr wrap="square" rtlCol="0">
            <a:spAutoFit/>
          </a:bodyPr>
          <a:lstStyle/>
          <a:p>
            <a:r>
              <a:rPr lang="en-US" sz="1000" dirty="0">
                <a:ea typeface="ＭＳ Ｐゴシック" pitchFamily="34" charset="-128"/>
              </a:rPr>
              <a:t>Sandler A, et al. N </a:t>
            </a:r>
            <a:r>
              <a:rPr lang="en-US" sz="1000" dirty="0" err="1">
                <a:ea typeface="ＭＳ Ｐゴシック" pitchFamily="34" charset="-128"/>
              </a:rPr>
              <a:t>Engl</a:t>
            </a:r>
            <a:r>
              <a:rPr lang="en-US" sz="1000" dirty="0">
                <a:ea typeface="ＭＳ Ｐゴシック" pitchFamily="34" charset="-128"/>
              </a:rPr>
              <a:t> J Med. 2006;355:2542-2550</a:t>
            </a:r>
            <a:r>
              <a:rPr lang="en-US" sz="1000" dirty="0">
                <a:solidFill>
                  <a:schemeClr val="bg2">
                    <a:lumMod val="50000"/>
                  </a:schemeClr>
                </a:solidFill>
                <a:ea typeface="ＭＳ Ｐゴシック" pitchFamily="34" charset="-128"/>
              </a:rPr>
              <a:t>.</a:t>
            </a:r>
          </a:p>
          <a:p>
            <a:endParaRPr lang="en-US" dirty="0"/>
          </a:p>
        </p:txBody>
      </p:sp>
      <p:sp>
        <p:nvSpPr>
          <p:cNvPr id="9" name="Content Placeholder 6"/>
          <p:cNvSpPr txBox="1">
            <a:spLocks noChangeArrowheads="1"/>
          </p:cNvSpPr>
          <p:nvPr/>
        </p:nvSpPr>
        <p:spPr bwMode="auto">
          <a:xfrm>
            <a:off x="475026" y="4191681"/>
            <a:ext cx="8229600" cy="2160591"/>
          </a:xfrm>
          <a:prstGeom prst="rect">
            <a:avLst/>
          </a:prstGeom>
          <a:noFill/>
          <a:ln w="9525">
            <a:noFill/>
            <a:miter lim="800000"/>
            <a:headEnd/>
            <a:tailEnd/>
          </a:ln>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1800" b="1" dirty="0" err="1" smtClean="0">
                <a:solidFill>
                  <a:srgbClr val="000000"/>
                </a:solidFill>
                <a:ea typeface="ＭＳ Ｐゴシック" pitchFamily="34" charset="-128"/>
              </a:rPr>
              <a:t>AVAiL</a:t>
            </a:r>
            <a:endParaRPr lang="en-US" sz="1800" b="1" dirty="0" smtClean="0">
              <a:solidFill>
                <a:srgbClr val="000000"/>
              </a:solidFill>
              <a:ea typeface="ＭＳ Ｐゴシック" pitchFamily="34" charset="-128"/>
            </a:endParaRPr>
          </a:p>
          <a:p>
            <a:pPr>
              <a:defRPr/>
            </a:pPr>
            <a:r>
              <a:rPr lang="en-US" sz="1800" dirty="0" smtClean="0">
                <a:solidFill>
                  <a:srgbClr val="000000"/>
                </a:solidFill>
                <a:ea typeface="ＭＳ Ｐゴシック" pitchFamily="34" charset="-128"/>
              </a:rPr>
              <a:t>Advanced NSCLC (stage IIIB or IV)- non- squamous </a:t>
            </a:r>
          </a:p>
          <a:p>
            <a:pPr lvl="1">
              <a:defRPr/>
            </a:pPr>
            <a:r>
              <a:rPr lang="en-US" sz="1800" dirty="0" smtClean="0">
                <a:solidFill>
                  <a:srgbClr val="000000"/>
                </a:solidFill>
                <a:ea typeface="ＭＳ Ｐゴシック" pitchFamily="34" charset="-128"/>
              </a:rPr>
              <a:t>Randomised to </a:t>
            </a:r>
            <a:r>
              <a:rPr lang="en-US" sz="1800" dirty="0" err="1" smtClean="0">
                <a:solidFill>
                  <a:srgbClr val="000000"/>
                </a:solidFill>
                <a:ea typeface="ＭＳ Ｐゴシック" pitchFamily="34" charset="-128"/>
              </a:rPr>
              <a:t>cisplatin</a:t>
            </a:r>
            <a:r>
              <a:rPr lang="en-US" sz="1800" dirty="0" smtClean="0">
                <a:solidFill>
                  <a:srgbClr val="000000"/>
                </a:solidFill>
                <a:ea typeface="ＭＳ Ｐゴシック" pitchFamily="34" charset="-128"/>
              </a:rPr>
              <a:t>/gemcitabine + placebo/low dose </a:t>
            </a:r>
            <a:r>
              <a:rPr lang="en-US" sz="1800" dirty="0" err="1" smtClean="0">
                <a:solidFill>
                  <a:srgbClr val="000000"/>
                </a:solidFill>
                <a:ea typeface="ＭＳ Ｐゴシック" pitchFamily="34" charset="-128"/>
              </a:rPr>
              <a:t>bevacizumab</a:t>
            </a:r>
            <a:r>
              <a:rPr lang="en-US" sz="1800" dirty="0" smtClean="0">
                <a:solidFill>
                  <a:srgbClr val="000000"/>
                </a:solidFill>
                <a:ea typeface="ＭＳ Ｐゴシック" pitchFamily="34" charset="-128"/>
              </a:rPr>
              <a:t>/ high dose </a:t>
            </a:r>
            <a:r>
              <a:rPr lang="en-US" sz="1800" dirty="0" err="1" smtClean="0">
                <a:solidFill>
                  <a:srgbClr val="000000"/>
                </a:solidFill>
                <a:ea typeface="ＭＳ Ｐゴシック" pitchFamily="34" charset="-128"/>
              </a:rPr>
              <a:t>bevacizumab</a:t>
            </a:r>
            <a:endParaRPr lang="en-US" sz="1800" dirty="0" smtClean="0">
              <a:solidFill>
                <a:srgbClr val="000000"/>
              </a:solidFill>
              <a:ea typeface="ＭＳ Ｐゴシック" pitchFamily="34" charset="-128"/>
            </a:endParaRPr>
          </a:p>
          <a:p>
            <a:pPr lvl="1">
              <a:defRPr/>
            </a:pPr>
            <a:r>
              <a:rPr lang="en-US" sz="1800" dirty="0" smtClean="0">
                <a:solidFill>
                  <a:srgbClr val="000000"/>
                </a:solidFill>
                <a:ea typeface="ＭＳ Ｐゴシック" pitchFamily="34" charset="-128"/>
              </a:rPr>
              <a:t>Excluded brain mets and </a:t>
            </a:r>
            <a:r>
              <a:rPr lang="en-US" sz="1800" dirty="0" err="1" smtClean="0">
                <a:solidFill>
                  <a:srgbClr val="000000"/>
                </a:solidFill>
                <a:ea typeface="ＭＳ Ｐゴシック" pitchFamily="34" charset="-128"/>
              </a:rPr>
              <a:t>haemoptysis</a:t>
            </a:r>
            <a:endParaRPr lang="en-US" sz="1800" dirty="0" smtClean="0">
              <a:solidFill>
                <a:srgbClr val="000000"/>
              </a:solidFill>
              <a:ea typeface="ＭＳ Ｐゴシック" pitchFamily="34" charset="-128"/>
            </a:endParaRPr>
          </a:p>
          <a:p>
            <a:pPr lvl="1">
              <a:defRPr/>
            </a:pPr>
            <a:r>
              <a:rPr lang="en-US" sz="1800" dirty="0" smtClean="0">
                <a:solidFill>
                  <a:srgbClr val="000000"/>
                </a:solidFill>
                <a:ea typeface="ＭＳ Ｐゴシック" pitchFamily="34" charset="-128"/>
              </a:rPr>
              <a:t>Confirmed outcome with less spectacular results</a:t>
            </a:r>
          </a:p>
          <a:p>
            <a:pPr lvl="1">
              <a:defRPr/>
            </a:pPr>
            <a:endParaRPr lang="en-US" sz="1000" dirty="0">
              <a:solidFill>
                <a:srgbClr val="000000"/>
              </a:solidFill>
              <a:ea typeface="ＭＳ Ｐゴシック" pitchFamily="34" charset="-128"/>
            </a:endParaRPr>
          </a:p>
        </p:txBody>
      </p:sp>
      <p:sp>
        <p:nvSpPr>
          <p:cNvPr id="10" name="TextBox 2935"/>
          <p:cNvSpPr txBox="1">
            <a:spLocks noChangeArrowheads="1"/>
          </p:cNvSpPr>
          <p:nvPr/>
        </p:nvSpPr>
        <p:spPr bwMode="auto">
          <a:xfrm>
            <a:off x="384178" y="6148396"/>
            <a:ext cx="8464550" cy="307777"/>
          </a:xfrm>
          <a:prstGeom prst="rect">
            <a:avLst/>
          </a:prstGeom>
          <a:noFill/>
          <a:ln w="9525">
            <a:noFill/>
            <a:miter lim="800000"/>
            <a:headEnd/>
            <a:tailEnd/>
          </a:ln>
        </p:spPr>
        <p:txBody>
          <a:bodyPr>
            <a:spAutoFit/>
          </a:bodyPr>
          <a:lstStyle/>
          <a:p>
            <a:pPr algn="l">
              <a:defRPr/>
            </a:pPr>
            <a:r>
              <a:rPr lang="en-US" sz="1000" dirty="0" err="1" smtClean="0">
                <a:ea typeface="ＭＳ Ｐゴシック" pitchFamily="34" charset="-128"/>
              </a:rPr>
              <a:t>Reck</a:t>
            </a:r>
            <a:r>
              <a:rPr lang="en-US" sz="1000" dirty="0" smtClean="0">
                <a:ea typeface="ＭＳ Ｐゴシック" pitchFamily="34" charset="-128"/>
              </a:rPr>
              <a:t> </a:t>
            </a:r>
            <a:r>
              <a:rPr lang="en-US" sz="1000" dirty="0">
                <a:ea typeface="ＭＳ Ｐゴシック" pitchFamily="34" charset="-128"/>
              </a:rPr>
              <a:t>M, et al. J Clin Oncol. 2009;27:1227-1234</a:t>
            </a:r>
            <a:r>
              <a:rPr lang="en-US" sz="1000" dirty="0" smtClean="0">
                <a:ea typeface="ＭＳ Ｐゴシック" pitchFamily="34" charset="-128"/>
              </a:rPr>
              <a:t>.</a:t>
            </a:r>
            <a:r>
              <a:rPr lang="en-US" sz="1400" dirty="0" smtClean="0">
                <a:solidFill>
                  <a:schemeClr val="bg2">
                    <a:lumMod val="50000"/>
                  </a:schemeClr>
                </a:solidFill>
                <a:ea typeface="ＭＳ Ｐゴシック" pitchFamily="34" charset="-128"/>
              </a:rPr>
              <a:t>.</a:t>
            </a:r>
            <a:endParaRPr lang="en-US" sz="1400" dirty="0">
              <a:solidFill>
                <a:schemeClr val="bg2">
                  <a:lumMod val="50000"/>
                </a:schemeClr>
              </a:solidFill>
              <a:ea typeface="ＭＳ Ｐゴシック" pitchFamily="34" charset="-128"/>
            </a:endParaRPr>
          </a:p>
        </p:txBody>
      </p:sp>
    </p:spTree>
    <p:extLst>
      <p:ext uri="{BB962C8B-B14F-4D97-AF65-F5344CB8AC3E}">
        <p14:creationId xmlns:p14="http://schemas.microsoft.com/office/powerpoint/2010/main" val="274358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Oncogenic Activation</a:t>
            </a:r>
          </a:p>
          <a:p>
            <a:pPr lvl="1"/>
            <a:r>
              <a:rPr lang="en-US" dirty="0" smtClean="0"/>
              <a:t>Epidermal Growth Factor Receptor</a:t>
            </a:r>
          </a:p>
          <a:p>
            <a:pPr lvl="1"/>
            <a:r>
              <a:rPr lang="en-US" dirty="0" smtClean="0"/>
              <a:t>Anaplastic Lymphoma Kinase gene</a:t>
            </a:r>
          </a:p>
          <a:p>
            <a:r>
              <a:rPr lang="en-US" dirty="0" smtClean="0"/>
              <a:t>MET </a:t>
            </a:r>
            <a:r>
              <a:rPr lang="en-US" dirty="0"/>
              <a:t>as a therapeutic target in NSCLC</a:t>
            </a:r>
          </a:p>
          <a:p>
            <a:pPr lvl="1"/>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Genotype Directed 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25427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Mutations within cancer cells</a:t>
            </a:r>
          </a:p>
          <a:p>
            <a:pPr lvl="1"/>
            <a:r>
              <a:rPr lang="en-US" dirty="0" smtClean="0"/>
              <a:t>Genes essential for cell growth and survival</a:t>
            </a:r>
          </a:p>
          <a:p>
            <a:r>
              <a:rPr lang="en-US" dirty="0" smtClean="0"/>
              <a:t>Transformative</a:t>
            </a:r>
          </a:p>
          <a:p>
            <a:pPr lvl="1"/>
            <a:r>
              <a:rPr lang="en-US" dirty="0" smtClean="0"/>
              <a:t>Initiate the evolution of a non-cancerous cell- to malignancy</a:t>
            </a:r>
          </a:p>
          <a:p>
            <a:pPr marL="457200" lvl="1" indent="0">
              <a:buNone/>
            </a:pPr>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Driver Mutations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59603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Current molecular targets for NSCLC</a:t>
            </a:r>
          </a:p>
        </p:txBody>
      </p:sp>
      <p:pic>
        <p:nvPicPr>
          <p:cNvPr id="14339" name="Picture 2" descr="C:\Documents and Settings\registrar\Desktop\764663-fi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4" y="1341438"/>
            <a:ext cx="6035675" cy="4525962"/>
          </a:xfrm>
          <a:noFill/>
        </p:spPr>
      </p:pic>
      <p:sp>
        <p:nvSpPr>
          <p:cNvPr id="4" name="Rectangle 3"/>
          <p:cNvSpPr/>
          <p:nvPr/>
        </p:nvSpPr>
        <p:spPr>
          <a:xfrm>
            <a:off x="3851275" y="4652963"/>
            <a:ext cx="1657350" cy="144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659567" y="3573463"/>
            <a:ext cx="720725"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2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Epidermal Growth Factor</a:t>
            </a:r>
            <a:endParaRPr lang="en-US" sz="1538" spc="100" dirty="0" smtClean="0">
              <a:solidFill>
                <a:srgbClr val="54A9D1"/>
              </a:solidFill>
              <a:latin typeface="Helvetica Neue Medium"/>
              <a:cs typeface="Helvetica Neue Medium"/>
            </a:endParaRPr>
          </a:p>
        </p:txBody>
      </p:sp>
      <p:pic>
        <p:nvPicPr>
          <p:cNvPr id="6" name="Picture 5"/>
          <p:cNvPicPr>
            <a:picLocks noChangeAspect="1"/>
          </p:cNvPicPr>
          <p:nvPr/>
        </p:nvPicPr>
        <p:blipFill>
          <a:blip r:embed="rId4"/>
          <a:stretch>
            <a:fillRect/>
          </a:stretch>
        </p:blipFill>
        <p:spPr>
          <a:xfrm>
            <a:off x="2102011" y="1854981"/>
            <a:ext cx="4518077" cy="3414825"/>
          </a:xfrm>
          <a:prstGeom prst="rect">
            <a:avLst/>
          </a:prstGeom>
        </p:spPr>
      </p:pic>
    </p:spTree>
    <p:extLst>
      <p:ext uri="{BB962C8B-B14F-4D97-AF65-F5344CB8AC3E}">
        <p14:creationId xmlns:p14="http://schemas.microsoft.com/office/powerpoint/2010/main" val="129908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15% of NSCLC overall</a:t>
            </a:r>
          </a:p>
          <a:p>
            <a:endParaRPr lang="en-US" dirty="0" smtClean="0"/>
          </a:p>
          <a:p>
            <a:r>
              <a:rPr lang="en-US" dirty="0" smtClean="0"/>
              <a:t>Higher rates within</a:t>
            </a:r>
          </a:p>
          <a:p>
            <a:pPr lvl="1"/>
            <a:r>
              <a:rPr lang="en-US" dirty="0" smtClean="0"/>
              <a:t>Adenocarcinoma</a:t>
            </a:r>
          </a:p>
          <a:p>
            <a:pPr lvl="1"/>
            <a:r>
              <a:rPr lang="en-US" dirty="0" smtClean="0"/>
              <a:t>Non-smoker</a:t>
            </a:r>
          </a:p>
          <a:p>
            <a:pPr lvl="1"/>
            <a:r>
              <a:rPr lang="en-US" dirty="0" smtClean="0"/>
              <a:t>Asian</a:t>
            </a:r>
          </a:p>
          <a:p>
            <a:pPr lvl="1"/>
            <a:r>
              <a:rPr lang="en-US" dirty="0" smtClean="0"/>
              <a:t>Women</a:t>
            </a:r>
          </a:p>
          <a:p>
            <a:pPr lvl="1"/>
            <a:r>
              <a:rPr lang="en-US" dirty="0" smtClean="0"/>
              <a:t>Young</a:t>
            </a:r>
          </a:p>
          <a:p>
            <a:pPr lvl="1"/>
            <a:endParaRPr lang="en-US" dirty="0"/>
          </a:p>
        </p:txBody>
      </p:sp>
      <p:pic>
        <p:nvPicPr>
          <p:cNvPr id="4" name="Picture 3"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5"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EGFR</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69937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pic>
        <p:nvPicPr>
          <p:cNvPr id="5" name="Picture 4"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6"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Single Agent EGFR TKI</a:t>
            </a:r>
            <a:endParaRPr lang="en-US" sz="1538" spc="100" dirty="0" smtClean="0">
              <a:solidFill>
                <a:srgbClr val="54A9D1"/>
              </a:solidFill>
              <a:latin typeface="Helvetica Neue Medium"/>
              <a:cs typeface="Helvetica Neue Medium"/>
            </a:endParaRPr>
          </a:p>
        </p:txBody>
      </p:sp>
      <p:sp>
        <p:nvSpPr>
          <p:cNvPr id="8" name="Content Placeholder 7"/>
          <p:cNvSpPr>
            <a:spLocks noGrp="1"/>
          </p:cNvSpPr>
          <p:nvPr>
            <p:ph idx="1"/>
          </p:nvPr>
        </p:nvSpPr>
        <p:spPr/>
        <p:txBody>
          <a:bodyPr/>
          <a:lstStyle/>
          <a:p>
            <a:r>
              <a:rPr lang="en-US" dirty="0" err="1" smtClean="0"/>
              <a:t>Gefitinib</a:t>
            </a:r>
            <a:endParaRPr lang="en-US" dirty="0" smtClean="0"/>
          </a:p>
          <a:p>
            <a:pPr lvl="1"/>
            <a:r>
              <a:rPr lang="en-US" dirty="0" smtClean="0"/>
              <a:t>IPASS trial (</a:t>
            </a:r>
            <a:r>
              <a:rPr lang="en-US" dirty="0" err="1" smtClean="0"/>
              <a:t>gefitinib</a:t>
            </a:r>
            <a:r>
              <a:rPr lang="en-US" dirty="0" smtClean="0"/>
              <a:t> v carboplatin/paclitaxel)</a:t>
            </a:r>
          </a:p>
          <a:p>
            <a:pPr lvl="1"/>
            <a:r>
              <a:rPr lang="en-US" dirty="0" smtClean="0"/>
              <a:t>EGFR not initially tested (clinical criteria only)</a:t>
            </a:r>
          </a:p>
          <a:p>
            <a:pPr lvl="1"/>
            <a:endParaRPr lang="en-US" dirty="0" smtClean="0"/>
          </a:p>
          <a:p>
            <a:pPr lvl="1"/>
            <a:endParaRPr lang="en-US" dirty="0" smtClean="0"/>
          </a:p>
          <a:p>
            <a:pPr lvl="2"/>
            <a:endParaRPr lang="en-US" dirty="0" smtClean="0"/>
          </a:p>
          <a:p>
            <a:pPr lvl="1"/>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7160481"/>
              </p:ext>
            </p:extLst>
          </p:nvPr>
        </p:nvGraphicFramePr>
        <p:xfrm>
          <a:off x="795866" y="3877421"/>
          <a:ext cx="7671693" cy="1622214"/>
        </p:xfrm>
        <a:graphic>
          <a:graphicData uri="http://schemas.openxmlformats.org/drawingml/2006/table">
            <a:tbl>
              <a:tblPr firstRow="1" bandRow="1">
                <a:tableStyleId>{5C22544A-7EE6-4342-B048-85BDC9FD1C3A}</a:tableStyleId>
              </a:tblPr>
              <a:tblGrid>
                <a:gridCol w="2557231"/>
                <a:gridCol w="2557231"/>
                <a:gridCol w="2557231"/>
              </a:tblGrid>
              <a:tr h="491067">
                <a:tc>
                  <a:txBody>
                    <a:bodyPr/>
                    <a:lstStyle/>
                    <a:p>
                      <a:endParaRPr lang="en-US" dirty="0"/>
                    </a:p>
                  </a:txBody>
                  <a:tcPr/>
                </a:tc>
                <a:tc>
                  <a:txBody>
                    <a:bodyPr/>
                    <a:lstStyle/>
                    <a:p>
                      <a:r>
                        <a:rPr lang="en-US" dirty="0" smtClean="0"/>
                        <a:t>Progression</a:t>
                      </a:r>
                      <a:r>
                        <a:rPr lang="en-US" baseline="0" dirty="0" smtClean="0"/>
                        <a:t> Free Survival (12 month)</a:t>
                      </a:r>
                      <a:endParaRPr lang="en-US" dirty="0"/>
                    </a:p>
                  </a:txBody>
                  <a:tcPr/>
                </a:tc>
                <a:tc>
                  <a:txBody>
                    <a:bodyPr/>
                    <a:lstStyle/>
                    <a:p>
                      <a:r>
                        <a:rPr lang="en-US" dirty="0" smtClean="0"/>
                        <a:t>Overall Survival</a:t>
                      </a:r>
                      <a:endParaRPr lang="en-US" dirty="0"/>
                    </a:p>
                  </a:txBody>
                  <a:tcPr/>
                </a:tc>
              </a:tr>
              <a:tr h="491067">
                <a:tc>
                  <a:txBody>
                    <a:bodyPr/>
                    <a:lstStyle/>
                    <a:p>
                      <a:r>
                        <a:rPr lang="en-US" dirty="0" err="1" smtClean="0"/>
                        <a:t>Gefitinib</a:t>
                      </a:r>
                      <a:endParaRPr lang="en-US" dirty="0"/>
                    </a:p>
                  </a:txBody>
                  <a:tcPr/>
                </a:tc>
                <a:tc>
                  <a:txBody>
                    <a:bodyPr/>
                    <a:lstStyle/>
                    <a:p>
                      <a:r>
                        <a:rPr lang="en-US" dirty="0" smtClean="0"/>
                        <a:t>25 (HR 0.74)</a:t>
                      </a:r>
                      <a:endParaRPr lang="en-US" dirty="0"/>
                    </a:p>
                  </a:txBody>
                  <a:tcPr/>
                </a:tc>
                <a:tc>
                  <a:txBody>
                    <a:bodyPr/>
                    <a:lstStyle/>
                    <a:p>
                      <a:r>
                        <a:rPr lang="en-US" dirty="0" smtClean="0"/>
                        <a:t>18.8*</a:t>
                      </a:r>
                      <a:endParaRPr lang="en-US" dirty="0"/>
                    </a:p>
                  </a:txBody>
                  <a:tcPr/>
                </a:tc>
              </a:tr>
              <a:tr h="491067">
                <a:tc>
                  <a:txBody>
                    <a:bodyPr/>
                    <a:lstStyle/>
                    <a:p>
                      <a:r>
                        <a:rPr lang="en-US" dirty="0" smtClean="0"/>
                        <a:t>Carboplatin/Paclitaxel</a:t>
                      </a:r>
                      <a:endParaRPr lang="en-US" dirty="0"/>
                    </a:p>
                  </a:txBody>
                  <a:tcPr/>
                </a:tc>
                <a:tc>
                  <a:txBody>
                    <a:bodyPr/>
                    <a:lstStyle/>
                    <a:p>
                      <a:r>
                        <a:rPr lang="en-US" dirty="0" smtClean="0"/>
                        <a:t>7</a:t>
                      </a:r>
                      <a:endParaRPr lang="en-US" dirty="0"/>
                    </a:p>
                  </a:txBody>
                  <a:tcPr/>
                </a:tc>
                <a:tc>
                  <a:txBody>
                    <a:bodyPr/>
                    <a:lstStyle/>
                    <a:p>
                      <a:r>
                        <a:rPr lang="en-US" dirty="0" smtClean="0"/>
                        <a:t>17.4* </a:t>
                      </a:r>
                      <a:endParaRPr lang="en-US" dirty="0"/>
                    </a:p>
                  </a:txBody>
                  <a:tcPr/>
                </a:tc>
              </a:tr>
            </a:tbl>
          </a:graphicData>
        </a:graphic>
      </p:graphicFrame>
    </p:spTree>
    <p:extLst>
      <p:ext uri="{BB962C8B-B14F-4D97-AF65-F5344CB8AC3E}">
        <p14:creationId xmlns:p14="http://schemas.microsoft.com/office/powerpoint/2010/main" val="169680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6636603"/>
              </p:ext>
            </p:extLst>
          </p:nvPr>
        </p:nvGraphicFramePr>
        <p:xfrm>
          <a:off x="457200" y="1981201"/>
          <a:ext cx="8229600" cy="3698238"/>
        </p:xfrm>
        <a:graphic>
          <a:graphicData uri="http://schemas.openxmlformats.org/drawingml/2006/table">
            <a:tbl>
              <a:tblPr firstRow="1" bandRow="1">
                <a:tableStyleId>{5C22544A-7EE6-4342-B048-85BDC9FD1C3A}</a:tableStyleId>
              </a:tblPr>
              <a:tblGrid>
                <a:gridCol w="1151467"/>
                <a:gridCol w="2082800"/>
                <a:gridCol w="2937933"/>
                <a:gridCol w="2057400"/>
              </a:tblGrid>
              <a:tr h="541866">
                <a:tc>
                  <a:txBody>
                    <a:bodyPr/>
                    <a:lstStyle/>
                    <a:p>
                      <a:r>
                        <a:rPr lang="en-US" dirty="0" smtClean="0"/>
                        <a:t>Status</a:t>
                      </a:r>
                      <a:endParaRPr lang="en-US" dirty="0"/>
                    </a:p>
                  </a:txBody>
                  <a:tcPr/>
                </a:tc>
                <a:tc>
                  <a:txBody>
                    <a:bodyPr/>
                    <a:lstStyle/>
                    <a:p>
                      <a:r>
                        <a:rPr lang="en-US" dirty="0" smtClean="0"/>
                        <a:t>Treatment</a:t>
                      </a:r>
                      <a:endParaRPr lang="en-US" dirty="0"/>
                    </a:p>
                  </a:txBody>
                  <a:tcPr/>
                </a:tc>
                <a:tc>
                  <a:txBody>
                    <a:bodyPr/>
                    <a:lstStyle/>
                    <a:p>
                      <a:r>
                        <a:rPr lang="en-US" dirty="0" smtClean="0"/>
                        <a:t>PFS</a:t>
                      </a:r>
                      <a:endParaRPr lang="en-US" dirty="0"/>
                    </a:p>
                  </a:txBody>
                  <a:tcPr/>
                </a:tc>
                <a:tc>
                  <a:txBody>
                    <a:bodyPr/>
                    <a:lstStyle/>
                    <a:p>
                      <a:r>
                        <a:rPr lang="en-US" dirty="0" smtClean="0"/>
                        <a:t>OS</a:t>
                      </a:r>
                      <a:endParaRPr lang="en-US" dirty="0"/>
                    </a:p>
                  </a:txBody>
                  <a:tcPr/>
                </a:tc>
              </a:tr>
              <a:tr h="789093">
                <a:tc>
                  <a:txBody>
                    <a:bodyPr/>
                    <a:lstStyle/>
                    <a:p>
                      <a:r>
                        <a:rPr lang="en-US" dirty="0" smtClean="0"/>
                        <a:t>EGFR +</a:t>
                      </a:r>
                      <a:endParaRPr lang="en-US" dirty="0"/>
                    </a:p>
                  </a:txBody>
                  <a:tcPr>
                    <a:solidFill>
                      <a:srgbClr val="C0504D"/>
                    </a:solidFill>
                  </a:tcPr>
                </a:tc>
                <a:tc>
                  <a:txBody>
                    <a:bodyPr/>
                    <a:lstStyle/>
                    <a:p>
                      <a:r>
                        <a:rPr lang="en-US" dirty="0" err="1" smtClean="0"/>
                        <a:t>Gefitinib</a:t>
                      </a:r>
                      <a:endParaRPr lang="en-US" dirty="0"/>
                    </a:p>
                  </a:txBody>
                  <a:tcPr>
                    <a:solidFill>
                      <a:srgbClr val="C0504D"/>
                    </a:solidFill>
                  </a:tcPr>
                </a:tc>
                <a:tc>
                  <a:txBody>
                    <a:bodyPr/>
                    <a:lstStyle/>
                    <a:p>
                      <a:r>
                        <a:rPr lang="en-US" dirty="0" smtClean="0"/>
                        <a:t>9.5  (HR 0.48)</a:t>
                      </a:r>
                      <a:endParaRPr lang="en-US" dirty="0"/>
                    </a:p>
                  </a:txBody>
                  <a:tcPr>
                    <a:solidFill>
                      <a:srgbClr val="C0504D"/>
                    </a:solidFill>
                  </a:tcPr>
                </a:tc>
                <a:tc>
                  <a:txBody>
                    <a:bodyPr/>
                    <a:lstStyle/>
                    <a:p>
                      <a:r>
                        <a:rPr lang="en-US" dirty="0" smtClean="0"/>
                        <a:t>22</a:t>
                      </a:r>
                      <a:endParaRPr lang="en-US" dirty="0"/>
                    </a:p>
                  </a:txBody>
                  <a:tcPr>
                    <a:solidFill>
                      <a:srgbClr val="C0504D"/>
                    </a:solidFill>
                  </a:tcPr>
                </a:tc>
              </a:tr>
              <a:tr h="789093">
                <a:tc>
                  <a:txBody>
                    <a:bodyPr/>
                    <a:lstStyle/>
                    <a:p>
                      <a:r>
                        <a:rPr lang="en-US" dirty="0" smtClean="0"/>
                        <a:t>EGFR+</a:t>
                      </a:r>
                      <a:endParaRPr lang="en-US" dirty="0"/>
                    </a:p>
                  </a:txBody>
                  <a:tcPr/>
                </a:tc>
                <a:tc>
                  <a:txBody>
                    <a:bodyPr/>
                    <a:lstStyle/>
                    <a:p>
                      <a:r>
                        <a:rPr lang="en-US" dirty="0" smtClean="0"/>
                        <a:t>Carboplatin/Paclitaxel</a:t>
                      </a:r>
                      <a:endParaRPr lang="en-US" dirty="0"/>
                    </a:p>
                  </a:txBody>
                  <a:tcPr/>
                </a:tc>
                <a:tc>
                  <a:txBody>
                    <a:bodyPr/>
                    <a:lstStyle/>
                    <a:p>
                      <a:r>
                        <a:rPr lang="en-US" dirty="0" smtClean="0"/>
                        <a:t>6.3</a:t>
                      </a:r>
                      <a:endParaRPr lang="en-US" dirty="0"/>
                    </a:p>
                  </a:txBody>
                  <a:tcPr/>
                </a:tc>
                <a:tc>
                  <a:txBody>
                    <a:bodyPr/>
                    <a:lstStyle/>
                    <a:p>
                      <a:r>
                        <a:rPr lang="en-US" dirty="0" smtClean="0"/>
                        <a:t>22</a:t>
                      </a:r>
                      <a:endParaRPr lang="en-US" dirty="0"/>
                    </a:p>
                  </a:txBody>
                  <a:tcPr/>
                </a:tc>
              </a:tr>
              <a:tr h="789093">
                <a:tc>
                  <a:txBody>
                    <a:bodyPr/>
                    <a:lstStyle/>
                    <a:p>
                      <a:r>
                        <a:rPr lang="en-US" dirty="0" smtClean="0"/>
                        <a:t>EGFR -</a:t>
                      </a:r>
                      <a:endParaRPr lang="en-US" dirty="0"/>
                    </a:p>
                  </a:txBody>
                  <a:tcPr>
                    <a:solidFill>
                      <a:schemeClr val="accent2">
                        <a:lumMod val="60000"/>
                        <a:lumOff val="40000"/>
                      </a:schemeClr>
                    </a:solidFill>
                  </a:tcPr>
                </a:tc>
                <a:tc>
                  <a:txBody>
                    <a:bodyPr/>
                    <a:lstStyle/>
                    <a:p>
                      <a:r>
                        <a:rPr lang="en-US" dirty="0" err="1" smtClean="0"/>
                        <a:t>Gefinitib</a:t>
                      </a:r>
                      <a:endParaRPr lang="en-US" dirty="0"/>
                    </a:p>
                  </a:txBody>
                  <a:tcPr>
                    <a:solidFill>
                      <a:schemeClr val="accent2">
                        <a:lumMod val="60000"/>
                        <a:lumOff val="40000"/>
                      </a:schemeClr>
                    </a:solidFill>
                  </a:tcPr>
                </a:tc>
                <a:tc>
                  <a:txBody>
                    <a:bodyPr/>
                    <a:lstStyle/>
                    <a:p>
                      <a:r>
                        <a:rPr lang="en-US" dirty="0" smtClean="0"/>
                        <a:t>1.5  (HR 2.85)</a:t>
                      </a:r>
                      <a:endParaRPr lang="en-US" dirty="0"/>
                    </a:p>
                  </a:txBody>
                  <a:tcPr>
                    <a:solidFill>
                      <a:schemeClr val="accent2">
                        <a:lumMod val="60000"/>
                        <a:lumOff val="40000"/>
                      </a:schemeClr>
                    </a:solidFill>
                  </a:tcPr>
                </a:tc>
                <a:tc>
                  <a:txBody>
                    <a:bodyPr/>
                    <a:lstStyle/>
                    <a:p>
                      <a:r>
                        <a:rPr lang="en-US" dirty="0" smtClean="0"/>
                        <a:t>11.2</a:t>
                      </a:r>
                      <a:endParaRPr lang="en-US" dirty="0"/>
                    </a:p>
                  </a:txBody>
                  <a:tcPr>
                    <a:solidFill>
                      <a:schemeClr val="accent2">
                        <a:lumMod val="60000"/>
                        <a:lumOff val="40000"/>
                      </a:schemeClr>
                    </a:solidFill>
                  </a:tcPr>
                </a:tc>
              </a:tr>
              <a:tr h="789093">
                <a:tc>
                  <a:txBody>
                    <a:bodyPr/>
                    <a:lstStyle/>
                    <a:p>
                      <a:r>
                        <a:rPr lang="en-US" dirty="0" smtClean="0"/>
                        <a:t>EGFR -</a:t>
                      </a:r>
                      <a:endParaRPr lang="en-US" dirty="0"/>
                    </a:p>
                  </a:txBody>
                  <a:tcPr/>
                </a:tc>
                <a:tc>
                  <a:txBody>
                    <a:bodyPr/>
                    <a:lstStyle/>
                    <a:p>
                      <a:r>
                        <a:rPr lang="en-US" dirty="0" smtClean="0"/>
                        <a:t>Carboplatin/</a:t>
                      </a:r>
                      <a:r>
                        <a:rPr lang="en-US" baseline="0" dirty="0" smtClean="0"/>
                        <a:t> </a:t>
                      </a:r>
                      <a:r>
                        <a:rPr lang="en-US" baseline="0" dirty="0" err="1" smtClean="0"/>
                        <a:t>Paclitasel</a:t>
                      </a:r>
                      <a:endParaRPr lang="en-US" dirty="0" smtClean="0"/>
                    </a:p>
                  </a:txBody>
                  <a:tcPr/>
                </a:tc>
                <a:tc>
                  <a:txBody>
                    <a:bodyPr/>
                    <a:lstStyle/>
                    <a:p>
                      <a:r>
                        <a:rPr lang="en-US" dirty="0" smtClean="0"/>
                        <a:t>6.5</a:t>
                      </a:r>
                      <a:endParaRPr lang="en-US" dirty="0"/>
                    </a:p>
                  </a:txBody>
                  <a:tcPr/>
                </a:tc>
                <a:tc>
                  <a:txBody>
                    <a:bodyPr/>
                    <a:lstStyle/>
                    <a:p>
                      <a:r>
                        <a:rPr lang="en-US" dirty="0" smtClean="0"/>
                        <a:t>12.7</a:t>
                      </a:r>
                      <a:endParaRPr lang="en-US" dirty="0"/>
                    </a:p>
                  </a:txBody>
                  <a:tcPr/>
                </a:tc>
              </a:tr>
            </a:tbl>
          </a:graphicData>
        </a:graphic>
      </p:graphicFrame>
      <p:pic>
        <p:nvPicPr>
          <p:cNvPr id="5" name="Picture 4"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6"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IPASS trial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22278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rcRect t="2291" b="2291"/>
          <a:stretch>
            <a:fillRect/>
          </a:stretch>
        </p:blipFill>
        <p:spPr>
          <a:xfrm>
            <a:off x="2449257" y="1600200"/>
            <a:ext cx="3666942" cy="2016677"/>
          </a:xfrm>
        </p:spPr>
      </p:pic>
      <p:pic>
        <p:nvPicPr>
          <p:cNvPr id="4" name="Picture 3" descr="4159 OCV Powerpoint 200412.pdf"/>
          <p:cNvPicPr>
            <a:picLocks noChangeAspect="1"/>
          </p:cNvPicPr>
          <p:nvPr/>
        </p:nvPicPr>
        <p:blipFill rotWithShape="1">
          <a:blip r:embed="rId4"/>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Staging</a:t>
            </a:r>
            <a:endParaRPr lang="en-US" sz="1538" spc="100" dirty="0" smtClean="0">
              <a:solidFill>
                <a:srgbClr val="54A9D1"/>
              </a:solidFill>
              <a:latin typeface="Helvetica Neue Medium"/>
              <a:cs typeface="Helvetica Neue Medium"/>
            </a:endParaRPr>
          </a:p>
        </p:txBody>
      </p:sp>
      <p:pic>
        <p:nvPicPr>
          <p:cNvPr id="6" name="Picture 5"/>
          <p:cNvPicPr>
            <a:picLocks noChangeAspect="1"/>
          </p:cNvPicPr>
          <p:nvPr/>
        </p:nvPicPr>
        <p:blipFill>
          <a:blip r:embed="rId5"/>
          <a:stretch>
            <a:fillRect/>
          </a:stretch>
        </p:blipFill>
        <p:spPr>
          <a:xfrm>
            <a:off x="2449257" y="4099126"/>
            <a:ext cx="3801904" cy="2191299"/>
          </a:xfrm>
          <a:prstGeom prst="rect">
            <a:avLst/>
          </a:prstGeom>
        </p:spPr>
      </p:pic>
    </p:spTree>
    <p:extLst>
      <p:ext uri="{BB962C8B-B14F-4D97-AF65-F5344CB8AC3E}">
        <p14:creationId xmlns:p14="http://schemas.microsoft.com/office/powerpoint/2010/main" val="395397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228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endParaRPr lang="en-US" sz="1800" b="1">
              <a:solidFill>
                <a:srgbClr val="2D3E85"/>
              </a:solidFill>
              <a:latin typeface="Arial" charset="0"/>
              <a:cs typeface="Times New Roman" charset="0"/>
            </a:endParaRPr>
          </a:p>
        </p:txBody>
      </p:sp>
      <p:sp>
        <p:nvSpPr>
          <p:cNvPr id="10243" name="Text Box 4"/>
          <p:cNvSpPr txBox="1">
            <a:spLocks noChangeArrowheads="1"/>
          </p:cNvSpPr>
          <p:nvPr/>
        </p:nvSpPr>
        <p:spPr bwMode="auto">
          <a:xfrm>
            <a:off x="381000" y="5743575"/>
            <a:ext cx="4191000" cy="369332"/>
          </a:xfrm>
          <a:prstGeom prst="rect">
            <a:avLst/>
          </a:prstGeom>
          <a:noFill/>
          <a:ln w="9525">
            <a:noFill/>
            <a:miter lim="800000"/>
            <a:headEnd/>
            <a:tailEnd/>
          </a:ln>
        </p:spPr>
        <p:txBody>
          <a:bodyPr>
            <a:spAutoFit/>
          </a:bodyPr>
          <a:lstStyle/>
          <a:p>
            <a:pPr algn="ctr" eaLnBrk="0" hangingPunct="0">
              <a:spcBef>
                <a:spcPct val="50000"/>
              </a:spcBef>
              <a:defRPr/>
            </a:pPr>
            <a:r>
              <a:rPr lang="en-US" b="1">
                <a:solidFill>
                  <a:srgbClr val="FFFFFF"/>
                </a:solidFill>
                <a:latin typeface="Arial" charset="0"/>
                <a:ea typeface="+mn-ea"/>
                <a:cs typeface="Arial" charset="0"/>
              </a:rPr>
              <a:t>January 2002 </a:t>
            </a:r>
          </a:p>
        </p:txBody>
      </p:sp>
      <p:sp>
        <p:nvSpPr>
          <p:cNvPr id="10244" name="Text Box 5"/>
          <p:cNvSpPr txBox="1">
            <a:spLocks noChangeArrowheads="1"/>
          </p:cNvSpPr>
          <p:nvPr/>
        </p:nvSpPr>
        <p:spPr bwMode="auto">
          <a:xfrm>
            <a:off x="4572000" y="5743575"/>
            <a:ext cx="4279900" cy="369332"/>
          </a:xfrm>
          <a:prstGeom prst="rect">
            <a:avLst/>
          </a:prstGeom>
          <a:noFill/>
          <a:ln w="9525">
            <a:noFill/>
            <a:miter lim="800000"/>
            <a:headEnd/>
            <a:tailEnd/>
          </a:ln>
        </p:spPr>
        <p:txBody>
          <a:bodyPr>
            <a:spAutoFit/>
          </a:bodyPr>
          <a:lstStyle/>
          <a:p>
            <a:pPr algn="ctr" eaLnBrk="0" hangingPunct="0">
              <a:spcBef>
                <a:spcPct val="50000"/>
              </a:spcBef>
              <a:defRPr/>
            </a:pPr>
            <a:r>
              <a:rPr lang="en-US" b="1">
                <a:solidFill>
                  <a:srgbClr val="FFFFFF"/>
                </a:solidFill>
                <a:latin typeface="Arial" charset="0"/>
                <a:ea typeface="+mn-ea"/>
                <a:cs typeface="Arial" charset="0"/>
              </a:rPr>
              <a:t>October 2004</a:t>
            </a:r>
            <a:r>
              <a:rPr lang="en-US" b="1">
                <a:solidFill>
                  <a:srgbClr val="FFFFFF"/>
                </a:solidFill>
                <a:latin typeface="Times New Roman" pitchFamily="18" charset="0"/>
                <a:ea typeface="+mn-ea"/>
                <a:cs typeface="Arial" charset="0"/>
              </a:rPr>
              <a:t> </a:t>
            </a:r>
          </a:p>
        </p:txBody>
      </p:sp>
      <p:sp>
        <p:nvSpPr>
          <p:cNvPr id="10245" name="Text Box 6"/>
          <p:cNvSpPr txBox="1">
            <a:spLocks noChangeArrowheads="1"/>
          </p:cNvSpPr>
          <p:nvPr/>
        </p:nvSpPr>
        <p:spPr bwMode="auto">
          <a:xfrm>
            <a:off x="0" y="1676400"/>
            <a:ext cx="685800" cy="369332"/>
          </a:xfrm>
          <a:prstGeom prst="rect">
            <a:avLst/>
          </a:prstGeom>
          <a:noFill/>
          <a:ln w="9525">
            <a:noFill/>
            <a:miter lim="800000"/>
            <a:headEnd/>
            <a:tailEnd/>
          </a:ln>
        </p:spPr>
        <p:txBody>
          <a:bodyPr>
            <a:spAutoFit/>
          </a:bodyPr>
          <a:lstStyle/>
          <a:p>
            <a:pPr algn="ctr" eaLnBrk="0" hangingPunct="0">
              <a:spcBef>
                <a:spcPct val="50000"/>
              </a:spcBef>
              <a:defRPr/>
            </a:pPr>
            <a:endParaRPr lang="en-US">
              <a:solidFill>
                <a:srgbClr val="FFFFFF"/>
              </a:solidFill>
              <a:latin typeface="Times" pitchFamily="18" charset="0"/>
              <a:ea typeface="+mn-ea"/>
              <a:cs typeface="Arial" charset="0"/>
            </a:endParaRPr>
          </a:p>
        </p:txBody>
      </p:sp>
      <p:sp>
        <p:nvSpPr>
          <p:cNvPr id="10246" name="Text Box 7"/>
          <p:cNvSpPr txBox="1">
            <a:spLocks noChangeArrowheads="1"/>
          </p:cNvSpPr>
          <p:nvPr/>
        </p:nvSpPr>
        <p:spPr bwMode="auto">
          <a:xfrm>
            <a:off x="8153404" y="2133608"/>
            <a:ext cx="92075" cy="92075"/>
          </a:xfrm>
          <a:prstGeom prst="rect">
            <a:avLst/>
          </a:prstGeom>
          <a:noFill/>
          <a:ln w="9525">
            <a:noFill/>
            <a:miter lim="800000"/>
            <a:headEnd/>
            <a:tailEnd/>
          </a:ln>
        </p:spPr>
        <p:txBody>
          <a:bodyPr/>
          <a:lstStyle/>
          <a:p>
            <a:pPr algn="ctr" eaLnBrk="0" hangingPunct="0">
              <a:spcBef>
                <a:spcPct val="50000"/>
              </a:spcBef>
              <a:defRPr/>
            </a:pPr>
            <a:endParaRPr lang="en-US">
              <a:solidFill>
                <a:srgbClr val="FFFFFF"/>
              </a:solidFill>
              <a:latin typeface="Times" pitchFamily="18" charset="0"/>
              <a:ea typeface="+mn-ea"/>
              <a:cs typeface="Arial" charset="0"/>
            </a:endParaRPr>
          </a:p>
        </p:txBody>
      </p:sp>
      <p:pic>
        <p:nvPicPr>
          <p:cNvPr id="1024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4991" r="16202"/>
          <a:stretch>
            <a:fillRect/>
          </a:stretch>
        </p:blipFill>
        <p:spPr bwMode="auto">
          <a:xfrm>
            <a:off x="571500" y="1939925"/>
            <a:ext cx="3770313" cy="3603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11"/>
          <p:cNvPicPr>
            <a:picLocks noChangeAspect="1" noChangeArrowheads="1"/>
          </p:cNvPicPr>
          <p:nvPr/>
        </p:nvPicPr>
        <p:blipFill>
          <a:blip r:embed="rId4">
            <a:extLst>
              <a:ext uri="{28A0092B-C50C-407E-A947-70E740481C1C}">
                <a14:useLocalDpi xmlns:a14="http://schemas.microsoft.com/office/drawing/2010/main" val="0"/>
              </a:ext>
            </a:extLst>
          </a:blip>
          <a:srcRect l="16216" t="4829" r="16217"/>
          <a:stretch>
            <a:fillRect/>
          </a:stretch>
        </p:blipFill>
        <p:spPr bwMode="auto">
          <a:xfrm>
            <a:off x="4806950" y="1941519"/>
            <a:ext cx="3810000" cy="3603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C:\Users\Gary\Dropbox\Public\OCV\Logos\OCV Logo.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2400" y="3810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endParaRPr lang="en-US" sz="1800" b="1">
              <a:solidFill>
                <a:srgbClr val="2D3E85"/>
              </a:solidFill>
              <a:latin typeface="Arial" charset="0"/>
              <a:cs typeface="Times New Roman" charset="0"/>
            </a:endParaRPr>
          </a:p>
        </p:txBody>
      </p:sp>
      <p:pic>
        <p:nvPicPr>
          <p:cNvPr id="12" name="Picture 11" descr="4159 OCV Powerpoint 200412.pdf"/>
          <p:cNvPicPr>
            <a:picLocks noChangeAspect="1"/>
          </p:cNvPicPr>
          <p:nvPr/>
        </p:nvPicPr>
        <p:blipFill rotWithShape="1">
          <a:blip r:embed="rId6"/>
          <a:srcRect b="83186"/>
          <a:stretch/>
        </p:blipFill>
        <p:spPr>
          <a:xfrm>
            <a:off x="0" y="-16712"/>
            <a:ext cx="9144000" cy="1153097"/>
          </a:xfrm>
          <a:prstGeom prst="rect">
            <a:avLst/>
          </a:prstGeom>
        </p:spPr>
      </p:pic>
      <p:sp>
        <p:nvSpPr>
          <p:cNvPr id="13"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Results!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7327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60932373"/>
              </p:ext>
            </p:extLst>
          </p:nvPr>
        </p:nvGraphicFramePr>
        <p:xfrm>
          <a:off x="457200" y="1854200"/>
          <a:ext cx="8229600" cy="1112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OPTIMAL</a:t>
                      </a:r>
                      <a:endParaRPr lang="en-US" dirty="0"/>
                    </a:p>
                  </a:txBody>
                  <a:tcPr/>
                </a:tc>
                <a:tc>
                  <a:txBody>
                    <a:bodyPr/>
                    <a:lstStyle/>
                    <a:p>
                      <a:r>
                        <a:rPr lang="en-US" dirty="0" smtClean="0"/>
                        <a:t>PFS</a:t>
                      </a:r>
                      <a:endParaRPr lang="en-US" dirty="0"/>
                    </a:p>
                  </a:txBody>
                  <a:tcPr/>
                </a:tc>
                <a:tc>
                  <a:txBody>
                    <a:bodyPr/>
                    <a:lstStyle/>
                    <a:p>
                      <a:r>
                        <a:rPr lang="en-US" dirty="0" smtClean="0"/>
                        <a:t>OS</a:t>
                      </a:r>
                      <a:endParaRPr lang="en-US" dirty="0"/>
                    </a:p>
                  </a:txBody>
                  <a:tcPr/>
                </a:tc>
              </a:tr>
              <a:tr h="370840">
                <a:tc>
                  <a:txBody>
                    <a:bodyPr/>
                    <a:lstStyle/>
                    <a:p>
                      <a:r>
                        <a:rPr lang="en-US" dirty="0" err="1" smtClean="0"/>
                        <a:t>Erlotinib</a:t>
                      </a:r>
                      <a:endParaRPr lang="en-US" dirty="0"/>
                    </a:p>
                  </a:txBody>
                  <a:tcPr/>
                </a:tc>
                <a:tc>
                  <a:txBody>
                    <a:bodyPr/>
                    <a:lstStyle/>
                    <a:p>
                      <a:r>
                        <a:rPr lang="en-US" dirty="0" smtClean="0"/>
                        <a:t>13.1</a:t>
                      </a:r>
                      <a:endParaRPr lang="en-US" dirty="0"/>
                    </a:p>
                  </a:txBody>
                  <a:tcPr/>
                </a:tc>
                <a:tc>
                  <a:txBody>
                    <a:bodyPr/>
                    <a:lstStyle/>
                    <a:p>
                      <a:endParaRPr lang="en-US" dirty="0"/>
                    </a:p>
                  </a:txBody>
                  <a:tcPr/>
                </a:tc>
              </a:tr>
              <a:tr h="370840">
                <a:tc>
                  <a:txBody>
                    <a:bodyPr/>
                    <a:lstStyle/>
                    <a:p>
                      <a:r>
                        <a:rPr lang="en-US" dirty="0" smtClean="0"/>
                        <a:t>Gemcitabine/</a:t>
                      </a:r>
                      <a:r>
                        <a:rPr lang="en-US" baseline="0" dirty="0" smtClean="0"/>
                        <a:t> Carboplatin</a:t>
                      </a:r>
                      <a:endParaRPr lang="en-US" dirty="0"/>
                    </a:p>
                  </a:txBody>
                  <a:tcPr/>
                </a:tc>
                <a:tc>
                  <a:txBody>
                    <a:bodyPr/>
                    <a:lstStyle/>
                    <a:p>
                      <a:r>
                        <a:rPr lang="en-US" dirty="0" smtClean="0"/>
                        <a:t>14.6</a:t>
                      </a:r>
                      <a:endParaRPr lang="en-US" dirty="0"/>
                    </a:p>
                  </a:txBody>
                  <a:tcPr/>
                </a:tc>
                <a:tc>
                  <a:txBody>
                    <a:bodyPr/>
                    <a:lstStyle/>
                    <a:p>
                      <a:endParaRPr lang="en-US" dirty="0"/>
                    </a:p>
                  </a:txBody>
                  <a:tcPr/>
                </a:tc>
              </a:tr>
            </a:tbl>
          </a:graphicData>
        </a:graphic>
      </p:graphicFrame>
      <p:pic>
        <p:nvPicPr>
          <p:cNvPr id="4" name="Picture 3"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5"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Erlotinib</a:t>
            </a:r>
            <a:endParaRPr lang="en-US" sz="1538" spc="100" dirty="0" smtClean="0">
              <a:solidFill>
                <a:srgbClr val="54A9D1"/>
              </a:solidFill>
              <a:latin typeface="Helvetica Neue Medium"/>
              <a:cs typeface="Helvetica Neue Medium"/>
            </a:endParaRPr>
          </a:p>
        </p:txBody>
      </p:sp>
      <p:graphicFrame>
        <p:nvGraphicFramePr>
          <p:cNvPr id="7" name="Table 6"/>
          <p:cNvGraphicFramePr>
            <a:graphicFrameLocks noGrp="1"/>
          </p:cNvGraphicFramePr>
          <p:nvPr>
            <p:extLst>
              <p:ext uri="{D42A27DB-BD31-4B8C-83A1-F6EECF244321}">
                <p14:modId xmlns:p14="http://schemas.microsoft.com/office/powerpoint/2010/main" val="662506388"/>
              </p:ext>
            </p:extLst>
          </p:nvPr>
        </p:nvGraphicFramePr>
        <p:xfrm>
          <a:off x="547867" y="4360333"/>
          <a:ext cx="8026401" cy="1112520"/>
        </p:xfrm>
        <a:graphic>
          <a:graphicData uri="http://schemas.openxmlformats.org/drawingml/2006/table">
            <a:tbl>
              <a:tblPr firstRow="1" bandRow="1">
                <a:tableStyleId>{5C22544A-7EE6-4342-B048-85BDC9FD1C3A}</a:tableStyleId>
              </a:tblPr>
              <a:tblGrid>
                <a:gridCol w="2675467"/>
                <a:gridCol w="2675467"/>
                <a:gridCol w="2675467"/>
              </a:tblGrid>
              <a:tr h="370840">
                <a:tc>
                  <a:txBody>
                    <a:bodyPr/>
                    <a:lstStyle/>
                    <a:p>
                      <a:r>
                        <a:rPr lang="en-US" dirty="0" smtClean="0"/>
                        <a:t>EURTAC</a:t>
                      </a:r>
                      <a:endParaRPr lang="en-US" dirty="0"/>
                    </a:p>
                  </a:txBody>
                  <a:tcPr/>
                </a:tc>
                <a:tc>
                  <a:txBody>
                    <a:bodyPr/>
                    <a:lstStyle/>
                    <a:p>
                      <a:r>
                        <a:rPr lang="en-US" dirty="0" smtClean="0"/>
                        <a:t>PFS</a:t>
                      </a:r>
                      <a:endParaRPr lang="en-US" dirty="0"/>
                    </a:p>
                  </a:txBody>
                  <a:tcPr/>
                </a:tc>
                <a:tc>
                  <a:txBody>
                    <a:bodyPr/>
                    <a:lstStyle/>
                    <a:p>
                      <a:r>
                        <a:rPr lang="en-US" dirty="0" smtClean="0"/>
                        <a:t>OS</a:t>
                      </a:r>
                      <a:endParaRPr lang="en-US" dirty="0"/>
                    </a:p>
                  </a:txBody>
                  <a:tcPr/>
                </a:tc>
              </a:tr>
              <a:tr h="370840">
                <a:tc>
                  <a:txBody>
                    <a:bodyPr/>
                    <a:lstStyle/>
                    <a:p>
                      <a:r>
                        <a:rPr lang="en-US" dirty="0" err="1" smtClean="0"/>
                        <a:t>Erlotinib</a:t>
                      </a:r>
                      <a:endParaRPr lang="en-US" dirty="0"/>
                    </a:p>
                  </a:txBody>
                  <a:tcPr/>
                </a:tc>
                <a:tc>
                  <a:txBody>
                    <a:bodyPr/>
                    <a:lstStyle/>
                    <a:p>
                      <a:r>
                        <a:rPr lang="en-US" dirty="0" smtClean="0"/>
                        <a:t>9.7</a:t>
                      </a:r>
                      <a:endParaRPr lang="en-US" dirty="0"/>
                    </a:p>
                  </a:txBody>
                  <a:tcPr/>
                </a:tc>
                <a:tc>
                  <a:txBody>
                    <a:bodyPr/>
                    <a:lstStyle/>
                    <a:p>
                      <a:r>
                        <a:rPr lang="en-US" dirty="0" smtClean="0"/>
                        <a:t>19.3</a:t>
                      </a:r>
                      <a:endParaRPr lang="en-US" dirty="0"/>
                    </a:p>
                  </a:txBody>
                  <a:tcPr/>
                </a:tc>
              </a:tr>
              <a:tr h="370840">
                <a:tc>
                  <a:txBody>
                    <a:bodyPr/>
                    <a:lstStyle/>
                    <a:p>
                      <a:r>
                        <a:rPr lang="en-US" dirty="0" smtClean="0"/>
                        <a:t>Platinum doublet</a:t>
                      </a:r>
                      <a:endParaRPr lang="en-US" dirty="0"/>
                    </a:p>
                  </a:txBody>
                  <a:tcPr/>
                </a:tc>
                <a:tc>
                  <a:txBody>
                    <a:bodyPr/>
                    <a:lstStyle/>
                    <a:p>
                      <a:r>
                        <a:rPr lang="en-US" dirty="0" smtClean="0"/>
                        <a:t>5.2</a:t>
                      </a:r>
                      <a:endParaRPr lang="en-US" dirty="0"/>
                    </a:p>
                  </a:txBody>
                  <a:tcPr/>
                </a:tc>
                <a:tc>
                  <a:txBody>
                    <a:bodyPr/>
                    <a:lstStyle/>
                    <a:p>
                      <a:r>
                        <a:rPr lang="en-US" dirty="0" smtClean="0"/>
                        <a:t>19.5</a:t>
                      </a:r>
                      <a:endParaRPr lang="en-US" dirty="0"/>
                    </a:p>
                  </a:txBody>
                  <a:tcPr/>
                </a:tc>
              </a:tr>
            </a:tbl>
          </a:graphicData>
        </a:graphic>
      </p:graphicFrame>
    </p:spTree>
    <p:extLst>
      <p:ext uri="{BB962C8B-B14F-4D97-AF65-F5344CB8AC3E}">
        <p14:creationId xmlns:p14="http://schemas.microsoft.com/office/powerpoint/2010/main" val="749509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Toxicity</a:t>
            </a:r>
          </a:p>
          <a:p>
            <a:pPr lvl="1"/>
            <a:r>
              <a:rPr lang="en-US" dirty="0" smtClean="0"/>
              <a:t>Rash</a:t>
            </a:r>
          </a:p>
          <a:p>
            <a:pPr lvl="1"/>
            <a:r>
              <a:rPr lang="en-US" dirty="0" smtClean="0"/>
              <a:t>GI toxicities:</a:t>
            </a:r>
          </a:p>
          <a:p>
            <a:pPr lvl="2"/>
            <a:r>
              <a:rPr lang="en-US" dirty="0" err="1" smtClean="0"/>
              <a:t>Diarrhoea</a:t>
            </a:r>
            <a:endParaRPr lang="en-US" dirty="0" smtClean="0"/>
          </a:p>
          <a:p>
            <a:pPr lvl="1"/>
            <a:r>
              <a:rPr lang="en-US" dirty="0" smtClean="0"/>
              <a:t>Pneumonitis</a:t>
            </a:r>
          </a:p>
          <a:p>
            <a:pPr lvl="1"/>
            <a:r>
              <a:rPr lang="en-US" dirty="0" smtClean="0"/>
              <a:t>Hepatic</a:t>
            </a:r>
          </a:p>
          <a:p>
            <a:pPr lvl="2"/>
            <a:r>
              <a:rPr lang="en-US" dirty="0" smtClean="0"/>
              <a:t>Hepatic failure</a:t>
            </a:r>
          </a:p>
          <a:p>
            <a:pPr lvl="2"/>
            <a:r>
              <a:rPr lang="en-US" dirty="0" err="1" smtClean="0"/>
              <a:t>Hepatorenal</a:t>
            </a:r>
            <a:r>
              <a:rPr lang="en-US" dirty="0" smtClean="0"/>
              <a:t> syndrome</a:t>
            </a:r>
          </a:p>
        </p:txBody>
      </p:sp>
      <p:pic>
        <p:nvPicPr>
          <p:cNvPr id="5" name="Picture 4"/>
          <p:cNvPicPr>
            <a:picLocks noChangeAspect="1"/>
          </p:cNvPicPr>
          <p:nvPr/>
        </p:nvPicPr>
        <p:blipFill>
          <a:blip r:embed="rId3"/>
          <a:stretch>
            <a:fillRect/>
          </a:stretch>
        </p:blipFill>
        <p:spPr>
          <a:xfrm>
            <a:off x="5127534" y="4045361"/>
            <a:ext cx="3454400" cy="2600803"/>
          </a:xfrm>
          <a:prstGeom prst="rect">
            <a:avLst/>
          </a:prstGeom>
        </p:spPr>
      </p:pic>
      <p:pic>
        <p:nvPicPr>
          <p:cNvPr id="6" name="Picture 5"/>
          <p:cNvPicPr>
            <a:picLocks noChangeAspect="1"/>
          </p:cNvPicPr>
          <p:nvPr/>
        </p:nvPicPr>
        <p:blipFill>
          <a:blip r:embed="rId4"/>
          <a:stretch>
            <a:fillRect/>
          </a:stretch>
        </p:blipFill>
        <p:spPr>
          <a:xfrm>
            <a:off x="5127534" y="1600200"/>
            <a:ext cx="3454400" cy="2349500"/>
          </a:xfrm>
          <a:prstGeom prst="rect">
            <a:avLst/>
          </a:prstGeom>
        </p:spPr>
      </p:pic>
      <p:pic>
        <p:nvPicPr>
          <p:cNvPr id="7" name="Picture 6" descr="4159 OCV Powerpoint 200412.pdf"/>
          <p:cNvPicPr>
            <a:picLocks noChangeAspect="1"/>
          </p:cNvPicPr>
          <p:nvPr/>
        </p:nvPicPr>
        <p:blipFill rotWithShape="1">
          <a:blip r:embed="rId5"/>
          <a:srcRect b="83186"/>
          <a:stretch/>
        </p:blipFill>
        <p:spPr>
          <a:xfrm>
            <a:off x="0" y="-16712"/>
            <a:ext cx="9144000" cy="1153097"/>
          </a:xfrm>
          <a:prstGeom prst="rect">
            <a:avLst/>
          </a:prstGeom>
        </p:spPr>
      </p:pic>
      <p:sp>
        <p:nvSpPr>
          <p:cNvPr id="8"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Erlotinib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952638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5" t="5321" r="121" b="267"/>
          <a:stretch>
            <a:fillRect/>
          </a:stretch>
        </p:blipFill>
        <p:spPr bwMode="invGray">
          <a:xfrm>
            <a:off x="284162" y="1287286"/>
            <a:ext cx="8658225" cy="4884914"/>
          </a:xfrm>
          <a:solidFill>
            <a:srgbClr val="0033CC"/>
          </a:solidFill>
        </p:spPr>
      </p:pic>
      <p:sp>
        <p:nvSpPr>
          <p:cNvPr id="9220" name="Text Box 3"/>
          <p:cNvSpPr txBox="1">
            <a:spLocks noChangeArrowheads="1"/>
          </p:cNvSpPr>
          <p:nvPr/>
        </p:nvSpPr>
        <p:spPr bwMode="invGray">
          <a:xfrm>
            <a:off x="284163" y="5327650"/>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algn="ctr"/>
            <a:r>
              <a:rPr lang="en-US" sz="1400" b="0" dirty="0">
                <a:solidFill>
                  <a:schemeClr val="bg1"/>
                </a:solidFill>
              </a:rPr>
              <a:t>Somatic</a:t>
            </a:r>
          </a:p>
          <a:p>
            <a:pPr algn="ctr"/>
            <a:r>
              <a:rPr lang="en-US" sz="1400" b="0" dirty="0">
                <a:solidFill>
                  <a:schemeClr val="bg1"/>
                </a:solidFill>
              </a:rPr>
              <a:t>mutation</a:t>
            </a:r>
          </a:p>
        </p:txBody>
      </p:sp>
      <p:sp>
        <p:nvSpPr>
          <p:cNvPr id="9221" name="Text Box 4"/>
          <p:cNvSpPr txBox="1">
            <a:spLocks noChangeArrowheads="1"/>
          </p:cNvSpPr>
          <p:nvPr/>
        </p:nvSpPr>
        <p:spPr bwMode="invGray">
          <a:xfrm>
            <a:off x="1317096" y="5327650"/>
            <a:ext cx="10572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algn="ctr"/>
            <a:r>
              <a:rPr lang="en-US" sz="1400" b="0" dirty="0">
                <a:solidFill>
                  <a:schemeClr val="bg1"/>
                </a:solidFill>
              </a:rPr>
              <a:t>Small</a:t>
            </a:r>
            <a:br>
              <a:rPr lang="en-US" sz="1400" b="0" dirty="0">
                <a:solidFill>
                  <a:schemeClr val="bg1"/>
                </a:solidFill>
              </a:rPr>
            </a:br>
            <a:r>
              <a:rPr lang="en-US" sz="1400" b="0" dirty="0">
                <a:solidFill>
                  <a:schemeClr val="bg1"/>
                </a:solidFill>
              </a:rPr>
              <a:t>avascular</a:t>
            </a:r>
          </a:p>
          <a:p>
            <a:pPr algn="ctr"/>
            <a:r>
              <a:rPr lang="en-US" sz="1400" b="0" dirty="0">
                <a:solidFill>
                  <a:schemeClr val="bg1"/>
                </a:solidFill>
              </a:rPr>
              <a:t>tumor</a:t>
            </a:r>
          </a:p>
        </p:txBody>
      </p:sp>
      <p:sp>
        <p:nvSpPr>
          <p:cNvPr id="9222" name="Text Box 5"/>
          <p:cNvSpPr txBox="1">
            <a:spLocks noChangeArrowheads="1"/>
          </p:cNvSpPr>
          <p:nvPr/>
        </p:nvSpPr>
        <p:spPr bwMode="invGray">
          <a:xfrm>
            <a:off x="2374371" y="5219700"/>
            <a:ext cx="17764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algn="ctr"/>
            <a:r>
              <a:rPr lang="en-US" sz="1400" b="0" dirty="0">
                <a:solidFill>
                  <a:schemeClr val="bg1"/>
                </a:solidFill>
              </a:rPr>
              <a:t>Tumor secretion of </a:t>
            </a:r>
            <a:r>
              <a:rPr lang="en-US" sz="1400" b="0" dirty="0" err="1">
                <a:solidFill>
                  <a:schemeClr val="bg1"/>
                </a:solidFill>
              </a:rPr>
              <a:t>proangiogenic</a:t>
            </a:r>
            <a:r>
              <a:rPr lang="en-US" sz="1400" b="0" dirty="0">
                <a:solidFill>
                  <a:schemeClr val="bg1"/>
                </a:solidFill>
              </a:rPr>
              <a:t> factors stimulates angiogenesis</a:t>
            </a:r>
          </a:p>
        </p:txBody>
      </p:sp>
      <p:sp>
        <p:nvSpPr>
          <p:cNvPr id="9223" name="Text Box 6"/>
          <p:cNvSpPr txBox="1">
            <a:spLocks noChangeArrowheads="1"/>
          </p:cNvSpPr>
          <p:nvPr/>
        </p:nvSpPr>
        <p:spPr bwMode="invGray">
          <a:xfrm>
            <a:off x="4420129" y="5435600"/>
            <a:ext cx="1960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algn="ctr"/>
            <a:r>
              <a:rPr lang="en-US" sz="1400" b="0" dirty="0">
                <a:solidFill>
                  <a:schemeClr val="bg1"/>
                </a:solidFill>
              </a:rPr>
              <a:t>Rapid tumor growth and metastasis</a:t>
            </a:r>
          </a:p>
        </p:txBody>
      </p:sp>
      <p:sp>
        <p:nvSpPr>
          <p:cNvPr id="9224" name="Text Box 7"/>
          <p:cNvSpPr txBox="1">
            <a:spLocks noChangeArrowheads="1"/>
          </p:cNvSpPr>
          <p:nvPr/>
        </p:nvSpPr>
        <p:spPr bwMode="invGray">
          <a:xfrm>
            <a:off x="6558492" y="5327650"/>
            <a:ext cx="2171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algn="ctr"/>
            <a:r>
              <a:rPr lang="en-US" sz="1400" b="0" dirty="0" err="1">
                <a:solidFill>
                  <a:schemeClr val="bg1"/>
                </a:solidFill>
              </a:rPr>
              <a:t>Angiogenic</a:t>
            </a:r>
            <a:r>
              <a:rPr lang="en-US" sz="1400" b="0" dirty="0">
                <a:solidFill>
                  <a:schemeClr val="bg1"/>
                </a:solidFill>
              </a:rPr>
              <a:t> inhibitors may reverse this process</a:t>
            </a:r>
          </a:p>
        </p:txBody>
      </p:sp>
      <p:sp>
        <p:nvSpPr>
          <p:cNvPr id="9225" name="Text Box 14"/>
          <p:cNvSpPr txBox="1">
            <a:spLocks noChangeArrowheads="1"/>
          </p:cNvSpPr>
          <p:nvPr/>
        </p:nvSpPr>
        <p:spPr bwMode="auto">
          <a:xfrm>
            <a:off x="284163" y="6348413"/>
            <a:ext cx="856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eaLnBrk="1" hangingPunct="1"/>
            <a:r>
              <a:rPr lang="sv-SE" sz="1400" b="0" dirty="0"/>
              <a:t>Folkman J. N Engl J Med</a:t>
            </a:r>
            <a:r>
              <a:rPr lang="sv-SE" sz="1400" b="0" i="1" dirty="0"/>
              <a:t>.</a:t>
            </a:r>
            <a:r>
              <a:rPr lang="sv-SE" sz="1400" b="0" dirty="0"/>
              <a:t> 1971;285:1182-1186</a:t>
            </a:r>
            <a:r>
              <a:rPr lang="en-US" sz="1400" b="0" dirty="0">
                <a:solidFill>
                  <a:schemeClr val="bg1"/>
                </a:solidFill>
              </a:rPr>
              <a:t>.</a:t>
            </a:r>
            <a:endParaRPr lang="en-CA" sz="1400" b="0" dirty="0">
              <a:solidFill>
                <a:schemeClr val="bg1"/>
              </a:solidFill>
            </a:endParaRPr>
          </a:p>
        </p:txBody>
      </p:sp>
      <p:pic>
        <p:nvPicPr>
          <p:cNvPr id="10" name="Picture 9" descr="4159 OCV Powerpoint 200412.pdf"/>
          <p:cNvPicPr>
            <a:picLocks noChangeAspect="1"/>
          </p:cNvPicPr>
          <p:nvPr/>
        </p:nvPicPr>
        <p:blipFill rotWithShape="1">
          <a:blip r:embed="rId4"/>
          <a:srcRect b="83186"/>
          <a:stretch/>
        </p:blipFill>
        <p:spPr>
          <a:xfrm>
            <a:off x="8034" y="5879"/>
            <a:ext cx="9144000" cy="1153097"/>
          </a:xfrm>
          <a:prstGeom prst="rect">
            <a:avLst/>
          </a:prstGeom>
        </p:spPr>
      </p:pic>
      <p:sp>
        <p:nvSpPr>
          <p:cNvPr id="11"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Anti-</a:t>
            </a:r>
            <a:r>
              <a:rPr lang="en-US" sz="1538" spc="100" dirty="0" err="1" smtClean="0">
                <a:solidFill>
                  <a:srgbClr val="54A9D1"/>
                </a:solidFill>
                <a:latin typeface="Helvetica Neue Medium"/>
                <a:cs typeface="Helvetica Neue Light"/>
              </a:rPr>
              <a:t>Antiangiogenesis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874722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4175" y="1582193"/>
            <a:ext cx="8229600" cy="4196772"/>
          </a:xfrm>
        </p:spPr>
        <p:txBody>
          <a:bodyPr>
            <a:normAutofit/>
          </a:bodyPr>
          <a:lstStyle/>
          <a:p>
            <a:pPr>
              <a:defRPr/>
            </a:pPr>
            <a:r>
              <a:rPr lang="en-US" dirty="0" smtClean="0"/>
              <a:t>Over time there is formation of acquired resistance</a:t>
            </a:r>
          </a:p>
          <a:p>
            <a:pPr lvl="1">
              <a:defRPr/>
            </a:pPr>
            <a:r>
              <a:rPr lang="en-US" dirty="0" smtClean="0"/>
              <a:t>50% of acquired </a:t>
            </a:r>
            <a:r>
              <a:rPr lang="en-US" dirty="0"/>
              <a:t>resistance is due to T790M </a:t>
            </a:r>
            <a:endParaRPr lang="en-US" dirty="0" smtClean="0"/>
          </a:p>
          <a:p>
            <a:pPr lvl="1">
              <a:defRPr/>
            </a:pPr>
            <a:r>
              <a:rPr lang="en-AU" dirty="0" smtClean="0"/>
              <a:t>? blocks </a:t>
            </a:r>
            <a:r>
              <a:rPr lang="en-AU" dirty="0"/>
              <a:t>binding of TKIs such as </a:t>
            </a:r>
            <a:r>
              <a:rPr lang="en-AU" dirty="0" err="1"/>
              <a:t>gefitinib</a:t>
            </a:r>
            <a:r>
              <a:rPr lang="en-AU" dirty="0"/>
              <a:t> and </a:t>
            </a:r>
            <a:r>
              <a:rPr lang="en-AU" dirty="0" err="1" smtClean="0"/>
              <a:t>erlotinib</a:t>
            </a:r>
            <a:endParaRPr lang="en-AU" dirty="0" smtClean="0"/>
          </a:p>
          <a:p>
            <a:pPr lvl="1">
              <a:defRPr/>
            </a:pPr>
            <a:r>
              <a:rPr lang="en-US" dirty="0" smtClean="0"/>
              <a:t>Irreversible EGFR-TKIs in development (afatinib, HKI272, PF00299804, BMS690514)</a:t>
            </a:r>
          </a:p>
          <a:p>
            <a:pPr>
              <a:defRPr/>
            </a:pPr>
            <a:endParaRPr lang="en-US" dirty="0" smtClean="0"/>
          </a:p>
        </p:txBody>
      </p:sp>
      <p:sp>
        <p:nvSpPr>
          <p:cNvPr id="33796" name="Rectangle 4"/>
          <p:cNvSpPr>
            <a:spLocks noChangeArrowheads="1"/>
          </p:cNvSpPr>
          <p:nvPr/>
        </p:nvSpPr>
        <p:spPr bwMode="auto">
          <a:xfrm>
            <a:off x="384175" y="5929313"/>
            <a:ext cx="8077200" cy="738187"/>
          </a:xfrm>
          <a:prstGeom prst="rect">
            <a:avLst/>
          </a:prstGeom>
          <a:noFill/>
          <a:ln w="12699">
            <a:noFill/>
            <a:miter lim="800000"/>
            <a:headEnd type="none" w="sm" len="sm"/>
            <a:tailEnd type="none" w="sm" len="sm"/>
          </a:ln>
        </p:spPr>
        <p:txBody>
          <a:bodyPr>
            <a:spAutoFit/>
          </a:bodyPr>
          <a:lstStyle/>
          <a:p>
            <a:pPr algn="l" eaLnBrk="0" hangingPunct="0">
              <a:spcBef>
                <a:spcPct val="50000"/>
              </a:spcBef>
              <a:defRPr/>
            </a:pPr>
            <a:r>
              <a:rPr lang="en-US" sz="1400" b="0" dirty="0">
                <a:latin typeface="Arial" charset="0"/>
                <a:ea typeface="ＭＳ Ｐゴシック" pitchFamily="34" charset="-128"/>
              </a:rPr>
              <a:t>Kobayashi S, et al. N Engl J Med. 2005;352:786-792. Engelman JA, et al. Science. 2007;316:1039-1043. Balak MN, et al. Clin Cancer Res. 2006;12:6494-6501. Bean J, et al. Clin Cancer Res. 2008;14:7519-7525.</a:t>
            </a:r>
          </a:p>
        </p:txBody>
      </p:sp>
      <p:pic>
        <p:nvPicPr>
          <p:cNvPr id="5" name="Picture 4" descr="4159 OCV Powerpoint 200412.pdf"/>
          <p:cNvPicPr>
            <a:picLocks noChangeAspect="1"/>
          </p:cNvPicPr>
          <p:nvPr/>
        </p:nvPicPr>
        <p:blipFill rotWithShape="1">
          <a:blip r:embed="rId3"/>
          <a:srcRect b="83186"/>
          <a:stretch/>
        </p:blipFill>
        <p:spPr>
          <a:xfrm>
            <a:off x="8043" y="19182"/>
            <a:ext cx="9144000" cy="1153097"/>
          </a:xfrm>
          <a:prstGeom prst="rect">
            <a:avLst/>
          </a:prstGeom>
        </p:spPr>
      </p:pic>
      <p:sp>
        <p:nvSpPr>
          <p:cNvPr id="6"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Acquired resistance to EGFR</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584531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5"/>
          <p:cNvSpPr>
            <a:spLocks noGrp="1"/>
          </p:cNvSpPr>
          <p:nvPr>
            <p:ph idx="1"/>
          </p:nvPr>
        </p:nvSpPr>
        <p:spPr>
          <a:xfrm>
            <a:off x="487363" y="4994275"/>
            <a:ext cx="8353425" cy="1381125"/>
          </a:xfrm>
        </p:spPr>
        <p:txBody>
          <a:bodyPr>
            <a:normAutofit fontScale="92500"/>
          </a:bodyPr>
          <a:lstStyle/>
          <a:p>
            <a:pPr eaLnBrk="1" hangingPunct="1"/>
            <a:r>
              <a:rPr lang="en-US" smtClean="0">
                <a:solidFill>
                  <a:srgbClr val="141415"/>
                </a:solidFill>
              </a:rPr>
              <a:t>Primary endpoint: OS</a:t>
            </a:r>
          </a:p>
          <a:p>
            <a:pPr eaLnBrk="1" hangingPunct="1"/>
            <a:r>
              <a:rPr lang="en-US" smtClean="0">
                <a:solidFill>
                  <a:srgbClr val="141415"/>
                </a:solidFill>
              </a:rPr>
              <a:t>Secondary endpoints: PFS, response, QoL, safety</a:t>
            </a:r>
          </a:p>
        </p:txBody>
      </p:sp>
      <p:sp>
        <p:nvSpPr>
          <p:cNvPr id="70659" name="Text Box 11"/>
          <p:cNvSpPr txBox="1">
            <a:spLocks noChangeArrowheads="1"/>
          </p:cNvSpPr>
          <p:nvPr/>
        </p:nvSpPr>
        <p:spPr bwMode="auto">
          <a:xfrm>
            <a:off x="384175" y="6354763"/>
            <a:ext cx="8561388" cy="307975"/>
          </a:xfrm>
          <a:prstGeom prst="rect">
            <a:avLst/>
          </a:prstGeom>
          <a:noFill/>
          <a:ln w="9525" algn="ctr">
            <a:noFill/>
            <a:miter lim="800000"/>
            <a:headEnd/>
            <a:tailEnd/>
          </a:ln>
        </p:spPr>
        <p:txBody>
          <a:bodyPr anchor="b">
            <a:spAutoFit/>
          </a:bodyPr>
          <a:lstStyle/>
          <a:p>
            <a:pPr algn="l">
              <a:defRPr/>
            </a:pPr>
            <a:r>
              <a:rPr lang="en-US" sz="1400" b="0" dirty="0"/>
              <a:t>Miller VA, et al. Chicago Multidisciplinary Symposium in Thoracic Oncology 2010. Abstract LBPL3.</a:t>
            </a:r>
          </a:p>
        </p:txBody>
      </p:sp>
      <p:sp>
        <p:nvSpPr>
          <p:cNvPr id="70660" name="Text Box 45"/>
          <p:cNvSpPr txBox="1">
            <a:spLocks noChangeArrowheads="1"/>
          </p:cNvSpPr>
          <p:nvPr/>
        </p:nvSpPr>
        <p:spPr bwMode="auto">
          <a:xfrm>
            <a:off x="1074738" y="2901950"/>
            <a:ext cx="2682875" cy="1816100"/>
          </a:xfrm>
          <a:prstGeom prst="rect">
            <a:avLst/>
          </a:prstGeom>
          <a:noFill/>
          <a:ln w="9525">
            <a:noFill/>
            <a:miter lim="800000"/>
            <a:headEnd/>
            <a:tailEnd/>
          </a:ln>
        </p:spPr>
        <p:txBody>
          <a:bodyPr>
            <a:spAutoFit/>
          </a:bodyPr>
          <a:lstStyle/>
          <a:p>
            <a:pPr eaLnBrk="0" hangingPunct="0">
              <a:buClr>
                <a:srgbClr val="8B3D9A"/>
              </a:buClr>
              <a:buFont typeface="Arial" pitchFamily="34" charset="0"/>
              <a:buNone/>
              <a:defRPr/>
            </a:pPr>
            <a:r>
              <a:rPr lang="en-GB" sz="1600" b="0" dirty="0">
                <a:solidFill>
                  <a:schemeClr val="bg2">
                    <a:lumMod val="10000"/>
                  </a:schemeClr>
                </a:solidFill>
                <a:cs typeface="Arial" pitchFamily="34" charset="0"/>
              </a:rPr>
              <a:t>Patients with stage IIIB/IV lung cancer, progression after 1-2 lines of chemo, </a:t>
            </a:r>
            <a:br>
              <a:rPr lang="en-GB" sz="1600" b="0" dirty="0">
                <a:solidFill>
                  <a:schemeClr val="bg2">
                    <a:lumMod val="10000"/>
                  </a:schemeClr>
                </a:solidFill>
                <a:cs typeface="Arial" pitchFamily="34" charset="0"/>
              </a:rPr>
            </a:br>
            <a:r>
              <a:rPr lang="en-GB" sz="1600" b="0" dirty="0">
                <a:solidFill>
                  <a:schemeClr val="bg2">
                    <a:lumMod val="10000"/>
                  </a:schemeClr>
                </a:solidFill>
                <a:cs typeface="Arial" pitchFamily="34" charset="0"/>
              </a:rPr>
              <a:t>≥ 12 wks of erlotinib or gefitinib, and ECOG PS 0-2</a:t>
            </a:r>
          </a:p>
          <a:p>
            <a:pPr eaLnBrk="0" hangingPunct="0">
              <a:buClr>
                <a:srgbClr val="8B3D9A"/>
              </a:buClr>
              <a:buFont typeface="Arial" pitchFamily="34" charset="0"/>
              <a:buNone/>
              <a:defRPr/>
            </a:pPr>
            <a:endParaRPr lang="en-GB" sz="1600" b="0" dirty="0">
              <a:solidFill>
                <a:schemeClr val="bg2">
                  <a:lumMod val="10000"/>
                </a:schemeClr>
              </a:solidFill>
              <a:cs typeface="Arial" pitchFamily="34" charset="0"/>
            </a:endParaRPr>
          </a:p>
          <a:p>
            <a:pPr eaLnBrk="0" hangingPunct="0">
              <a:buClr>
                <a:srgbClr val="8B3D9A"/>
              </a:buClr>
              <a:buFont typeface="Arial" pitchFamily="34" charset="0"/>
              <a:buNone/>
              <a:defRPr/>
            </a:pPr>
            <a:r>
              <a:rPr lang="en-GB" sz="1600" b="0" dirty="0">
                <a:solidFill>
                  <a:schemeClr val="bg2">
                    <a:lumMod val="10000"/>
                  </a:schemeClr>
                </a:solidFill>
                <a:cs typeface="Arial" pitchFamily="34" charset="0"/>
              </a:rPr>
              <a:t>(N = 585)</a:t>
            </a:r>
            <a:endParaRPr lang="en-US" sz="1600" b="0" dirty="0">
              <a:solidFill>
                <a:schemeClr val="bg2">
                  <a:lumMod val="10000"/>
                </a:schemeClr>
              </a:solidFill>
              <a:cs typeface="Arial" pitchFamily="34" charset="0"/>
            </a:endParaRPr>
          </a:p>
        </p:txBody>
      </p:sp>
      <p:sp>
        <p:nvSpPr>
          <p:cNvPr id="70661" name="Rectangle 49"/>
          <p:cNvSpPr>
            <a:spLocks noChangeArrowheads="1"/>
          </p:cNvSpPr>
          <p:nvPr/>
        </p:nvSpPr>
        <p:spPr bwMode="auto">
          <a:xfrm>
            <a:off x="4378325" y="2682875"/>
            <a:ext cx="3138488" cy="806450"/>
          </a:xfrm>
          <a:prstGeom prst="rect">
            <a:avLst/>
          </a:prstGeom>
          <a:solidFill>
            <a:schemeClr val="accent2">
              <a:lumMod val="40000"/>
              <a:lumOff val="60000"/>
            </a:schemeClr>
          </a:solidFill>
          <a:ln w="9525">
            <a:solidFill>
              <a:schemeClr val="accent2"/>
            </a:solidFill>
            <a:miter lim="800000"/>
            <a:headEnd/>
            <a:tailEnd/>
          </a:ln>
        </p:spPr>
        <p:txBody>
          <a:bodyPr wrap="none" anchor="ctr" anchorCtr="1"/>
          <a:lstStyle/>
          <a:p>
            <a:pPr eaLnBrk="0" hangingPunct="0">
              <a:lnSpc>
                <a:spcPct val="90000"/>
              </a:lnSpc>
              <a:spcBef>
                <a:spcPct val="35000"/>
              </a:spcBef>
              <a:spcAft>
                <a:spcPct val="25000"/>
              </a:spcAft>
              <a:buClr>
                <a:srgbClr val="8B3D9A"/>
              </a:buClr>
              <a:buFont typeface="Arial" pitchFamily="34" charset="0"/>
              <a:buNone/>
              <a:defRPr/>
            </a:pPr>
            <a:r>
              <a:rPr lang="en-US" sz="1600" dirty="0">
                <a:solidFill>
                  <a:schemeClr val="bg2">
                    <a:lumMod val="10000"/>
                  </a:schemeClr>
                </a:solidFill>
                <a:cs typeface="Arial" pitchFamily="34" charset="0"/>
              </a:rPr>
              <a:t>Afatinib </a:t>
            </a:r>
            <a:r>
              <a:rPr lang="en-US" sz="1600" b="0" dirty="0">
                <a:solidFill>
                  <a:schemeClr val="bg2">
                    <a:lumMod val="10000"/>
                  </a:schemeClr>
                </a:solidFill>
                <a:cs typeface="Arial" pitchFamily="34" charset="0"/>
              </a:rPr>
              <a:t>50 mg QD +</a:t>
            </a:r>
            <a:r>
              <a:rPr lang="en-US" sz="1600" dirty="0">
                <a:solidFill>
                  <a:schemeClr val="bg2">
                    <a:lumMod val="10000"/>
                  </a:schemeClr>
                </a:solidFill>
                <a:cs typeface="Arial" pitchFamily="34" charset="0"/>
              </a:rPr>
              <a:t> BSC </a:t>
            </a:r>
            <a:br>
              <a:rPr lang="en-US" sz="1600" dirty="0">
                <a:solidFill>
                  <a:schemeClr val="bg2">
                    <a:lumMod val="10000"/>
                  </a:schemeClr>
                </a:solidFill>
                <a:cs typeface="Arial" pitchFamily="34" charset="0"/>
              </a:rPr>
            </a:br>
            <a:r>
              <a:rPr lang="en-US" sz="1600" b="0" dirty="0">
                <a:solidFill>
                  <a:schemeClr val="bg2">
                    <a:lumMod val="10000"/>
                  </a:schemeClr>
                </a:solidFill>
                <a:cs typeface="Arial" pitchFamily="34" charset="0"/>
              </a:rPr>
              <a:t>(n = 390)</a:t>
            </a:r>
            <a:endParaRPr lang="en-US" sz="1600" dirty="0">
              <a:solidFill>
                <a:schemeClr val="bg2">
                  <a:lumMod val="10000"/>
                </a:schemeClr>
              </a:solidFill>
              <a:cs typeface="Arial" pitchFamily="34" charset="0"/>
            </a:endParaRPr>
          </a:p>
        </p:txBody>
      </p:sp>
      <p:sp>
        <p:nvSpPr>
          <p:cNvPr id="70662" name="Rectangle 50"/>
          <p:cNvSpPr>
            <a:spLocks noChangeArrowheads="1"/>
          </p:cNvSpPr>
          <p:nvPr/>
        </p:nvSpPr>
        <p:spPr bwMode="auto">
          <a:xfrm>
            <a:off x="4378325" y="3651250"/>
            <a:ext cx="3138488" cy="804863"/>
          </a:xfrm>
          <a:prstGeom prst="rect">
            <a:avLst/>
          </a:prstGeom>
          <a:solidFill>
            <a:srgbClr val="B9CDE5"/>
          </a:solidFill>
          <a:ln w="9525">
            <a:solidFill>
              <a:srgbClr val="1F497D"/>
            </a:solidFill>
            <a:miter lim="800000"/>
            <a:headEnd/>
            <a:tailEnd/>
          </a:ln>
        </p:spPr>
        <p:txBody>
          <a:bodyPr wrap="none" anchor="ctr" anchorCtr="1"/>
          <a:lstStyle/>
          <a:p>
            <a:pPr eaLnBrk="0" hangingPunct="0">
              <a:lnSpc>
                <a:spcPct val="90000"/>
              </a:lnSpc>
              <a:spcBef>
                <a:spcPct val="35000"/>
              </a:spcBef>
              <a:spcAft>
                <a:spcPct val="25000"/>
              </a:spcAft>
              <a:buClr>
                <a:srgbClr val="8B3D9A"/>
              </a:buClr>
              <a:buFont typeface="Arial" pitchFamily="34" charset="0"/>
              <a:buNone/>
              <a:defRPr/>
            </a:pPr>
            <a:r>
              <a:rPr lang="en-US" sz="1600" dirty="0">
                <a:solidFill>
                  <a:schemeClr val="bg2">
                    <a:lumMod val="10000"/>
                  </a:schemeClr>
                </a:solidFill>
                <a:cs typeface="Arial" pitchFamily="34" charset="0"/>
              </a:rPr>
              <a:t>Placebo</a:t>
            </a:r>
            <a:r>
              <a:rPr lang="en-US" sz="1600" b="0" dirty="0">
                <a:solidFill>
                  <a:schemeClr val="bg2">
                    <a:lumMod val="10000"/>
                  </a:schemeClr>
                </a:solidFill>
                <a:cs typeface="Arial" pitchFamily="34" charset="0"/>
              </a:rPr>
              <a:t> QD + </a:t>
            </a:r>
            <a:r>
              <a:rPr lang="en-US" sz="1600" dirty="0" smtClean="0">
                <a:solidFill>
                  <a:schemeClr val="bg2">
                    <a:lumMod val="10000"/>
                  </a:schemeClr>
                </a:solidFill>
                <a:cs typeface="Arial" pitchFamily="34" charset="0"/>
              </a:rPr>
              <a:t>Best Supportive Care </a:t>
            </a:r>
            <a:r>
              <a:rPr lang="en-US" sz="1600" b="0" dirty="0">
                <a:solidFill>
                  <a:schemeClr val="bg2">
                    <a:lumMod val="10000"/>
                  </a:schemeClr>
                </a:solidFill>
                <a:cs typeface="Arial" pitchFamily="34" charset="0"/>
              </a:rPr>
              <a:t/>
            </a:r>
            <a:br>
              <a:rPr lang="en-US" sz="1600" b="0" dirty="0">
                <a:solidFill>
                  <a:schemeClr val="bg2">
                    <a:lumMod val="10000"/>
                  </a:schemeClr>
                </a:solidFill>
                <a:cs typeface="Arial" pitchFamily="34" charset="0"/>
              </a:rPr>
            </a:br>
            <a:r>
              <a:rPr lang="en-US" sz="1600" b="0" dirty="0">
                <a:solidFill>
                  <a:schemeClr val="bg2">
                    <a:lumMod val="10000"/>
                  </a:schemeClr>
                </a:solidFill>
                <a:cs typeface="Arial" pitchFamily="34" charset="0"/>
              </a:rPr>
              <a:t>(n = 195)</a:t>
            </a:r>
          </a:p>
        </p:txBody>
      </p:sp>
      <p:sp>
        <p:nvSpPr>
          <p:cNvPr id="70663" name="Line 53"/>
          <p:cNvSpPr>
            <a:spLocks noChangeShapeType="1"/>
          </p:cNvSpPr>
          <p:nvPr/>
        </p:nvSpPr>
        <p:spPr bwMode="auto">
          <a:xfrm>
            <a:off x="3825875" y="3675063"/>
            <a:ext cx="466725" cy="350837"/>
          </a:xfrm>
          <a:prstGeom prst="line">
            <a:avLst/>
          </a:prstGeom>
          <a:noFill/>
          <a:ln w="28575">
            <a:solidFill>
              <a:schemeClr val="bg2">
                <a:lumMod val="10000"/>
              </a:schemeClr>
            </a:solidFill>
            <a:round/>
            <a:headEnd/>
            <a:tailEnd type="triangle" w="med" len="med"/>
          </a:ln>
        </p:spPr>
        <p:txBody>
          <a:bodyPr/>
          <a:lstStyle/>
          <a:p>
            <a:pPr>
              <a:defRPr/>
            </a:pPr>
            <a:endParaRPr lang="en-US" sz="1600" dirty="0">
              <a:solidFill>
                <a:schemeClr val="bg2">
                  <a:lumMod val="10000"/>
                </a:schemeClr>
              </a:solidFill>
            </a:endParaRPr>
          </a:p>
        </p:txBody>
      </p:sp>
      <p:sp>
        <p:nvSpPr>
          <p:cNvPr id="70664" name="Line 54"/>
          <p:cNvSpPr>
            <a:spLocks noChangeShapeType="1"/>
          </p:cNvSpPr>
          <p:nvPr/>
        </p:nvSpPr>
        <p:spPr bwMode="auto">
          <a:xfrm flipV="1">
            <a:off x="3825875" y="3074988"/>
            <a:ext cx="466725" cy="347662"/>
          </a:xfrm>
          <a:prstGeom prst="line">
            <a:avLst/>
          </a:prstGeom>
          <a:noFill/>
          <a:ln w="28575">
            <a:solidFill>
              <a:schemeClr val="bg2">
                <a:lumMod val="10000"/>
              </a:schemeClr>
            </a:solidFill>
            <a:round/>
            <a:headEnd/>
            <a:tailEnd type="triangle" w="med" len="med"/>
          </a:ln>
        </p:spPr>
        <p:txBody>
          <a:bodyPr/>
          <a:lstStyle/>
          <a:p>
            <a:pPr>
              <a:defRPr/>
            </a:pPr>
            <a:endParaRPr lang="en-US" sz="1600" dirty="0">
              <a:solidFill>
                <a:schemeClr val="bg2">
                  <a:lumMod val="10000"/>
                </a:schemeClr>
              </a:solidFill>
            </a:endParaRPr>
          </a:p>
        </p:txBody>
      </p:sp>
      <p:sp>
        <p:nvSpPr>
          <p:cNvPr id="70666" name="Rectangle 46"/>
          <p:cNvSpPr>
            <a:spLocks noChangeArrowheads="1"/>
          </p:cNvSpPr>
          <p:nvPr/>
        </p:nvSpPr>
        <p:spPr bwMode="auto">
          <a:xfrm>
            <a:off x="2913063" y="1957388"/>
            <a:ext cx="2222500" cy="534987"/>
          </a:xfrm>
          <a:prstGeom prst="rect">
            <a:avLst/>
          </a:prstGeom>
          <a:noFill/>
          <a:ln w="9525">
            <a:noFill/>
            <a:miter lim="800000"/>
            <a:headEnd/>
            <a:tailEnd/>
          </a:ln>
        </p:spPr>
        <p:txBody>
          <a:bodyPr anchor="ctr">
            <a:spAutoFit/>
          </a:bodyPr>
          <a:lstStyle/>
          <a:p>
            <a:pPr eaLnBrk="0" hangingPunct="0">
              <a:lnSpc>
                <a:spcPct val="90000"/>
              </a:lnSpc>
              <a:spcBef>
                <a:spcPct val="35000"/>
              </a:spcBef>
              <a:spcAft>
                <a:spcPct val="25000"/>
              </a:spcAft>
              <a:buClr>
                <a:srgbClr val="8B3D9A"/>
              </a:buClr>
              <a:buFont typeface="Arial" pitchFamily="34" charset="0"/>
              <a:buNone/>
              <a:defRPr/>
            </a:pPr>
            <a:r>
              <a:rPr lang="en-US" sz="1600" b="0" i="1" dirty="0">
                <a:solidFill>
                  <a:schemeClr val="bg2">
                    <a:lumMod val="10000"/>
                  </a:schemeClr>
                </a:solidFill>
                <a:cs typeface="Arial" pitchFamily="34" charset="0"/>
              </a:rPr>
              <a:t>Randomized 2:1 (double blind)</a:t>
            </a:r>
          </a:p>
        </p:txBody>
      </p:sp>
      <p:sp>
        <p:nvSpPr>
          <p:cNvPr id="70667" name="Line 52"/>
          <p:cNvSpPr>
            <a:spLocks noChangeShapeType="1"/>
          </p:cNvSpPr>
          <p:nvPr/>
        </p:nvSpPr>
        <p:spPr bwMode="auto">
          <a:xfrm rot="5400000">
            <a:off x="3725069" y="2713832"/>
            <a:ext cx="592137" cy="0"/>
          </a:xfrm>
          <a:prstGeom prst="line">
            <a:avLst/>
          </a:prstGeom>
          <a:noFill/>
          <a:ln w="28575">
            <a:solidFill>
              <a:schemeClr val="bg2">
                <a:lumMod val="10000"/>
              </a:schemeClr>
            </a:solidFill>
            <a:round/>
            <a:headEnd/>
            <a:tailEnd type="triangle" w="med" len="med"/>
          </a:ln>
        </p:spPr>
        <p:txBody>
          <a:bodyPr/>
          <a:lstStyle/>
          <a:p>
            <a:pPr>
              <a:defRPr/>
            </a:pPr>
            <a:endParaRPr lang="en-US" sz="1600" dirty="0">
              <a:solidFill>
                <a:schemeClr val="bg2">
                  <a:lumMod val="10000"/>
                </a:schemeClr>
              </a:solidFill>
            </a:endParaRPr>
          </a:p>
        </p:txBody>
      </p:sp>
      <p:pic>
        <p:nvPicPr>
          <p:cNvPr id="12" name="Picture 11"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13"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Afatinib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364633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90"/>
          <p:cNvSpPr txBox="1">
            <a:spLocks noChangeArrowheads="1"/>
          </p:cNvSpPr>
          <p:nvPr/>
        </p:nvSpPr>
        <p:spPr bwMode="auto">
          <a:xfrm>
            <a:off x="384175" y="6354763"/>
            <a:ext cx="8078788" cy="307975"/>
          </a:xfrm>
          <a:prstGeom prst="rect">
            <a:avLst/>
          </a:prstGeom>
          <a:noFill/>
          <a:ln w="9525">
            <a:noFill/>
            <a:miter lim="800000"/>
            <a:headEnd/>
            <a:tailEnd/>
          </a:ln>
        </p:spPr>
        <p:txBody>
          <a:bodyPr anchor="b">
            <a:spAutoFit/>
          </a:bodyPr>
          <a:lstStyle/>
          <a:p>
            <a:pPr algn="l" eaLnBrk="0" hangingPunct="0">
              <a:defRPr/>
            </a:pPr>
            <a:r>
              <a:rPr lang="en-US" sz="1400" b="0" dirty="0">
                <a:cs typeface="Arial" pitchFamily="34" charset="0"/>
              </a:rPr>
              <a:t>Miller VA, et al. Chicago Multidisciplinary Symposium in Thoracic Oncology 2010. Abstract LBPL3.</a:t>
            </a:r>
          </a:p>
        </p:txBody>
      </p:sp>
      <p:sp>
        <p:nvSpPr>
          <p:cNvPr id="47109" name="Text Box 90"/>
          <p:cNvSpPr txBox="1">
            <a:spLocks noChangeArrowheads="1"/>
          </p:cNvSpPr>
          <p:nvPr/>
        </p:nvSpPr>
        <p:spPr bwMode="auto">
          <a:xfrm>
            <a:off x="2755900" y="1900238"/>
            <a:ext cx="6262688" cy="1077912"/>
          </a:xfrm>
          <a:prstGeom prst="rect">
            <a:avLst/>
          </a:prstGeom>
          <a:noFill/>
          <a:ln w="9525">
            <a:noFill/>
            <a:miter lim="800000"/>
            <a:headEnd/>
            <a:tailEnd/>
          </a:ln>
        </p:spPr>
        <p:txBody>
          <a:bodyPr anchor="b">
            <a:spAutoFit/>
          </a:bodyPr>
          <a:lstStyle/>
          <a:p>
            <a:pPr algn="l" eaLnBrk="0" hangingPunct="0">
              <a:defRPr/>
            </a:pPr>
            <a:r>
              <a:rPr lang="en-US" sz="1600" b="0" dirty="0">
                <a:solidFill>
                  <a:schemeClr val="bg2">
                    <a:lumMod val="10000"/>
                  </a:schemeClr>
                </a:solidFill>
                <a:cs typeface="Arial" pitchFamily="34" charset="0"/>
              </a:rPr>
              <a:t>Placebo (133 events): median PFS: 1.1 mos (95% CI: 0.95-1.68)</a:t>
            </a:r>
          </a:p>
          <a:p>
            <a:pPr algn="l" eaLnBrk="0" hangingPunct="0">
              <a:defRPr/>
            </a:pPr>
            <a:r>
              <a:rPr lang="en-US" sz="1600" b="0" dirty="0">
                <a:solidFill>
                  <a:schemeClr val="bg2">
                    <a:lumMod val="10000"/>
                  </a:schemeClr>
                </a:solidFill>
                <a:cs typeface="Arial" pitchFamily="34" charset="0"/>
              </a:rPr>
              <a:t>Afatinib (275 events): median PFS: 3.3 mos (95% CI: 2.79-4.40)</a:t>
            </a:r>
          </a:p>
          <a:p>
            <a:pPr algn="l" eaLnBrk="0" hangingPunct="0">
              <a:defRPr/>
            </a:pPr>
            <a:endParaRPr lang="en-US" sz="1600" b="0" dirty="0">
              <a:solidFill>
                <a:schemeClr val="bg2">
                  <a:lumMod val="10000"/>
                </a:schemeClr>
              </a:solidFill>
              <a:cs typeface="Arial" pitchFamily="34" charset="0"/>
            </a:endParaRPr>
          </a:p>
          <a:p>
            <a:pPr algn="l" eaLnBrk="0" hangingPunct="0">
              <a:defRPr/>
            </a:pPr>
            <a:r>
              <a:rPr lang="en-US" sz="1600" b="0" dirty="0">
                <a:solidFill>
                  <a:schemeClr val="bg2">
                    <a:lumMod val="10000"/>
                  </a:schemeClr>
                </a:solidFill>
                <a:cs typeface="Arial" pitchFamily="34" charset="0"/>
              </a:rPr>
              <a:t>HR: 0.38 (95% CI: 0.306-0.475; log-rank </a:t>
            </a:r>
            <a:r>
              <a:rPr lang="en-US" sz="1600" b="0" i="1" dirty="0">
                <a:solidFill>
                  <a:schemeClr val="bg2">
                    <a:lumMod val="10000"/>
                  </a:schemeClr>
                </a:solidFill>
                <a:cs typeface="Arial" pitchFamily="34" charset="0"/>
              </a:rPr>
              <a:t>P</a:t>
            </a:r>
            <a:r>
              <a:rPr lang="en-US" sz="1600" b="0" dirty="0">
                <a:solidFill>
                  <a:schemeClr val="bg2">
                    <a:lumMod val="10000"/>
                  </a:schemeClr>
                </a:solidFill>
                <a:cs typeface="Arial" pitchFamily="34" charset="0"/>
              </a:rPr>
              <a:t> &lt; .0001)</a:t>
            </a:r>
          </a:p>
        </p:txBody>
      </p:sp>
      <p:cxnSp>
        <p:nvCxnSpPr>
          <p:cNvPr id="8" name="Straight Connector 7"/>
          <p:cNvCxnSpPr/>
          <p:nvPr/>
        </p:nvCxnSpPr>
        <p:spPr bwMode="auto">
          <a:xfrm rot="5400000">
            <a:off x="55563" y="3578225"/>
            <a:ext cx="3111500"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0" name="Straight Connector 9"/>
          <p:cNvCxnSpPr/>
          <p:nvPr/>
        </p:nvCxnSpPr>
        <p:spPr bwMode="auto">
          <a:xfrm>
            <a:off x="1585913" y="5141913"/>
            <a:ext cx="6911975"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2" name="Straight Connector 11"/>
          <p:cNvCxnSpPr/>
          <p:nvPr/>
        </p:nvCxnSpPr>
        <p:spPr bwMode="auto">
          <a:xfrm rot="10800000">
            <a:off x="1546225" y="2038350"/>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3" name="Straight Connector 12"/>
          <p:cNvCxnSpPr/>
          <p:nvPr/>
        </p:nvCxnSpPr>
        <p:spPr bwMode="auto">
          <a:xfrm rot="10800000">
            <a:off x="1546225" y="2659063"/>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4" name="Straight Connector 13"/>
          <p:cNvCxnSpPr/>
          <p:nvPr/>
        </p:nvCxnSpPr>
        <p:spPr bwMode="auto">
          <a:xfrm rot="10800000">
            <a:off x="1546225" y="3279775"/>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5" name="Straight Connector 14"/>
          <p:cNvCxnSpPr/>
          <p:nvPr/>
        </p:nvCxnSpPr>
        <p:spPr bwMode="auto">
          <a:xfrm rot="10800000">
            <a:off x="1546225" y="3900488"/>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6" name="Straight Connector 15"/>
          <p:cNvCxnSpPr/>
          <p:nvPr/>
        </p:nvCxnSpPr>
        <p:spPr bwMode="auto">
          <a:xfrm rot="10800000">
            <a:off x="1546225" y="4521200"/>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7" name="Straight Connector 16"/>
          <p:cNvCxnSpPr/>
          <p:nvPr/>
        </p:nvCxnSpPr>
        <p:spPr bwMode="auto">
          <a:xfrm rot="10800000">
            <a:off x="1546225" y="5141913"/>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2541" name="Straight Connector 18"/>
          <p:cNvCxnSpPr>
            <a:cxnSpLocks noChangeShapeType="1"/>
          </p:cNvCxnSpPr>
          <p:nvPr/>
        </p:nvCxnSpPr>
        <p:spPr bwMode="auto">
          <a:xfrm rot="10800000">
            <a:off x="2387600" y="2324100"/>
            <a:ext cx="352425"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20" name="Straight Connector 19"/>
          <p:cNvCxnSpPr/>
          <p:nvPr/>
        </p:nvCxnSpPr>
        <p:spPr bwMode="auto">
          <a:xfrm rot="10800000">
            <a:off x="2387600" y="2073275"/>
            <a:ext cx="352425" cy="0"/>
          </a:xfrm>
          <a:prstGeom prst="line">
            <a:avLst/>
          </a:prstGeom>
          <a:noFill/>
          <a:ln w="28575" cap="flat" cmpd="sng" algn="ctr">
            <a:solidFill>
              <a:schemeClr val="accent3"/>
            </a:solidFill>
            <a:prstDash val="solid"/>
            <a:round/>
            <a:headEnd type="none" w="med" len="med"/>
            <a:tailEnd type="none" w="med" len="med"/>
          </a:ln>
          <a:effectLst/>
        </p:spPr>
      </p:cxnSp>
      <p:cxnSp>
        <p:nvCxnSpPr>
          <p:cNvPr id="22" name="Straight Connector 21"/>
          <p:cNvCxnSpPr/>
          <p:nvPr/>
        </p:nvCxnSpPr>
        <p:spPr bwMode="auto">
          <a:xfrm rot="5400000">
            <a:off x="15787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3" name="Straight Connector 22"/>
          <p:cNvCxnSpPr/>
          <p:nvPr/>
        </p:nvCxnSpPr>
        <p:spPr bwMode="auto">
          <a:xfrm rot="5400000">
            <a:off x="27217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4" name="Straight Connector 23"/>
          <p:cNvCxnSpPr/>
          <p:nvPr/>
        </p:nvCxnSpPr>
        <p:spPr bwMode="auto">
          <a:xfrm rot="5400000">
            <a:off x="38647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5" name="Straight Connector 24"/>
          <p:cNvCxnSpPr/>
          <p:nvPr/>
        </p:nvCxnSpPr>
        <p:spPr bwMode="auto">
          <a:xfrm rot="5400000">
            <a:off x="5009356"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6" name="Straight Connector 25"/>
          <p:cNvCxnSpPr/>
          <p:nvPr/>
        </p:nvCxnSpPr>
        <p:spPr bwMode="auto">
          <a:xfrm rot="5400000">
            <a:off x="6152356"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7" name="Straight Connector 26"/>
          <p:cNvCxnSpPr/>
          <p:nvPr/>
        </p:nvCxnSpPr>
        <p:spPr bwMode="auto">
          <a:xfrm rot="5400000">
            <a:off x="7296944"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8" name="Straight Connector 27"/>
          <p:cNvCxnSpPr/>
          <p:nvPr/>
        </p:nvCxnSpPr>
        <p:spPr bwMode="auto">
          <a:xfrm rot="5400000">
            <a:off x="84494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sp>
        <p:nvSpPr>
          <p:cNvPr id="29" name="TextBox 28"/>
          <p:cNvSpPr txBox="1"/>
          <p:nvPr/>
        </p:nvSpPr>
        <p:spPr>
          <a:xfrm>
            <a:off x="1098550" y="1871663"/>
            <a:ext cx="495300" cy="338137"/>
          </a:xfrm>
          <a:prstGeom prst="rect">
            <a:avLst/>
          </a:prstGeom>
          <a:noFill/>
        </p:spPr>
        <p:txBody>
          <a:bodyPr>
            <a:spAutoFit/>
          </a:bodyPr>
          <a:lstStyle/>
          <a:p>
            <a:pPr algn="r">
              <a:defRPr/>
            </a:pPr>
            <a:r>
              <a:rPr lang="en-US" sz="1600" b="0" dirty="0">
                <a:solidFill>
                  <a:schemeClr val="bg2">
                    <a:lumMod val="10000"/>
                  </a:schemeClr>
                </a:solidFill>
              </a:rPr>
              <a:t>1.0</a:t>
            </a:r>
          </a:p>
        </p:txBody>
      </p:sp>
      <p:cxnSp>
        <p:nvCxnSpPr>
          <p:cNvPr id="31" name="Straight Connector 30"/>
          <p:cNvCxnSpPr/>
          <p:nvPr/>
        </p:nvCxnSpPr>
        <p:spPr bwMode="auto">
          <a:xfrm>
            <a:off x="1611313" y="3598863"/>
            <a:ext cx="6861175" cy="0"/>
          </a:xfrm>
          <a:prstGeom prst="line">
            <a:avLst/>
          </a:prstGeom>
          <a:noFill/>
          <a:ln w="28575" cap="flat" cmpd="sng" algn="ctr">
            <a:solidFill>
              <a:schemeClr val="bg2">
                <a:lumMod val="10000"/>
              </a:schemeClr>
            </a:solidFill>
            <a:prstDash val="sysDot"/>
            <a:round/>
            <a:headEnd type="none" w="med" len="med"/>
            <a:tailEnd type="none" w="med" len="med"/>
          </a:ln>
          <a:effectLst/>
        </p:spPr>
      </p:cxnSp>
      <p:sp>
        <p:nvSpPr>
          <p:cNvPr id="32" name="TextBox 31"/>
          <p:cNvSpPr txBox="1"/>
          <p:nvPr/>
        </p:nvSpPr>
        <p:spPr>
          <a:xfrm>
            <a:off x="1098550" y="2487613"/>
            <a:ext cx="495300" cy="339725"/>
          </a:xfrm>
          <a:prstGeom prst="rect">
            <a:avLst/>
          </a:prstGeom>
          <a:noFill/>
        </p:spPr>
        <p:txBody>
          <a:bodyPr>
            <a:spAutoFit/>
          </a:bodyPr>
          <a:lstStyle/>
          <a:p>
            <a:pPr algn="r">
              <a:defRPr/>
            </a:pPr>
            <a:r>
              <a:rPr lang="en-US" sz="1600" b="0" dirty="0">
                <a:solidFill>
                  <a:schemeClr val="bg2">
                    <a:lumMod val="10000"/>
                  </a:schemeClr>
                </a:solidFill>
              </a:rPr>
              <a:t>0.8</a:t>
            </a:r>
          </a:p>
        </p:txBody>
      </p:sp>
      <p:sp>
        <p:nvSpPr>
          <p:cNvPr id="33" name="TextBox 32"/>
          <p:cNvSpPr txBox="1"/>
          <p:nvPr/>
        </p:nvSpPr>
        <p:spPr>
          <a:xfrm>
            <a:off x="1098550" y="3105150"/>
            <a:ext cx="495300" cy="338138"/>
          </a:xfrm>
          <a:prstGeom prst="rect">
            <a:avLst/>
          </a:prstGeom>
          <a:noFill/>
        </p:spPr>
        <p:txBody>
          <a:bodyPr>
            <a:spAutoFit/>
          </a:bodyPr>
          <a:lstStyle/>
          <a:p>
            <a:pPr algn="r">
              <a:defRPr/>
            </a:pPr>
            <a:r>
              <a:rPr lang="en-US" sz="1600" b="0" dirty="0">
                <a:solidFill>
                  <a:schemeClr val="bg2">
                    <a:lumMod val="10000"/>
                  </a:schemeClr>
                </a:solidFill>
              </a:rPr>
              <a:t>0.6</a:t>
            </a:r>
          </a:p>
        </p:txBody>
      </p:sp>
      <p:sp>
        <p:nvSpPr>
          <p:cNvPr id="34" name="TextBox 33"/>
          <p:cNvSpPr txBox="1"/>
          <p:nvPr/>
        </p:nvSpPr>
        <p:spPr>
          <a:xfrm>
            <a:off x="1098550" y="3722688"/>
            <a:ext cx="495300" cy="338137"/>
          </a:xfrm>
          <a:prstGeom prst="rect">
            <a:avLst/>
          </a:prstGeom>
          <a:noFill/>
        </p:spPr>
        <p:txBody>
          <a:bodyPr>
            <a:spAutoFit/>
          </a:bodyPr>
          <a:lstStyle/>
          <a:p>
            <a:pPr algn="r">
              <a:defRPr/>
            </a:pPr>
            <a:r>
              <a:rPr lang="en-US" sz="1600" b="0" dirty="0">
                <a:solidFill>
                  <a:schemeClr val="bg2">
                    <a:lumMod val="10000"/>
                  </a:schemeClr>
                </a:solidFill>
              </a:rPr>
              <a:t>0.4</a:t>
            </a:r>
          </a:p>
        </p:txBody>
      </p:sp>
      <p:sp>
        <p:nvSpPr>
          <p:cNvPr id="35" name="TextBox 34"/>
          <p:cNvSpPr txBox="1"/>
          <p:nvPr/>
        </p:nvSpPr>
        <p:spPr>
          <a:xfrm>
            <a:off x="1098550" y="4340225"/>
            <a:ext cx="495300" cy="338138"/>
          </a:xfrm>
          <a:prstGeom prst="rect">
            <a:avLst/>
          </a:prstGeom>
          <a:noFill/>
        </p:spPr>
        <p:txBody>
          <a:bodyPr>
            <a:spAutoFit/>
          </a:bodyPr>
          <a:lstStyle/>
          <a:p>
            <a:pPr algn="r">
              <a:defRPr/>
            </a:pPr>
            <a:r>
              <a:rPr lang="en-US" sz="1600" b="0" dirty="0">
                <a:solidFill>
                  <a:schemeClr val="bg2">
                    <a:lumMod val="10000"/>
                  </a:schemeClr>
                </a:solidFill>
              </a:rPr>
              <a:t>0.2</a:t>
            </a:r>
          </a:p>
        </p:txBody>
      </p:sp>
      <p:sp>
        <p:nvSpPr>
          <p:cNvPr id="36" name="TextBox 35"/>
          <p:cNvSpPr txBox="1"/>
          <p:nvPr/>
        </p:nvSpPr>
        <p:spPr>
          <a:xfrm>
            <a:off x="1098550" y="4956175"/>
            <a:ext cx="495300" cy="339725"/>
          </a:xfrm>
          <a:prstGeom prst="rect">
            <a:avLst/>
          </a:prstGeom>
          <a:noFill/>
        </p:spPr>
        <p:txBody>
          <a:bodyPr>
            <a:spAutoFit/>
          </a:bodyPr>
          <a:lstStyle/>
          <a:p>
            <a:pPr algn="r">
              <a:defRPr/>
            </a:pPr>
            <a:r>
              <a:rPr lang="en-US" sz="1600" b="0" dirty="0">
                <a:solidFill>
                  <a:schemeClr val="bg2">
                    <a:lumMod val="10000"/>
                  </a:schemeClr>
                </a:solidFill>
              </a:rPr>
              <a:t>0.0</a:t>
            </a:r>
          </a:p>
        </p:txBody>
      </p:sp>
      <p:sp>
        <p:nvSpPr>
          <p:cNvPr id="37" name="TextBox 36"/>
          <p:cNvSpPr txBox="1"/>
          <p:nvPr/>
        </p:nvSpPr>
        <p:spPr>
          <a:xfrm rot="16200000">
            <a:off x="-567530" y="3444081"/>
            <a:ext cx="3141662" cy="339725"/>
          </a:xfrm>
          <a:prstGeom prst="rect">
            <a:avLst/>
          </a:prstGeom>
          <a:noFill/>
        </p:spPr>
        <p:txBody>
          <a:bodyPr>
            <a:spAutoFit/>
          </a:bodyPr>
          <a:lstStyle/>
          <a:p>
            <a:pPr>
              <a:defRPr/>
            </a:pPr>
            <a:r>
              <a:rPr lang="en-US" sz="1600" dirty="0">
                <a:solidFill>
                  <a:schemeClr val="bg2">
                    <a:lumMod val="10000"/>
                  </a:schemeClr>
                </a:solidFill>
              </a:rPr>
              <a:t>Estimated PFS Probability</a:t>
            </a:r>
          </a:p>
        </p:txBody>
      </p:sp>
      <p:sp>
        <p:nvSpPr>
          <p:cNvPr id="38" name="TextBox 37"/>
          <p:cNvSpPr txBox="1"/>
          <p:nvPr/>
        </p:nvSpPr>
        <p:spPr>
          <a:xfrm>
            <a:off x="1374775" y="5151438"/>
            <a:ext cx="495300" cy="338137"/>
          </a:xfrm>
          <a:prstGeom prst="rect">
            <a:avLst/>
          </a:prstGeom>
          <a:noFill/>
        </p:spPr>
        <p:txBody>
          <a:bodyPr>
            <a:spAutoFit/>
          </a:bodyPr>
          <a:lstStyle/>
          <a:p>
            <a:pPr>
              <a:defRPr/>
            </a:pPr>
            <a:r>
              <a:rPr lang="en-US" sz="1600" b="0" dirty="0">
                <a:solidFill>
                  <a:schemeClr val="bg2">
                    <a:lumMod val="10000"/>
                  </a:schemeClr>
                </a:solidFill>
              </a:rPr>
              <a:t>0</a:t>
            </a:r>
          </a:p>
        </p:txBody>
      </p:sp>
      <p:sp>
        <p:nvSpPr>
          <p:cNvPr id="39" name="TextBox 38"/>
          <p:cNvSpPr txBox="1"/>
          <p:nvPr/>
        </p:nvSpPr>
        <p:spPr>
          <a:xfrm>
            <a:off x="2514600" y="5151438"/>
            <a:ext cx="493713" cy="338137"/>
          </a:xfrm>
          <a:prstGeom prst="rect">
            <a:avLst/>
          </a:prstGeom>
          <a:noFill/>
        </p:spPr>
        <p:txBody>
          <a:bodyPr>
            <a:spAutoFit/>
          </a:bodyPr>
          <a:lstStyle/>
          <a:p>
            <a:pPr>
              <a:defRPr/>
            </a:pPr>
            <a:r>
              <a:rPr lang="en-US" sz="1600" b="0" dirty="0">
                <a:solidFill>
                  <a:schemeClr val="bg2">
                    <a:lumMod val="10000"/>
                  </a:schemeClr>
                </a:solidFill>
              </a:rPr>
              <a:t>3</a:t>
            </a:r>
          </a:p>
        </p:txBody>
      </p:sp>
      <p:sp>
        <p:nvSpPr>
          <p:cNvPr id="40" name="TextBox 39"/>
          <p:cNvSpPr txBox="1"/>
          <p:nvPr/>
        </p:nvSpPr>
        <p:spPr>
          <a:xfrm>
            <a:off x="3659188" y="5151438"/>
            <a:ext cx="495300" cy="338137"/>
          </a:xfrm>
          <a:prstGeom prst="rect">
            <a:avLst/>
          </a:prstGeom>
          <a:noFill/>
        </p:spPr>
        <p:txBody>
          <a:bodyPr>
            <a:spAutoFit/>
          </a:bodyPr>
          <a:lstStyle/>
          <a:p>
            <a:pPr>
              <a:defRPr/>
            </a:pPr>
            <a:r>
              <a:rPr lang="en-US" sz="1600" b="0" dirty="0">
                <a:solidFill>
                  <a:schemeClr val="bg2">
                    <a:lumMod val="10000"/>
                  </a:schemeClr>
                </a:solidFill>
              </a:rPr>
              <a:t>6</a:t>
            </a:r>
          </a:p>
        </p:txBody>
      </p:sp>
      <p:sp>
        <p:nvSpPr>
          <p:cNvPr id="41" name="TextBox 40"/>
          <p:cNvSpPr txBox="1"/>
          <p:nvPr/>
        </p:nvSpPr>
        <p:spPr>
          <a:xfrm>
            <a:off x="4803775" y="5151438"/>
            <a:ext cx="495300" cy="338137"/>
          </a:xfrm>
          <a:prstGeom prst="rect">
            <a:avLst/>
          </a:prstGeom>
          <a:noFill/>
        </p:spPr>
        <p:txBody>
          <a:bodyPr>
            <a:spAutoFit/>
          </a:bodyPr>
          <a:lstStyle/>
          <a:p>
            <a:pPr>
              <a:defRPr/>
            </a:pPr>
            <a:r>
              <a:rPr lang="en-US" sz="1600" b="0" dirty="0">
                <a:solidFill>
                  <a:schemeClr val="bg2">
                    <a:lumMod val="10000"/>
                  </a:schemeClr>
                </a:solidFill>
              </a:rPr>
              <a:t>9</a:t>
            </a:r>
          </a:p>
        </p:txBody>
      </p:sp>
      <p:sp>
        <p:nvSpPr>
          <p:cNvPr id="42" name="TextBox 41"/>
          <p:cNvSpPr txBox="1"/>
          <p:nvPr/>
        </p:nvSpPr>
        <p:spPr>
          <a:xfrm>
            <a:off x="5949950" y="5151438"/>
            <a:ext cx="493713" cy="338137"/>
          </a:xfrm>
          <a:prstGeom prst="rect">
            <a:avLst/>
          </a:prstGeom>
          <a:noFill/>
        </p:spPr>
        <p:txBody>
          <a:bodyPr>
            <a:spAutoFit/>
          </a:bodyPr>
          <a:lstStyle/>
          <a:p>
            <a:pPr>
              <a:defRPr/>
            </a:pPr>
            <a:r>
              <a:rPr lang="en-US" sz="1600" b="0" dirty="0">
                <a:solidFill>
                  <a:schemeClr val="bg2">
                    <a:lumMod val="10000"/>
                  </a:schemeClr>
                </a:solidFill>
              </a:rPr>
              <a:t>12</a:t>
            </a:r>
          </a:p>
        </p:txBody>
      </p:sp>
      <p:sp>
        <p:nvSpPr>
          <p:cNvPr id="43" name="TextBox 42"/>
          <p:cNvSpPr txBox="1"/>
          <p:nvPr/>
        </p:nvSpPr>
        <p:spPr>
          <a:xfrm>
            <a:off x="7094538" y="5151438"/>
            <a:ext cx="495300" cy="338137"/>
          </a:xfrm>
          <a:prstGeom prst="rect">
            <a:avLst/>
          </a:prstGeom>
          <a:noFill/>
        </p:spPr>
        <p:txBody>
          <a:bodyPr>
            <a:spAutoFit/>
          </a:bodyPr>
          <a:lstStyle/>
          <a:p>
            <a:pPr>
              <a:defRPr/>
            </a:pPr>
            <a:r>
              <a:rPr lang="en-US" sz="1600" b="0" dirty="0">
                <a:solidFill>
                  <a:schemeClr val="bg2">
                    <a:lumMod val="10000"/>
                  </a:schemeClr>
                </a:solidFill>
              </a:rPr>
              <a:t>15</a:t>
            </a:r>
          </a:p>
        </p:txBody>
      </p:sp>
      <p:sp>
        <p:nvSpPr>
          <p:cNvPr id="44" name="TextBox 43"/>
          <p:cNvSpPr txBox="1"/>
          <p:nvPr/>
        </p:nvSpPr>
        <p:spPr>
          <a:xfrm>
            <a:off x="8239125" y="5151438"/>
            <a:ext cx="495300" cy="338137"/>
          </a:xfrm>
          <a:prstGeom prst="rect">
            <a:avLst/>
          </a:prstGeom>
          <a:noFill/>
        </p:spPr>
        <p:txBody>
          <a:bodyPr>
            <a:spAutoFit/>
          </a:bodyPr>
          <a:lstStyle/>
          <a:p>
            <a:pPr>
              <a:defRPr/>
            </a:pPr>
            <a:r>
              <a:rPr lang="en-US" sz="1600" b="0" dirty="0">
                <a:solidFill>
                  <a:schemeClr val="bg2">
                    <a:lumMod val="10000"/>
                  </a:schemeClr>
                </a:solidFill>
              </a:rPr>
              <a:t>18</a:t>
            </a:r>
          </a:p>
        </p:txBody>
      </p:sp>
      <p:sp>
        <p:nvSpPr>
          <p:cNvPr id="45" name="TextBox 44"/>
          <p:cNvSpPr txBox="1"/>
          <p:nvPr/>
        </p:nvSpPr>
        <p:spPr>
          <a:xfrm>
            <a:off x="1627188" y="5421313"/>
            <a:ext cx="6862762" cy="338137"/>
          </a:xfrm>
          <a:prstGeom prst="rect">
            <a:avLst/>
          </a:prstGeom>
          <a:noFill/>
        </p:spPr>
        <p:txBody>
          <a:bodyPr>
            <a:spAutoFit/>
          </a:bodyPr>
          <a:lstStyle/>
          <a:p>
            <a:pPr>
              <a:defRPr/>
            </a:pPr>
            <a:r>
              <a:rPr lang="en-US" sz="1600" dirty="0">
                <a:solidFill>
                  <a:schemeClr val="bg2">
                    <a:lumMod val="10000"/>
                  </a:schemeClr>
                </a:solidFill>
              </a:rPr>
              <a:t>PFS Time Since Randomization (Mos)</a:t>
            </a:r>
          </a:p>
        </p:txBody>
      </p:sp>
      <p:sp>
        <p:nvSpPr>
          <p:cNvPr id="46" name="TextBox 45"/>
          <p:cNvSpPr txBox="1"/>
          <p:nvPr/>
        </p:nvSpPr>
        <p:spPr>
          <a:xfrm>
            <a:off x="484188" y="5580063"/>
            <a:ext cx="1655762" cy="831850"/>
          </a:xfrm>
          <a:prstGeom prst="rect">
            <a:avLst/>
          </a:prstGeom>
          <a:noFill/>
        </p:spPr>
        <p:txBody>
          <a:bodyPr>
            <a:spAutoFit/>
          </a:bodyPr>
          <a:lstStyle/>
          <a:p>
            <a:pPr algn="l">
              <a:defRPr/>
            </a:pPr>
            <a:r>
              <a:rPr lang="en-US" sz="1600" dirty="0">
                <a:solidFill>
                  <a:schemeClr val="bg2">
                    <a:lumMod val="10000"/>
                  </a:schemeClr>
                </a:solidFill>
              </a:rPr>
              <a:t>Pts at Risk, n</a:t>
            </a:r>
            <a:br>
              <a:rPr lang="en-US" sz="1600" dirty="0">
                <a:solidFill>
                  <a:schemeClr val="bg2">
                    <a:lumMod val="10000"/>
                  </a:schemeClr>
                </a:solidFill>
              </a:rPr>
            </a:br>
            <a:r>
              <a:rPr lang="en-US" sz="1600" b="0" dirty="0">
                <a:solidFill>
                  <a:schemeClr val="bg2">
                    <a:lumMod val="10000"/>
                  </a:schemeClr>
                </a:solidFill>
              </a:rPr>
              <a:t>Placebo</a:t>
            </a:r>
            <a:br>
              <a:rPr lang="en-US" sz="1600" b="0" dirty="0">
                <a:solidFill>
                  <a:schemeClr val="bg2">
                    <a:lumMod val="10000"/>
                  </a:schemeClr>
                </a:solidFill>
              </a:rPr>
            </a:br>
            <a:r>
              <a:rPr lang="en-US" sz="1600" b="0" dirty="0">
                <a:solidFill>
                  <a:schemeClr val="bg2">
                    <a:lumMod val="10000"/>
                  </a:schemeClr>
                </a:solidFill>
              </a:rPr>
              <a:t>Afatinib</a:t>
            </a:r>
          </a:p>
        </p:txBody>
      </p:sp>
      <p:sp>
        <p:nvSpPr>
          <p:cNvPr id="47" name="TextBox 46"/>
          <p:cNvSpPr txBox="1"/>
          <p:nvPr/>
        </p:nvSpPr>
        <p:spPr>
          <a:xfrm>
            <a:off x="1138238" y="5826125"/>
            <a:ext cx="966787" cy="585788"/>
          </a:xfrm>
          <a:prstGeom prst="rect">
            <a:avLst/>
          </a:prstGeom>
          <a:noFill/>
        </p:spPr>
        <p:txBody>
          <a:bodyPr>
            <a:spAutoFit/>
          </a:bodyPr>
          <a:lstStyle/>
          <a:p>
            <a:pPr>
              <a:defRPr/>
            </a:pPr>
            <a:r>
              <a:rPr lang="en-US" sz="1600" b="0" dirty="0">
                <a:solidFill>
                  <a:schemeClr val="bg2">
                    <a:lumMod val="10000"/>
                  </a:schemeClr>
                </a:solidFill>
              </a:rPr>
              <a:t>195</a:t>
            </a:r>
            <a:br>
              <a:rPr lang="en-US" sz="1600" b="0" dirty="0">
                <a:solidFill>
                  <a:schemeClr val="bg2">
                    <a:lumMod val="10000"/>
                  </a:schemeClr>
                </a:solidFill>
              </a:rPr>
            </a:br>
            <a:r>
              <a:rPr lang="en-US" sz="1600" b="0" dirty="0">
                <a:solidFill>
                  <a:schemeClr val="bg2">
                    <a:lumMod val="10000"/>
                  </a:schemeClr>
                </a:solidFill>
              </a:rPr>
              <a:t>390</a:t>
            </a:r>
          </a:p>
        </p:txBody>
      </p:sp>
      <p:sp>
        <p:nvSpPr>
          <p:cNvPr id="48" name="TextBox 47"/>
          <p:cNvSpPr txBox="1"/>
          <p:nvPr/>
        </p:nvSpPr>
        <p:spPr>
          <a:xfrm>
            <a:off x="2282825" y="5826125"/>
            <a:ext cx="966788" cy="585788"/>
          </a:xfrm>
          <a:prstGeom prst="rect">
            <a:avLst/>
          </a:prstGeom>
          <a:noFill/>
        </p:spPr>
        <p:txBody>
          <a:bodyPr>
            <a:spAutoFit/>
          </a:bodyPr>
          <a:lstStyle/>
          <a:p>
            <a:pPr>
              <a:defRPr/>
            </a:pPr>
            <a:r>
              <a:rPr lang="en-US" sz="1600" b="0" dirty="0">
                <a:solidFill>
                  <a:schemeClr val="bg2">
                    <a:lumMod val="10000"/>
                  </a:schemeClr>
                </a:solidFill>
              </a:rPr>
              <a:t>15</a:t>
            </a:r>
            <a:br>
              <a:rPr lang="en-US" sz="1600" b="0" dirty="0">
                <a:solidFill>
                  <a:schemeClr val="bg2">
                    <a:lumMod val="10000"/>
                  </a:schemeClr>
                </a:solidFill>
              </a:rPr>
            </a:br>
            <a:r>
              <a:rPr lang="en-US" sz="1600" b="0" dirty="0">
                <a:solidFill>
                  <a:schemeClr val="bg2">
                    <a:lumMod val="10000"/>
                  </a:schemeClr>
                </a:solidFill>
              </a:rPr>
              <a:t>152</a:t>
            </a:r>
          </a:p>
        </p:txBody>
      </p:sp>
      <p:sp>
        <p:nvSpPr>
          <p:cNvPr id="49" name="TextBox 48"/>
          <p:cNvSpPr txBox="1"/>
          <p:nvPr/>
        </p:nvSpPr>
        <p:spPr>
          <a:xfrm>
            <a:off x="3425825" y="5826125"/>
            <a:ext cx="968375" cy="585788"/>
          </a:xfrm>
          <a:prstGeom prst="rect">
            <a:avLst/>
          </a:prstGeom>
          <a:noFill/>
        </p:spPr>
        <p:txBody>
          <a:bodyPr>
            <a:spAutoFit/>
          </a:bodyPr>
          <a:lstStyle/>
          <a:p>
            <a:pPr>
              <a:defRPr/>
            </a:pPr>
            <a:r>
              <a:rPr lang="en-US" sz="1600" b="0" dirty="0">
                <a:solidFill>
                  <a:schemeClr val="bg2">
                    <a:lumMod val="10000"/>
                  </a:schemeClr>
                </a:solidFill>
              </a:rPr>
              <a:t>4</a:t>
            </a:r>
            <a:br>
              <a:rPr lang="en-US" sz="1600" b="0" dirty="0">
                <a:solidFill>
                  <a:schemeClr val="bg2">
                    <a:lumMod val="10000"/>
                  </a:schemeClr>
                </a:solidFill>
              </a:rPr>
            </a:br>
            <a:r>
              <a:rPr lang="en-US" sz="1600" b="0" dirty="0">
                <a:solidFill>
                  <a:schemeClr val="bg2">
                    <a:lumMod val="10000"/>
                  </a:schemeClr>
                </a:solidFill>
              </a:rPr>
              <a:t>65</a:t>
            </a:r>
          </a:p>
        </p:txBody>
      </p:sp>
      <p:sp>
        <p:nvSpPr>
          <p:cNvPr id="50" name="TextBox 49"/>
          <p:cNvSpPr txBox="1"/>
          <p:nvPr/>
        </p:nvSpPr>
        <p:spPr>
          <a:xfrm>
            <a:off x="4570413" y="5826125"/>
            <a:ext cx="966787" cy="585788"/>
          </a:xfrm>
          <a:prstGeom prst="rect">
            <a:avLst/>
          </a:prstGeom>
          <a:noFill/>
        </p:spPr>
        <p:txBody>
          <a:bodyPr>
            <a:spAutoFit/>
          </a:bodyPr>
          <a:lstStyle/>
          <a:p>
            <a:pPr>
              <a:defRPr/>
            </a:pPr>
            <a:r>
              <a:rPr lang="en-US" sz="1600" b="0" dirty="0">
                <a:solidFill>
                  <a:schemeClr val="bg2">
                    <a:lumMod val="10000"/>
                  </a:schemeClr>
                </a:solidFill>
              </a:rPr>
              <a:t>2</a:t>
            </a:r>
            <a:br>
              <a:rPr lang="en-US" sz="1600" b="0" dirty="0">
                <a:solidFill>
                  <a:schemeClr val="bg2">
                    <a:lumMod val="10000"/>
                  </a:schemeClr>
                </a:solidFill>
              </a:rPr>
            </a:br>
            <a:r>
              <a:rPr lang="en-US" sz="1600" b="0" dirty="0">
                <a:solidFill>
                  <a:schemeClr val="bg2">
                    <a:lumMod val="10000"/>
                  </a:schemeClr>
                </a:solidFill>
              </a:rPr>
              <a:t>16</a:t>
            </a:r>
          </a:p>
        </p:txBody>
      </p:sp>
      <p:sp>
        <p:nvSpPr>
          <p:cNvPr id="51" name="TextBox 50"/>
          <p:cNvSpPr txBox="1"/>
          <p:nvPr/>
        </p:nvSpPr>
        <p:spPr>
          <a:xfrm>
            <a:off x="5715000" y="5826125"/>
            <a:ext cx="966788" cy="585788"/>
          </a:xfrm>
          <a:prstGeom prst="rect">
            <a:avLst/>
          </a:prstGeom>
          <a:noFill/>
        </p:spPr>
        <p:txBody>
          <a:bodyPr>
            <a:spAutoFit/>
          </a:bodyPr>
          <a:lstStyle/>
          <a:p>
            <a:pPr>
              <a:defRPr/>
            </a:pPr>
            <a:r>
              <a:rPr lang="en-US" sz="1600" b="0" dirty="0">
                <a:solidFill>
                  <a:schemeClr val="bg2">
                    <a:lumMod val="10000"/>
                  </a:schemeClr>
                </a:solidFill>
              </a:rPr>
              <a:t/>
            </a:r>
            <a:br>
              <a:rPr lang="en-US" sz="1600" b="0" dirty="0">
                <a:solidFill>
                  <a:schemeClr val="bg2">
                    <a:lumMod val="10000"/>
                  </a:schemeClr>
                </a:solidFill>
              </a:rPr>
            </a:br>
            <a:r>
              <a:rPr lang="en-US" sz="1600" b="0" dirty="0">
                <a:solidFill>
                  <a:schemeClr val="bg2">
                    <a:lumMod val="10000"/>
                  </a:schemeClr>
                </a:solidFill>
              </a:rPr>
              <a:t>9</a:t>
            </a:r>
          </a:p>
        </p:txBody>
      </p:sp>
      <p:sp>
        <p:nvSpPr>
          <p:cNvPr id="52" name="TextBox 51"/>
          <p:cNvSpPr txBox="1"/>
          <p:nvPr/>
        </p:nvSpPr>
        <p:spPr>
          <a:xfrm>
            <a:off x="6858000" y="5826125"/>
            <a:ext cx="966788" cy="585788"/>
          </a:xfrm>
          <a:prstGeom prst="rect">
            <a:avLst/>
          </a:prstGeom>
          <a:noFill/>
        </p:spPr>
        <p:txBody>
          <a:bodyPr>
            <a:spAutoFit/>
          </a:bodyPr>
          <a:lstStyle/>
          <a:p>
            <a:pPr>
              <a:defRPr/>
            </a:pPr>
            <a:r>
              <a:rPr lang="en-US" sz="1600" b="0" dirty="0">
                <a:solidFill>
                  <a:schemeClr val="bg2">
                    <a:lumMod val="10000"/>
                  </a:schemeClr>
                </a:solidFill>
              </a:rPr>
              <a:t/>
            </a:r>
            <a:br>
              <a:rPr lang="en-US" sz="1600" b="0" dirty="0">
                <a:solidFill>
                  <a:schemeClr val="bg2">
                    <a:lumMod val="10000"/>
                  </a:schemeClr>
                </a:solidFill>
              </a:rPr>
            </a:br>
            <a:r>
              <a:rPr lang="en-US" sz="1600" b="0" dirty="0">
                <a:solidFill>
                  <a:schemeClr val="bg2">
                    <a:lumMod val="10000"/>
                  </a:schemeClr>
                </a:solidFill>
              </a:rPr>
              <a:t>3</a:t>
            </a:r>
          </a:p>
        </p:txBody>
      </p:sp>
      <p:grpSp>
        <p:nvGrpSpPr>
          <p:cNvPr id="22573" name="Group 54"/>
          <p:cNvGrpSpPr>
            <a:grpSpLocks/>
          </p:cNvGrpSpPr>
          <p:nvPr/>
        </p:nvGrpSpPr>
        <p:grpSpPr bwMode="auto">
          <a:xfrm>
            <a:off x="1624013" y="2028825"/>
            <a:ext cx="6672262" cy="3090863"/>
            <a:chOff x="1624013" y="2028825"/>
            <a:chExt cx="6672262" cy="3090863"/>
          </a:xfrm>
        </p:grpSpPr>
        <p:sp>
          <p:nvSpPr>
            <p:cNvPr id="53" name="Freeform 52"/>
            <p:cNvSpPr/>
            <p:nvPr/>
          </p:nvSpPr>
          <p:spPr bwMode="auto">
            <a:xfrm>
              <a:off x="3105150" y="3676650"/>
              <a:ext cx="5191125" cy="1443038"/>
            </a:xfrm>
            <a:custGeom>
              <a:avLst/>
              <a:gdLst>
                <a:gd name="connsiteX0" fmla="*/ 5191125 w 5191125"/>
                <a:gd name="connsiteY0" fmla="*/ 1443038 h 1443038"/>
                <a:gd name="connsiteX1" fmla="*/ 5186363 w 5191125"/>
                <a:gd name="connsiteY1" fmla="*/ 1285875 h 1443038"/>
                <a:gd name="connsiteX2" fmla="*/ 3333750 w 5191125"/>
                <a:gd name="connsiteY2" fmla="*/ 1295400 h 1443038"/>
                <a:gd name="connsiteX3" fmla="*/ 3333750 w 5191125"/>
                <a:gd name="connsiteY3" fmla="*/ 1262063 h 1443038"/>
                <a:gd name="connsiteX4" fmla="*/ 3195638 w 5191125"/>
                <a:gd name="connsiteY4" fmla="*/ 1262063 h 1443038"/>
                <a:gd name="connsiteX5" fmla="*/ 3167063 w 5191125"/>
                <a:gd name="connsiteY5" fmla="*/ 1238250 h 1443038"/>
                <a:gd name="connsiteX6" fmla="*/ 3038475 w 5191125"/>
                <a:gd name="connsiteY6" fmla="*/ 1238250 h 1443038"/>
                <a:gd name="connsiteX7" fmla="*/ 3038475 w 5191125"/>
                <a:gd name="connsiteY7" fmla="*/ 1214438 h 1443038"/>
                <a:gd name="connsiteX8" fmla="*/ 2371725 w 5191125"/>
                <a:gd name="connsiteY8" fmla="*/ 1214438 h 1443038"/>
                <a:gd name="connsiteX9" fmla="*/ 2366963 w 5191125"/>
                <a:gd name="connsiteY9" fmla="*/ 1185863 h 1443038"/>
                <a:gd name="connsiteX10" fmla="*/ 2281238 w 5191125"/>
                <a:gd name="connsiteY10" fmla="*/ 1185863 h 1443038"/>
                <a:gd name="connsiteX11" fmla="*/ 2281238 w 5191125"/>
                <a:gd name="connsiteY11" fmla="*/ 1166813 h 1443038"/>
                <a:gd name="connsiteX12" fmla="*/ 2162175 w 5191125"/>
                <a:gd name="connsiteY12" fmla="*/ 1166813 h 1443038"/>
                <a:gd name="connsiteX13" fmla="*/ 2162175 w 5191125"/>
                <a:gd name="connsiteY13" fmla="*/ 1143000 h 1443038"/>
                <a:gd name="connsiteX14" fmla="*/ 2028825 w 5191125"/>
                <a:gd name="connsiteY14" fmla="*/ 1143000 h 1443038"/>
                <a:gd name="connsiteX15" fmla="*/ 2028825 w 5191125"/>
                <a:gd name="connsiteY15" fmla="*/ 1133475 h 1443038"/>
                <a:gd name="connsiteX16" fmla="*/ 1781175 w 5191125"/>
                <a:gd name="connsiteY16" fmla="*/ 1138238 h 1443038"/>
                <a:gd name="connsiteX17" fmla="*/ 1781175 w 5191125"/>
                <a:gd name="connsiteY17" fmla="*/ 1119188 h 1443038"/>
                <a:gd name="connsiteX18" fmla="*/ 1695450 w 5191125"/>
                <a:gd name="connsiteY18" fmla="*/ 1119188 h 1443038"/>
                <a:gd name="connsiteX19" fmla="*/ 1619250 w 5191125"/>
                <a:gd name="connsiteY19" fmla="*/ 1028700 h 1443038"/>
                <a:gd name="connsiteX20" fmla="*/ 1585913 w 5191125"/>
                <a:gd name="connsiteY20" fmla="*/ 1028700 h 1443038"/>
                <a:gd name="connsiteX21" fmla="*/ 1566863 w 5191125"/>
                <a:gd name="connsiteY21" fmla="*/ 962025 h 1443038"/>
                <a:gd name="connsiteX22" fmla="*/ 1352550 w 5191125"/>
                <a:gd name="connsiteY22" fmla="*/ 962025 h 1443038"/>
                <a:gd name="connsiteX23" fmla="*/ 1352550 w 5191125"/>
                <a:gd name="connsiteY23" fmla="*/ 933450 h 1443038"/>
                <a:gd name="connsiteX24" fmla="*/ 1185863 w 5191125"/>
                <a:gd name="connsiteY24" fmla="*/ 933450 h 1443038"/>
                <a:gd name="connsiteX25" fmla="*/ 1185863 w 5191125"/>
                <a:gd name="connsiteY25" fmla="*/ 923925 h 1443038"/>
                <a:gd name="connsiteX26" fmla="*/ 1119188 w 5191125"/>
                <a:gd name="connsiteY26" fmla="*/ 923925 h 1443038"/>
                <a:gd name="connsiteX27" fmla="*/ 1109663 w 5191125"/>
                <a:gd name="connsiteY27" fmla="*/ 900113 h 1443038"/>
                <a:gd name="connsiteX28" fmla="*/ 1014413 w 5191125"/>
                <a:gd name="connsiteY28" fmla="*/ 895350 h 1443038"/>
                <a:gd name="connsiteX29" fmla="*/ 995363 w 5191125"/>
                <a:gd name="connsiteY29" fmla="*/ 852488 h 1443038"/>
                <a:gd name="connsiteX30" fmla="*/ 952500 w 5191125"/>
                <a:gd name="connsiteY30" fmla="*/ 762000 h 1443038"/>
                <a:gd name="connsiteX31" fmla="*/ 928688 w 5191125"/>
                <a:gd name="connsiteY31" fmla="*/ 709613 h 1443038"/>
                <a:gd name="connsiteX32" fmla="*/ 900113 w 5191125"/>
                <a:gd name="connsiteY32" fmla="*/ 685800 h 1443038"/>
                <a:gd name="connsiteX33" fmla="*/ 900113 w 5191125"/>
                <a:gd name="connsiteY33" fmla="*/ 652463 h 1443038"/>
                <a:gd name="connsiteX34" fmla="*/ 771525 w 5191125"/>
                <a:gd name="connsiteY34" fmla="*/ 642938 h 1443038"/>
                <a:gd name="connsiteX35" fmla="*/ 752475 w 5191125"/>
                <a:gd name="connsiteY35" fmla="*/ 619125 h 1443038"/>
                <a:gd name="connsiteX36" fmla="*/ 647700 w 5191125"/>
                <a:gd name="connsiteY36" fmla="*/ 619125 h 1443038"/>
                <a:gd name="connsiteX37" fmla="*/ 647700 w 5191125"/>
                <a:gd name="connsiteY37" fmla="*/ 619125 h 1443038"/>
                <a:gd name="connsiteX38" fmla="*/ 628650 w 5191125"/>
                <a:gd name="connsiteY38" fmla="*/ 590550 h 1443038"/>
                <a:gd name="connsiteX39" fmla="*/ 566738 w 5191125"/>
                <a:gd name="connsiteY39" fmla="*/ 590550 h 1443038"/>
                <a:gd name="connsiteX40" fmla="*/ 566738 w 5191125"/>
                <a:gd name="connsiteY40" fmla="*/ 571500 h 1443038"/>
                <a:gd name="connsiteX41" fmla="*/ 509588 w 5191125"/>
                <a:gd name="connsiteY41" fmla="*/ 571500 h 1443038"/>
                <a:gd name="connsiteX42" fmla="*/ 485775 w 5191125"/>
                <a:gd name="connsiteY42" fmla="*/ 542925 h 1443038"/>
                <a:gd name="connsiteX43" fmla="*/ 414338 w 5191125"/>
                <a:gd name="connsiteY43" fmla="*/ 542925 h 1443038"/>
                <a:gd name="connsiteX44" fmla="*/ 400050 w 5191125"/>
                <a:gd name="connsiteY44" fmla="*/ 514350 h 1443038"/>
                <a:gd name="connsiteX45" fmla="*/ 338138 w 5191125"/>
                <a:gd name="connsiteY45" fmla="*/ 514350 h 1443038"/>
                <a:gd name="connsiteX46" fmla="*/ 266700 w 5191125"/>
                <a:gd name="connsiteY46" fmla="*/ 414338 h 1443038"/>
                <a:gd name="connsiteX47" fmla="*/ 266700 w 5191125"/>
                <a:gd name="connsiteY47" fmla="*/ 328613 h 1443038"/>
                <a:gd name="connsiteX48" fmla="*/ 242888 w 5191125"/>
                <a:gd name="connsiteY48" fmla="*/ 266700 h 1443038"/>
                <a:gd name="connsiteX49" fmla="*/ 238125 w 5191125"/>
                <a:gd name="connsiteY49" fmla="*/ 200025 h 1443038"/>
                <a:gd name="connsiteX50" fmla="*/ 195263 w 5191125"/>
                <a:gd name="connsiteY50" fmla="*/ 166688 h 1443038"/>
                <a:gd name="connsiteX51" fmla="*/ 195263 w 5191125"/>
                <a:gd name="connsiteY51" fmla="*/ 85725 h 1443038"/>
                <a:gd name="connsiteX52" fmla="*/ 171450 w 5191125"/>
                <a:gd name="connsiteY52" fmla="*/ 85725 h 1443038"/>
                <a:gd name="connsiteX53" fmla="*/ 166688 w 5191125"/>
                <a:gd name="connsiteY53" fmla="*/ 42863 h 1443038"/>
                <a:gd name="connsiteX54" fmla="*/ 52388 w 5191125"/>
                <a:gd name="connsiteY54" fmla="*/ 42863 h 1443038"/>
                <a:gd name="connsiteX55" fmla="*/ 0 w 5191125"/>
                <a:gd name="connsiteY55" fmla="*/ 0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91125" h="1443038">
                  <a:moveTo>
                    <a:pt x="5191125" y="1443038"/>
                  </a:moveTo>
                  <a:lnTo>
                    <a:pt x="5186363" y="1285875"/>
                  </a:lnTo>
                  <a:lnTo>
                    <a:pt x="3333750" y="1295400"/>
                  </a:lnTo>
                  <a:lnTo>
                    <a:pt x="3333750" y="1262063"/>
                  </a:lnTo>
                  <a:lnTo>
                    <a:pt x="3195638" y="1262063"/>
                  </a:lnTo>
                  <a:lnTo>
                    <a:pt x="3167063" y="1238250"/>
                  </a:lnTo>
                  <a:lnTo>
                    <a:pt x="3038475" y="1238250"/>
                  </a:lnTo>
                  <a:lnTo>
                    <a:pt x="3038475" y="1214438"/>
                  </a:lnTo>
                  <a:lnTo>
                    <a:pt x="2371725" y="1214438"/>
                  </a:lnTo>
                  <a:lnTo>
                    <a:pt x="2366963" y="1185863"/>
                  </a:lnTo>
                  <a:lnTo>
                    <a:pt x="2281238" y="1185863"/>
                  </a:lnTo>
                  <a:lnTo>
                    <a:pt x="2281238" y="1166813"/>
                  </a:lnTo>
                  <a:lnTo>
                    <a:pt x="2162175" y="1166813"/>
                  </a:lnTo>
                  <a:lnTo>
                    <a:pt x="2162175" y="1143000"/>
                  </a:lnTo>
                  <a:lnTo>
                    <a:pt x="2028825" y="1143000"/>
                  </a:lnTo>
                  <a:lnTo>
                    <a:pt x="2028825" y="1133475"/>
                  </a:lnTo>
                  <a:lnTo>
                    <a:pt x="1781175" y="1138238"/>
                  </a:lnTo>
                  <a:lnTo>
                    <a:pt x="1781175" y="1119188"/>
                  </a:lnTo>
                  <a:lnTo>
                    <a:pt x="1695450" y="1119188"/>
                  </a:lnTo>
                  <a:lnTo>
                    <a:pt x="1619250" y="1028700"/>
                  </a:lnTo>
                  <a:lnTo>
                    <a:pt x="1585913" y="1028700"/>
                  </a:lnTo>
                  <a:lnTo>
                    <a:pt x="1566863" y="962025"/>
                  </a:lnTo>
                  <a:lnTo>
                    <a:pt x="1352550" y="962025"/>
                  </a:lnTo>
                  <a:lnTo>
                    <a:pt x="1352550" y="933450"/>
                  </a:lnTo>
                  <a:lnTo>
                    <a:pt x="1185863" y="933450"/>
                  </a:lnTo>
                  <a:lnTo>
                    <a:pt x="1185863" y="923925"/>
                  </a:lnTo>
                  <a:lnTo>
                    <a:pt x="1119188" y="923925"/>
                  </a:lnTo>
                  <a:lnTo>
                    <a:pt x="1109663" y="900113"/>
                  </a:lnTo>
                  <a:lnTo>
                    <a:pt x="1014413" y="895350"/>
                  </a:lnTo>
                  <a:lnTo>
                    <a:pt x="995363" y="852488"/>
                  </a:lnTo>
                  <a:lnTo>
                    <a:pt x="952500" y="762000"/>
                  </a:lnTo>
                  <a:lnTo>
                    <a:pt x="928688" y="709613"/>
                  </a:lnTo>
                  <a:lnTo>
                    <a:pt x="900113" y="685800"/>
                  </a:lnTo>
                  <a:lnTo>
                    <a:pt x="900113" y="652463"/>
                  </a:lnTo>
                  <a:lnTo>
                    <a:pt x="771525" y="642938"/>
                  </a:lnTo>
                  <a:lnTo>
                    <a:pt x="752475" y="619125"/>
                  </a:lnTo>
                  <a:lnTo>
                    <a:pt x="647700" y="619125"/>
                  </a:lnTo>
                  <a:lnTo>
                    <a:pt x="647700" y="619125"/>
                  </a:lnTo>
                  <a:lnTo>
                    <a:pt x="628650" y="590550"/>
                  </a:lnTo>
                  <a:lnTo>
                    <a:pt x="566738" y="590550"/>
                  </a:lnTo>
                  <a:lnTo>
                    <a:pt x="566738" y="571500"/>
                  </a:lnTo>
                  <a:lnTo>
                    <a:pt x="509588" y="571500"/>
                  </a:lnTo>
                  <a:lnTo>
                    <a:pt x="485775" y="542925"/>
                  </a:lnTo>
                  <a:lnTo>
                    <a:pt x="414338" y="542925"/>
                  </a:lnTo>
                  <a:lnTo>
                    <a:pt x="400050" y="514350"/>
                  </a:lnTo>
                  <a:lnTo>
                    <a:pt x="338138" y="514350"/>
                  </a:lnTo>
                  <a:lnTo>
                    <a:pt x="266700" y="414338"/>
                  </a:lnTo>
                  <a:lnTo>
                    <a:pt x="266700" y="328613"/>
                  </a:lnTo>
                  <a:lnTo>
                    <a:pt x="242888" y="266700"/>
                  </a:lnTo>
                  <a:lnTo>
                    <a:pt x="238125" y="200025"/>
                  </a:lnTo>
                  <a:lnTo>
                    <a:pt x="195263" y="166688"/>
                  </a:lnTo>
                  <a:lnTo>
                    <a:pt x="195263" y="85725"/>
                  </a:lnTo>
                  <a:lnTo>
                    <a:pt x="171450" y="85725"/>
                  </a:lnTo>
                  <a:lnTo>
                    <a:pt x="166688" y="42863"/>
                  </a:lnTo>
                  <a:lnTo>
                    <a:pt x="52388" y="42863"/>
                  </a:lnTo>
                  <a:lnTo>
                    <a:pt x="0" y="0"/>
                  </a:lnTo>
                </a:path>
              </a:pathLst>
            </a:custGeom>
            <a:noFill/>
            <a:ln w="28575" cap="flat" cmpd="sng" algn="ctr">
              <a:solidFill>
                <a:schemeClr val="accent2"/>
              </a:solidFill>
              <a:prstDash val="solid"/>
              <a:round/>
              <a:headEnd type="none" w="med" len="med"/>
              <a:tailEnd type="none" w="med" len="med"/>
            </a:ln>
            <a:effectLst/>
          </p:spPr>
          <p:txBody>
            <a:bodyPr anchor="ctr"/>
            <a:lstStyle/>
            <a:p>
              <a:pPr>
                <a:defRPr/>
              </a:pPr>
              <a:endParaRPr lang="en-US" dirty="0">
                <a:solidFill>
                  <a:schemeClr val="bg2">
                    <a:lumMod val="10000"/>
                  </a:schemeClr>
                </a:solidFill>
              </a:endParaRPr>
            </a:p>
          </p:txBody>
        </p:sp>
        <p:sp>
          <p:nvSpPr>
            <p:cNvPr id="54" name="Freeform 53"/>
            <p:cNvSpPr/>
            <p:nvPr/>
          </p:nvSpPr>
          <p:spPr bwMode="auto">
            <a:xfrm>
              <a:off x="1624013" y="2028825"/>
              <a:ext cx="1490662" cy="1652588"/>
            </a:xfrm>
            <a:custGeom>
              <a:avLst/>
              <a:gdLst>
                <a:gd name="connsiteX0" fmla="*/ 1490662 w 1490662"/>
                <a:gd name="connsiteY0" fmla="*/ 1652588 h 1652588"/>
                <a:gd name="connsiteX1" fmla="*/ 1433512 w 1490662"/>
                <a:gd name="connsiteY1" fmla="*/ 1652588 h 1652588"/>
                <a:gd name="connsiteX2" fmla="*/ 1371600 w 1490662"/>
                <a:gd name="connsiteY2" fmla="*/ 1581150 h 1652588"/>
                <a:gd name="connsiteX3" fmla="*/ 1309687 w 1490662"/>
                <a:gd name="connsiteY3" fmla="*/ 1581150 h 1652588"/>
                <a:gd name="connsiteX4" fmla="*/ 1243012 w 1490662"/>
                <a:gd name="connsiteY4" fmla="*/ 1528763 h 1652588"/>
                <a:gd name="connsiteX5" fmla="*/ 1157287 w 1490662"/>
                <a:gd name="connsiteY5" fmla="*/ 1524000 h 1652588"/>
                <a:gd name="connsiteX6" fmla="*/ 1052512 w 1490662"/>
                <a:gd name="connsiteY6" fmla="*/ 1433513 h 1652588"/>
                <a:gd name="connsiteX7" fmla="*/ 1038225 w 1490662"/>
                <a:gd name="connsiteY7" fmla="*/ 1276350 h 1652588"/>
                <a:gd name="connsiteX8" fmla="*/ 985837 w 1490662"/>
                <a:gd name="connsiteY8" fmla="*/ 1109663 h 1652588"/>
                <a:gd name="connsiteX9" fmla="*/ 952500 w 1490662"/>
                <a:gd name="connsiteY9" fmla="*/ 1090613 h 1652588"/>
                <a:gd name="connsiteX10" fmla="*/ 952500 w 1490662"/>
                <a:gd name="connsiteY10" fmla="*/ 1052513 h 1652588"/>
                <a:gd name="connsiteX11" fmla="*/ 838200 w 1490662"/>
                <a:gd name="connsiteY11" fmla="*/ 1052513 h 1652588"/>
                <a:gd name="connsiteX12" fmla="*/ 833437 w 1490662"/>
                <a:gd name="connsiteY12" fmla="*/ 1028700 h 1652588"/>
                <a:gd name="connsiteX13" fmla="*/ 757237 w 1490662"/>
                <a:gd name="connsiteY13" fmla="*/ 995363 h 1652588"/>
                <a:gd name="connsiteX14" fmla="*/ 700087 w 1490662"/>
                <a:gd name="connsiteY14" fmla="*/ 985838 h 1652588"/>
                <a:gd name="connsiteX15" fmla="*/ 652462 w 1490662"/>
                <a:gd name="connsiteY15" fmla="*/ 700088 h 1652588"/>
                <a:gd name="connsiteX16" fmla="*/ 590550 w 1490662"/>
                <a:gd name="connsiteY16" fmla="*/ 652463 h 1652588"/>
                <a:gd name="connsiteX17" fmla="*/ 428625 w 1490662"/>
                <a:gd name="connsiteY17" fmla="*/ 638175 h 1652588"/>
                <a:gd name="connsiteX18" fmla="*/ 428625 w 1490662"/>
                <a:gd name="connsiteY18" fmla="*/ 585788 h 1652588"/>
                <a:gd name="connsiteX19" fmla="*/ 395287 w 1490662"/>
                <a:gd name="connsiteY19" fmla="*/ 581025 h 1652588"/>
                <a:gd name="connsiteX20" fmla="*/ 357187 w 1490662"/>
                <a:gd name="connsiteY20" fmla="*/ 514350 h 1652588"/>
                <a:gd name="connsiteX21" fmla="*/ 361950 w 1490662"/>
                <a:gd name="connsiteY21" fmla="*/ 442913 h 1652588"/>
                <a:gd name="connsiteX22" fmla="*/ 347662 w 1490662"/>
                <a:gd name="connsiteY22" fmla="*/ 438150 h 1652588"/>
                <a:gd name="connsiteX23" fmla="*/ 347662 w 1490662"/>
                <a:gd name="connsiteY23" fmla="*/ 309563 h 1652588"/>
                <a:gd name="connsiteX24" fmla="*/ 314325 w 1490662"/>
                <a:gd name="connsiteY24" fmla="*/ 166688 h 1652588"/>
                <a:gd name="connsiteX25" fmla="*/ 271462 w 1490662"/>
                <a:gd name="connsiteY25" fmla="*/ 28575 h 1652588"/>
                <a:gd name="connsiteX26" fmla="*/ 219075 w 1490662"/>
                <a:gd name="connsiteY26" fmla="*/ 28575 h 1652588"/>
                <a:gd name="connsiteX27" fmla="*/ 209550 w 1490662"/>
                <a:gd name="connsiteY27" fmla="*/ 0 h 1652588"/>
                <a:gd name="connsiteX28" fmla="*/ 0 w 1490662"/>
                <a:gd name="connsiteY28" fmla="*/ 0 h 16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0662" h="1652588">
                  <a:moveTo>
                    <a:pt x="1490662" y="1652588"/>
                  </a:moveTo>
                  <a:lnTo>
                    <a:pt x="1433512" y="1652588"/>
                  </a:lnTo>
                  <a:lnTo>
                    <a:pt x="1371600" y="1581150"/>
                  </a:lnTo>
                  <a:lnTo>
                    <a:pt x="1309687" y="1581150"/>
                  </a:lnTo>
                  <a:lnTo>
                    <a:pt x="1243012" y="1528763"/>
                  </a:lnTo>
                  <a:lnTo>
                    <a:pt x="1157287" y="1524000"/>
                  </a:lnTo>
                  <a:lnTo>
                    <a:pt x="1052512" y="1433513"/>
                  </a:lnTo>
                  <a:lnTo>
                    <a:pt x="1038225" y="1276350"/>
                  </a:lnTo>
                  <a:lnTo>
                    <a:pt x="985837" y="1109663"/>
                  </a:lnTo>
                  <a:lnTo>
                    <a:pt x="952500" y="1090613"/>
                  </a:lnTo>
                  <a:lnTo>
                    <a:pt x="952500" y="1052513"/>
                  </a:lnTo>
                  <a:lnTo>
                    <a:pt x="838200" y="1052513"/>
                  </a:lnTo>
                  <a:lnTo>
                    <a:pt x="833437" y="1028700"/>
                  </a:lnTo>
                  <a:lnTo>
                    <a:pt x="757237" y="995363"/>
                  </a:lnTo>
                  <a:lnTo>
                    <a:pt x="700087" y="985838"/>
                  </a:lnTo>
                  <a:lnTo>
                    <a:pt x="652462" y="700088"/>
                  </a:lnTo>
                  <a:lnTo>
                    <a:pt x="590550" y="652463"/>
                  </a:lnTo>
                  <a:lnTo>
                    <a:pt x="428625" y="638175"/>
                  </a:lnTo>
                  <a:lnTo>
                    <a:pt x="428625" y="585788"/>
                  </a:lnTo>
                  <a:lnTo>
                    <a:pt x="395287" y="581025"/>
                  </a:lnTo>
                  <a:lnTo>
                    <a:pt x="357187" y="514350"/>
                  </a:lnTo>
                  <a:lnTo>
                    <a:pt x="361950" y="442913"/>
                  </a:lnTo>
                  <a:lnTo>
                    <a:pt x="347662" y="438150"/>
                  </a:lnTo>
                  <a:lnTo>
                    <a:pt x="347662" y="309563"/>
                  </a:lnTo>
                  <a:lnTo>
                    <a:pt x="314325" y="166688"/>
                  </a:lnTo>
                  <a:lnTo>
                    <a:pt x="271462" y="28575"/>
                  </a:lnTo>
                  <a:lnTo>
                    <a:pt x="219075" y="28575"/>
                  </a:lnTo>
                  <a:lnTo>
                    <a:pt x="209550" y="0"/>
                  </a:lnTo>
                  <a:lnTo>
                    <a:pt x="0" y="0"/>
                  </a:lnTo>
                </a:path>
              </a:pathLst>
            </a:custGeom>
            <a:noFill/>
            <a:ln w="28575" cap="flat" cmpd="sng" algn="ctr">
              <a:solidFill>
                <a:schemeClr val="accent2"/>
              </a:solidFill>
              <a:prstDash val="solid"/>
              <a:round/>
              <a:headEnd type="none" w="med" len="med"/>
              <a:tailEnd type="none" w="med" len="med"/>
            </a:ln>
            <a:effectLst/>
          </p:spPr>
          <p:txBody>
            <a:bodyPr anchor="ctr"/>
            <a:lstStyle/>
            <a:p>
              <a:pPr>
                <a:defRPr/>
              </a:pPr>
              <a:endParaRPr lang="en-US" dirty="0">
                <a:solidFill>
                  <a:schemeClr val="bg2">
                    <a:lumMod val="10000"/>
                  </a:schemeClr>
                </a:solidFill>
              </a:endParaRPr>
            </a:p>
          </p:txBody>
        </p:sp>
      </p:grpSp>
      <p:sp>
        <p:nvSpPr>
          <p:cNvPr id="56" name="Freeform 55"/>
          <p:cNvSpPr/>
          <p:nvPr/>
        </p:nvSpPr>
        <p:spPr bwMode="auto">
          <a:xfrm>
            <a:off x="1624013" y="2028825"/>
            <a:ext cx="4524375" cy="3114675"/>
          </a:xfrm>
          <a:custGeom>
            <a:avLst/>
            <a:gdLst>
              <a:gd name="connsiteX0" fmla="*/ 4524375 w 4524375"/>
              <a:gd name="connsiteY0" fmla="*/ 3114675 h 3114675"/>
              <a:gd name="connsiteX1" fmla="*/ 4519612 w 4524375"/>
              <a:gd name="connsiteY1" fmla="*/ 2990850 h 3114675"/>
              <a:gd name="connsiteX2" fmla="*/ 2400300 w 4524375"/>
              <a:gd name="connsiteY2" fmla="*/ 2971800 h 3114675"/>
              <a:gd name="connsiteX3" fmla="*/ 2400300 w 4524375"/>
              <a:gd name="connsiteY3" fmla="*/ 2924175 h 3114675"/>
              <a:gd name="connsiteX4" fmla="*/ 1852612 w 4524375"/>
              <a:gd name="connsiteY4" fmla="*/ 2909888 h 3114675"/>
              <a:gd name="connsiteX5" fmla="*/ 1847850 w 4524375"/>
              <a:gd name="connsiteY5" fmla="*/ 2867025 h 3114675"/>
              <a:gd name="connsiteX6" fmla="*/ 1785937 w 4524375"/>
              <a:gd name="connsiteY6" fmla="*/ 2867025 h 3114675"/>
              <a:gd name="connsiteX7" fmla="*/ 1785937 w 4524375"/>
              <a:gd name="connsiteY7" fmla="*/ 2781300 h 3114675"/>
              <a:gd name="connsiteX8" fmla="*/ 1728787 w 4524375"/>
              <a:gd name="connsiteY8" fmla="*/ 2781300 h 3114675"/>
              <a:gd name="connsiteX9" fmla="*/ 1728787 w 4524375"/>
              <a:gd name="connsiteY9" fmla="*/ 2714625 h 3114675"/>
              <a:gd name="connsiteX10" fmla="*/ 1709737 w 4524375"/>
              <a:gd name="connsiteY10" fmla="*/ 2714625 h 3114675"/>
              <a:gd name="connsiteX11" fmla="*/ 1709737 w 4524375"/>
              <a:gd name="connsiteY11" fmla="*/ 2676525 h 3114675"/>
              <a:gd name="connsiteX12" fmla="*/ 1662112 w 4524375"/>
              <a:gd name="connsiteY12" fmla="*/ 2676525 h 3114675"/>
              <a:gd name="connsiteX13" fmla="*/ 1662112 w 4524375"/>
              <a:gd name="connsiteY13" fmla="*/ 2647950 h 3114675"/>
              <a:gd name="connsiteX14" fmla="*/ 1638300 w 4524375"/>
              <a:gd name="connsiteY14" fmla="*/ 2647950 h 3114675"/>
              <a:gd name="connsiteX15" fmla="*/ 1628775 w 4524375"/>
              <a:gd name="connsiteY15" fmla="*/ 2614613 h 3114675"/>
              <a:gd name="connsiteX16" fmla="*/ 1452562 w 4524375"/>
              <a:gd name="connsiteY16" fmla="*/ 2614613 h 3114675"/>
              <a:gd name="connsiteX17" fmla="*/ 1452562 w 4524375"/>
              <a:gd name="connsiteY17" fmla="*/ 2576513 h 3114675"/>
              <a:gd name="connsiteX18" fmla="*/ 1052512 w 4524375"/>
              <a:gd name="connsiteY18" fmla="*/ 2571750 h 3114675"/>
              <a:gd name="connsiteX19" fmla="*/ 1014412 w 4524375"/>
              <a:gd name="connsiteY19" fmla="*/ 2486025 h 3114675"/>
              <a:gd name="connsiteX20" fmla="*/ 985837 w 4524375"/>
              <a:gd name="connsiteY20" fmla="*/ 2486025 h 3114675"/>
              <a:gd name="connsiteX21" fmla="*/ 976312 w 4524375"/>
              <a:gd name="connsiteY21" fmla="*/ 2457450 h 3114675"/>
              <a:gd name="connsiteX22" fmla="*/ 966787 w 4524375"/>
              <a:gd name="connsiteY22" fmla="*/ 2390775 h 3114675"/>
              <a:gd name="connsiteX23" fmla="*/ 938212 w 4524375"/>
              <a:gd name="connsiteY23" fmla="*/ 2390775 h 3114675"/>
              <a:gd name="connsiteX24" fmla="*/ 938212 w 4524375"/>
              <a:gd name="connsiteY24" fmla="*/ 2357438 h 3114675"/>
              <a:gd name="connsiteX25" fmla="*/ 790575 w 4524375"/>
              <a:gd name="connsiteY25" fmla="*/ 2352675 h 3114675"/>
              <a:gd name="connsiteX26" fmla="*/ 690562 w 4524375"/>
              <a:gd name="connsiteY26" fmla="*/ 2233613 h 3114675"/>
              <a:gd name="connsiteX27" fmla="*/ 695325 w 4524375"/>
              <a:gd name="connsiteY27" fmla="*/ 2119313 h 3114675"/>
              <a:gd name="connsiteX28" fmla="*/ 681037 w 4524375"/>
              <a:gd name="connsiteY28" fmla="*/ 2119313 h 3114675"/>
              <a:gd name="connsiteX29" fmla="*/ 681037 w 4524375"/>
              <a:gd name="connsiteY29" fmla="*/ 1971675 h 3114675"/>
              <a:gd name="connsiteX30" fmla="*/ 666750 w 4524375"/>
              <a:gd name="connsiteY30" fmla="*/ 1971675 h 3114675"/>
              <a:gd name="connsiteX31" fmla="*/ 666750 w 4524375"/>
              <a:gd name="connsiteY31" fmla="*/ 1885950 h 3114675"/>
              <a:gd name="connsiteX32" fmla="*/ 604837 w 4524375"/>
              <a:gd name="connsiteY32" fmla="*/ 1766888 h 3114675"/>
              <a:gd name="connsiteX33" fmla="*/ 542925 w 4524375"/>
              <a:gd name="connsiteY33" fmla="*/ 1771650 h 3114675"/>
              <a:gd name="connsiteX34" fmla="*/ 495300 w 4524375"/>
              <a:gd name="connsiteY34" fmla="*/ 1743075 h 3114675"/>
              <a:gd name="connsiteX35" fmla="*/ 490537 w 4524375"/>
              <a:gd name="connsiteY35" fmla="*/ 1695450 h 3114675"/>
              <a:gd name="connsiteX36" fmla="*/ 423862 w 4524375"/>
              <a:gd name="connsiteY36" fmla="*/ 1695450 h 3114675"/>
              <a:gd name="connsiteX37" fmla="*/ 409575 w 4524375"/>
              <a:gd name="connsiteY37" fmla="*/ 1600200 h 3114675"/>
              <a:gd name="connsiteX38" fmla="*/ 390525 w 4524375"/>
              <a:gd name="connsiteY38" fmla="*/ 1581150 h 3114675"/>
              <a:gd name="connsiteX39" fmla="*/ 390525 w 4524375"/>
              <a:gd name="connsiteY39" fmla="*/ 1504950 h 3114675"/>
              <a:gd name="connsiteX40" fmla="*/ 352425 w 4524375"/>
              <a:gd name="connsiteY40" fmla="*/ 1490663 h 3114675"/>
              <a:gd name="connsiteX41" fmla="*/ 352425 w 4524375"/>
              <a:gd name="connsiteY41" fmla="*/ 1362075 h 3114675"/>
              <a:gd name="connsiteX42" fmla="*/ 328612 w 4524375"/>
              <a:gd name="connsiteY42" fmla="*/ 1352550 h 3114675"/>
              <a:gd name="connsiteX43" fmla="*/ 338137 w 4524375"/>
              <a:gd name="connsiteY43" fmla="*/ 923925 h 3114675"/>
              <a:gd name="connsiteX44" fmla="*/ 323850 w 4524375"/>
              <a:gd name="connsiteY44" fmla="*/ 923925 h 3114675"/>
              <a:gd name="connsiteX45" fmla="*/ 323850 w 4524375"/>
              <a:gd name="connsiteY45" fmla="*/ 647700 h 3114675"/>
              <a:gd name="connsiteX46" fmla="*/ 314325 w 4524375"/>
              <a:gd name="connsiteY46" fmla="*/ 647700 h 3114675"/>
              <a:gd name="connsiteX47" fmla="*/ 309562 w 4524375"/>
              <a:gd name="connsiteY47" fmla="*/ 542925 h 3114675"/>
              <a:gd name="connsiteX48" fmla="*/ 300037 w 4524375"/>
              <a:gd name="connsiteY48" fmla="*/ 542925 h 3114675"/>
              <a:gd name="connsiteX49" fmla="*/ 304800 w 4524375"/>
              <a:gd name="connsiteY49" fmla="*/ 419100 h 3114675"/>
              <a:gd name="connsiteX50" fmla="*/ 295275 w 4524375"/>
              <a:gd name="connsiteY50" fmla="*/ 419100 h 3114675"/>
              <a:gd name="connsiteX51" fmla="*/ 290512 w 4524375"/>
              <a:gd name="connsiteY51" fmla="*/ 252413 h 3114675"/>
              <a:gd name="connsiteX52" fmla="*/ 280987 w 4524375"/>
              <a:gd name="connsiteY52" fmla="*/ 252413 h 3114675"/>
              <a:gd name="connsiteX53" fmla="*/ 280987 w 4524375"/>
              <a:gd name="connsiteY53" fmla="*/ 200025 h 3114675"/>
              <a:gd name="connsiteX54" fmla="*/ 261937 w 4524375"/>
              <a:gd name="connsiteY54" fmla="*/ 200025 h 3114675"/>
              <a:gd name="connsiteX55" fmla="*/ 261937 w 4524375"/>
              <a:gd name="connsiteY55" fmla="*/ 161925 h 3114675"/>
              <a:gd name="connsiteX56" fmla="*/ 219075 w 4524375"/>
              <a:gd name="connsiteY56" fmla="*/ 161925 h 3114675"/>
              <a:gd name="connsiteX57" fmla="*/ 166687 w 4524375"/>
              <a:gd name="connsiteY57" fmla="*/ 95250 h 3114675"/>
              <a:gd name="connsiteX58" fmla="*/ 166687 w 4524375"/>
              <a:gd name="connsiteY58" fmla="*/ 52388 h 3114675"/>
              <a:gd name="connsiteX59" fmla="*/ 100012 w 4524375"/>
              <a:gd name="connsiteY59" fmla="*/ 0 h 3114675"/>
              <a:gd name="connsiteX60" fmla="*/ 0 w 4524375"/>
              <a:gd name="connsiteY60" fmla="*/ 0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24375" h="3114675">
                <a:moveTo>
                  <a:pt x="4524375" y="3114675"/>
                </a:moveTo>
                <a:lnTo>
                  <a:pt x="4519612" y="2990850"/>
                </a:lnTo>
                <a:lnTo>
                  <a:pt x="2400300" y="2971800"/>
                </a:lnTo>
                <a:lnTo>
                  <a:pt x="2400300" y="2924175"/>
                </a:lnTo>
                <a:lnTo>
                  <a:pt x="1852612" y="2909888"/>
                </a:lnTo>
                <a:lnTo>
                  <a:pt x="1847850" y="2867025"/>
                </a:lnTo>
                <a:lnTo>
                  <a:pt x="1785937" y="2867025"/>
                </a:lnTo>
                <a:lnTo>
                  <a:pt x="1785937" y="2781300"/>
                </a:lnTo>
                <a:lnTo>
                  <a:pt x="1728787" y="2781300"/>
                </a:lnTo>
                <a:lnTo>
                  <a:pt x="1728787" y="2714625"/>
                </a:lnTo>
                <a:lnTo>
                  <a:pt x="1709737" y="2714625"/>
                </a:lnTo>
                <a:lnTo>
                  <a:pt x="1709737" y="2676525"/>
                </a:lnTo>
                <a:lnTo>
                  <a:pt x="1662112" y="2676525"/>
                </a:lnTo>
                <a:lnTo>
                  <a:pt x="1662112" y="2647950"/>
                </a:lnTo>
                <a:lnTo>
                  <a:pt x="1638300" y="2647950"/>
                </a:lnTo>
                <a:lnTo>
                  <a:pt x="1628775" y="2614613"/>
                </a:lnTo>
                <a:lnTo>
                  <a:pt x="1452562" y="2614613"/>
                </a:lnTo>
                <a:lnTo>
                  <a:pt x="1452562" y="2576513"/>
                </a:lnTo>
                <a:lnTo>
                  <a:pt x="1052512" y="2571750"/>
                </a:lnTo>
                <a:lnTo>
                  <a:pt x="1014412" y="2486025"/>
                </a:lnTo>
                <a:lnTo>
                  <a:pt x="985837" y="2486025"/>
                </a:lnTo>
                <a:lnTo>
                  <a:pt x="976312" y="2457450"/>
                </a:lnTo>
                <a:lnTo>
                  <a:pt x="966787" y="2390775"/>
                </a:lnTo>
                <a:lnTo>
                  <a:pt x="938212" y="2390775"/>
                </a:lnTo>
                <a:lnTo>
                  <a:pt x="938212" y="2357438"/>
                </a:lnTo>
                <a:lnTo>
                  <a:pt x="790575" y="2352675"/>
                </a:lnTo>
                <a:lnTo>
                  <a:pt x="690562" y="2233613"/>
                </a:lnTo>
                <a:lnTo>
                  <a:pt x="695325" y="2119313"/>
                </a:lnTo>
                <a:lnTo>
                  <a:pt x="681037" y="2119313"/>
                </a:lnTo>
                <a:lnTo>
                  <a:pt x="681037" y="1971675"/>
                </a:lnTo>
                <a:lnTo>
                  <a:pt x="666750" y="1971675"/>
                </a:lnTo>
                <a:lnTo>
                  <a:pt x="666750" y="1885950"/>
                </a:lnTo>
                <a:lnTo>
                  <a:pt x="604837" y="1766888"/>
                </a:lnTo>
                <a:lnTo>
                  <a:pt x="542925" y="1771650"/>
                </a:lnTo>
                <a:lnTo>
                  <a:pt x="495300" y="1743075"/>
                </a:lnTo>
                <a:lnTo>
                  <a:pt x="490537" y="1695450"/>
                </a:lnTo>
                <a:lnTo>
                  <a:pt x="423862" y="1695450"/>
                </a:lnTo>
                <a:lnTo>
                  <a:pt x="409575" y="1600200"/>
                </a:lnTo>
                <a:lnTo>
                  <a:pt x="390525" y="1581150"/>
                </a:lnTo>
                <a:lnTo>
                  <a:pt x="390525" y="1504950"/>
                </a:lnTo>
                <a:lnTo>
                  <a:pt x="352425" y="1490663"/>
                </a:lnTo>
                <a:lnTo>
                  <a:pt x="352425" y="1362075"/>
                </a:lnTo>
                <a:lnTo>
                  <a:pt x="328612" y="1352550"/>
                </a:lnTo>
                <a:lnTo>
                  <a:pt x="338137" y="923925"/>
                </a:lnTo>
                <a:lnTo>
                  <a:pt x="323850" y="923925"/>
                </a:lnTo>
                <a:lnTo>
                  <a:pt x="323850" y="647700"/>
                </a:lnTo>
                <a:lnTo>
                  <a:pt x="314325" y="647700"/>
                </a:lnTo>
                <a:lnTo>
                  <a:pt x="309562" y="542925"/>
                </a:lnTo>
                <a:lnTo>
                  <a:pt x="300037" y="542925"/>
                </a:lnTo>
                <a:lnTo>
                  <a:pt x="304800" y="419100"/>
                </a:lnTo>
                <a:lnTo>
                  <a:pt x="295275" y="419100"/>
                </a:lnTo>
                <a:lnTo>
                  <a:pt x="290512" y="252413"/>
                </a:lnTo>
                <a:lnTo>
                  <a:pt x="280987" y="252413"/>
                </a:lnTo>
                <a:lnTo>
                  <a:pt x="280987" y="200025"/>
                </a:lnTo>
                <a:lnTo>
                  <a:pt x="261937" y="200025"/>
                </a:lnTo>
                <a:lnTo>
                  <a:pt x="261937" y="161925"/>
                </a:lnTo>
                <a:lnTo>
                  <a:pt x="219075" y="161925"/>
                </a:lnTo>
                <a:lnTo>
                  <a:pt x="166687" y="95250"/>
                </a:lnTo>
                <a:lnTo>
                  <a:pt x="166687" y="52388"/>
                </a:lnTo>
                <a:lnTo>
                  <a:pt x="100012" y="0"/>
                </a:lnTo>
                <a:lnTo>
                  <a:pt x="0" y="0"/>
                </a:lnTo>
              </a:path>
            </a:pathLst>
          </a:custGeom>
          <a:noFill/>
          <a:ln w="28575" cap="flat" cmpd="sng" algn="ctr">
            <a:solidFill>
              <a:schemeClr val="accent3"/>
            </a:solidFill>
            <a:prstDash val="solid"/>
            <a:round/>
            <a:headEnd type="none" w="med" len="med"/>
            <a:tailEnd type="none" w="med" len="med"/>
          </a:ln>
          <a:effectLst/>
        </p:spPr>
        <p:txBody>
          <a:bodyPr anchor="ctr"/>
          <a:lstStyle/>
          <a:p>
            <a:pPr>
              <a:defRPr/>
            </a:pPr>
            <a:endParaRPr lang="en-US" dirty="0">
              <a:solidFill>
                <a:schemeClr val="bg2">
                  <a:lumMod val="10000"/>
                </a:schemeClr>
              </a:solidFill>
            </a:endParaRPr>
          </a:p>
        </p:txBody>
      </p:sp>
      <p:pic>
        <p:nvPicPr>
          <p:cNvPr id="55" name="Picture 54"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57"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Afatinib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273690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Text Box 90"/>
          <p:cNvSpPr txBox="1">
            <a:spLocks noChangeArrowheads="1"/>
          </p:cNvSpPr>
          <p:nvPr/>
        </p:nvSpPr>
        <p:spPr bwMode="auto">
          <a:xfrm>
            <a:off x="384175" y="6354763"/>
            <a:ext cx="8078788" cy="307975"/>
          </a:xfrm>
          <a:prstGeom prst="rect">
            <a:avLst/>
          </a:prstGeom>
          <a:noFill/>
          <a:ln w="9525">
            <a:noFill/>
            <a:miter lim="800000"/>
            <a:headEnd/>
            <a:tailEnd/>
          </a:ln>
        </p:spPr>
        <p:txBody>
          <a:bodyPr anchor="b">
            <a:spAutoFit/>
          </a:bodyPr>
          <a:lstStyle/>
          <a:p>
            <a:pPr algn="l" eaLnBrk="0" hangingPunct="0">
              <a:defRPr/>
            </a:pPr>
            <a:r>
              <a:rPr lang="en-US" sz="1400" b="0" dirty="0">
                <a:cs typeface="Arial" pitchFamily="34" charset="0"/>
              </a:rPr>
              <a:t>Miller VA, et al. Chicago Multidisciplinary Symposium in Thoracic Oncology 2010. Abstract LBPL3.</a:t>
            </a:r>
          </a:p>
        </p:txBody>
      </p:sp>
      <p:sp>
        <p:nvSpPr>
          <p:cNvPr id="9" name="Text Box 90"/>
          <p:cNvSpPr txBox="1">
            <a:spLocks noChangeArrowheads="1"/>
          </p:cNvSpPr>
          <p:nvPr/>
        </p:nvSpPr>
        <p:spPr bwMode="auto">
          <a:xfrm>
            <a:off x="4119563" y="1795463"/>
            <a:ext cx="4865687" cy="1077912"/>
          </a:xfrm>
          <a:prstGeom prst="rect">
            <a:avLst/>
          </a:prstGeom>
          <a:noFill/>
          <a:ln w="9525">
            <a:noFill/>
            <a:miter lim="800000"/>
            <a:headEnd/>
            <a:tailEnd/>
          </a:ln>
        </p:spPr>
        <p:txBody>
          <a:bodyPr anchor="b">
            <a:spAutoFit/>
          </a:bodyPr>
          <a:lstStyle/>
          <a:p>
            <a:pPr algn="l" eaLnBrk="0" hangingPunct="0">
              <a:defRPr/>
            </a:pPr>
            <a:r>
              <a:rPr lang="en-US" sz="1600" b="0" dirty="0">
                <a:solidFill>
                  <a:schemeClr val="bg2">
                    <a:lumMod val="10000"/>
                  </a:schemeClr>
                </a:solidFill>
                <a:cs typeface="Arial" pitchFamily="34" charset="0"/>
              </a:rPr>
              <a:t>Placebo (144 deaths; 58.5%): median OS: </a:t>
            </a:r>
            <a:br>
              <a:rPr lang="en-US" sz="1600" b="0" dirty="0">
                <a:solidFill>
                  <a:schemeClr val="bg2">
                    <a:lumMod val="10000"/>
                  </a:schemeClr>
                </a:solidFill>
                <a:cs typeface="Arial" pitchFamily="34" charset="0"/>
              </a:rPr>
            </a:br>
            <a:r>
              <a:rPr lang="en-US" sz="1600" b="0" dirty="0">
                <a:solidFill>
                  <a:schemeClr val="bg2">
                    <a:lumMod val="10000"/>
                  </a:schemeClr>
                </a:solidFill>
                <a:cs typeface="Arial" pitchFamily="34" charset="0"/>
              </a:rPr>
              <a:t>11.96 mos (95% CI: 10.15-14.26)</a:t>
            </a:r>
          </a:p>
          <a:p>
            <a:pPr algn="l" eaLnBrk="0" hangingPunct="0">
              <a:defRPr/>
            </a:pPr>
            <a:r>
              <a:rPr lang="en-US" sz="1600" b="0" dirty="0">
                <a:solidFill>
                  <a:schemeClr val="bg2">
                    <a:lumMod val="10000"/>
                  </a:schemeClr>
                </a:solidFill>
                <a:cs typeface="Arial" pitchFamily="34" charset="0"/>
              </a:rPr>
              <a:t>Afatinib (244 deaths; 62.6%): median OS: </a:t>
            </a:r>
            <a:br>
              <a:rPr lang="en-US" sz="1600" b="0" dirty="0">
                <a:solidFill>
                  <a:schemeClr val="bg2">
                    <a:lumMod val="10000"/>
                  </a:schemeClr>
                </a:solidFill>
                <a:cs typeface="Arial" pitchFamily="34" charset="0"/>
              </a:rPr>
            </a:br>
            <a:r>
              <a:rPr lang="en-US" sz="1600" b="0" dirty="0">
                <a:solidFill>
                  <a:schemeClr val="bg2">
                    <a:lumMod val="10000"/>
                  </a:schemeClr>
                </a:solidFill>
                <a:cs typeface="Arial" pitchFamily="34" charset="0"/>
              </a:rPr>
              <a:t>10.78 mos (95% CI: 9.95-11.99)</a:t>
            </a:r>
          </a:p>
        </p:txBody>
      </p:sp>
      <p:cxnSp>
        <p:nvCxnSpPr>
          <p:cNvPr id="10" name="Straight Connector 9"/>
          <p:cNvCxnSpPr/>
          <p:nvPr/>
        </p:nvCxnSpPr>
        <p:spPr bwMode="auto">
          <a:xfrm rot="5400000">
            <a:off x="55563" y="3578225"/>
            <a:ext cx="3111500"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1" name="Straight Connector 10"/>
          <p:cNvCxnSpPr/>
          <p:nvPr/>
        </p:nvCxnSpPr>
        <p:spPr bwMode="auto">
          <a:xfrm>
            <a:off x="1585913" y="5141913"/>
            <a:ext cx="6911975"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2" name="Straight Connector 11"/>
          <p:cNvCxnSpPr/>
          <p:nvPr/>
        </p:nvCxnSpPr>
        <p:spPr bwMode="auto">
          <a:xfrm rot="10800000">
            <a:off x="1546225" y="2038350"/>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3" name="Straight Connector 12"/>
          <p:cNvCxnSpPr/>
          <p:nvPr/>
        </p:nvCxnSpPr>
        <p:spPr bwMode="auto">
          <a:xfrm rot="10800000">
            <a:off x="1546225" y="2659063"/>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4" name="Straight Connector 13"/>
          <p:cNvCxnSpPr/>
          <p:nvPr/>
        </p:nvCxnSpPr>
        <p:spPr bwMode="auto">
          <a:xfrm rot="10800000">
            <a:off x="1546225" y="3279775"/>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5" name="Straight Connector 14"/>
          <p:cNvCxnSpPr/>
          <p:nvPr/>
        </p:nvCxnSpPr>
        <p:spPr bwMode="auto">
          <a:xfrm rot="10800000">
            <a:off x="1546225" y="3900488"/>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6" name="Straight Connector 15"/>
          <p:cNvCxnSpPr/>
          <p:nvPr/>
        </p:nvCxnSpPr>
        <p:spPr bwMode="auto">
          <a:xfrm rot="10800000">
            <a:off x="1546225" y="4521200"/>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17" name="Straight Connector 16"/>
          <p:cNvCxnSpPr/>
          <p:nvPr/>
        </p:nvCxnSpPr>
        <p:spPr bwMode="auto">
          <a:xfrm rot="10800000">
            <a:off x="1546225" y="5141913"/>
            <a:ext cx="65088"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3565" name="Straight Connector 17"/>
          <p:cNvCxnSpPr>
            <a:cxnSpLocks noChangeShapeType="1"/>
          </p:cNvCxnSpPr>
          <p:nvPr/>
        </p:nvCxnSpPr>
        <p:spPr bwMode="auto">
          <a:xfrm rot="10800000">
            <a:off x="3800475" y="2482850"/>
            <a:ext cx="352425"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19" name="Straight Connector 18"/>
          <p:cNvCxnSpPr/>
          <p:nvPr/>
        </p:nvCxnSpPr>
        <p:spPr bwMode="auto">
          <a:xfrm rot="10800000">
            <a:off x="3800475" y="1973263"/>
            <a:ext cx="352425" cy="0"/>
          </a:xfrm>
          <a:prstGeom prst="line">
            <a:avLst/>
          </a:prstGeom>
          <a:noFill/>
          <a:ln w="28575" cap="flat" cmpd="sng" algn="ctr">
            <a:solidFill>
              <a:schemeClr val="accent3"/>
            </a:solidFill>
            <a:prstDash val="solid"/>
            <a:round/>
            <a:headEnd type="none" w="med" len="med"/>
            <a:tailEnd type="none" w="med" len="med"/>
          </a:ln>
          <a:effectLst/>
        </p:spPr>
      </p:cxnSp>
      <p:cxnSp>
        <p:nvCxnSpPr>
          <p:cNvPr id="20" name="Straight Connector 19"/>
          <p:cNvCxnSpPr/>
          <p:nvPr/>
        </p:nvCxnSpPr>
        <p:spPr bwMode="auto">
          <a:xfrm rot="5400000">
            <a:off x="15787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1" name="Straight Connector 20"/>
          <p:cNvCxnSpPr/>
          <p:nvPr/>
        </p:nvCxnSpPr>
        <p:spPr bwMode="auto">
          <a:xfrm rot="5400000">
            <a:off x="2437606"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2" name="Straight Connector 21"/>
          <p:cNvCxnSpPr/>
          <p:nvPr/>
        </p:nvCxnSpPr>
        <p:spPr bwMode="auto">
          <a:xfrm rot="5400000">
            <a:off x="3296444"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3" name="Straight Connector 22"/>
          <p:cNvCxnSpPr/>
          <p:nvPr/>
        </p:nvCxnSpPr>
        <p:spPr bwMode="auto">
          <a:xfrm rot="5400000">
            <a:off x="4155281"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4" name="Straight Connector 23"/>
          <p:cNvCxnSpPr/>
          <p:nvPr/>
        </p:nvCxnSpPr>
        <p:spPr bwMode="auto">
          <a:xfrm rot="5400000">
            <a:off x="501411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5" name="Straight Connector 24"/>
          <p:cNvCxnSpPr/>
          <p:nvPr/>
        </p:nvCxnSpPr>
        <p:spPr bwMode="auto">
          <a:xfrm rot="5400000">
            <a:off x="5872956"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26" name="Straight Connector 25"/>
          <p:cNvCxnSpPr/>
          <p:nvPr/>
        </p:nvCxnSpPr>
        <p:spPr bwMode="auto">
          <a:xfrm rot="5400000">
            <a:off x="8449469"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sp>
        <p:nvSpPr>
          <p:cNvPr id="27" name="TextBox 26"/>
          <p:cNvSpPr txBox="1"/>
          <p:nvPr/>
        </p:nvSpPr>
        <p:spPr>
          <a:xfrm>
            <a:off x="1098550" y="1871663"/>
            <a:ext cx="495300" cy="338137"/>
          </a:xfrm>
          <a:prstGeom prst="rect">
            <a:avLst/>
          </a:prstGeom>
          <a:noFill/>
        </p:spPr>
        <p:txBody>
          <a:bodyPr>
            <a:spAutoFit/>
          </a:bodyPr>
          <a:lstStyle/>
          <a:p>
            <a:pPr algn="r">
              <a:defRPr/>
            </a:pPr>
            <a:r>
              <a:rPr lang="en-US" sz="1600" b="0" dirty="0">
                <a:solidFill>
                  <a:schemeClr val="bg2">
                    <a:lumMod val="10000"/>
                  </a:schemeClr>
                </a:solidFill>
              </a:rPr>
              <a:t>1.0</a:t>
            </a:r>
          </a:p>
        </p:txBody>
      </p:sp>
      <p:cxnSp>
        <p:nvCxnSpPr>
          <p:cNvPr id="28" name="Straight Connector 27"/>
          <p:cNvCxnSpPr/>
          <p:nvPr/>
        </p:nvCxnSpPr>
        <p:spPr bwMode="auto">
          <a:xfrm>
            <a:off x="1611313" y="3598863"/>
            <a:ext cx="6861175" cy="0"/>
          </a:xfrm>
          <a:prstGeom prst="line">
            <a:avLst/>
          </a:prstGeom>
          <a:noFill/>
          <a:ln w="28575" cap="flat" cmpd="sng" algn="ctr">
            <a:solidFill>
              <a:schemeClr val="bg2">
                <a:lumMod val="10000"/>
              </a:schemeClr>
            </a:solidFill>
            <a:prstDash val="sysDot"/>
            <a:round/>
            <a:headEnd type="none" w="med" len="med"/>
            <a:tailEnd type="none" w="med" len="med"/>
          </a:ln>
          <a:effectLst/>
        </p:spPr>
      </p:cxnSp>
      <p:sp>
        <p:nvSpPr>
          <p:cNvPr id="29" name="TextBox 28"/>
          <p:cNvSpPr txBox="1"/>
          <p:nvPr/>
        </p:nvSpPr>
        <p:spPr>
          <a:xfrm>
            <a:off x="1098550" y="2487613"/>
            <a:ext cx="495300" cy="339725"/>
          </a:xfrm>
          <a:prstGeom prst="rect">
            <a:avLst/>
          </a:prstGeom>
          <a:noFill/>
        </p:spPr>
        <p:txBody>
          <a:bodyPr>
            <a:spAutoFit/>
          </a:bodyPr>
          <a:lstStyle/>
          <a:p>
            <a:pPr algn="r">
              <a:defRPr/>
            </a:pPr>
            <a:r>
              <a:rPr lang="en-US" sz="1600" b="0" dirty="0">
                <a:solidFill>
                  <a:schemeClr val="bg2">
                    <a:lumMod val="10000"/>
                  </a:schemeClr>
                </a:solidFill>
              </a:rPr>
              <a:t>0.8</a:t>
            </a:r>
          </a:p>
        </p:txBody>
      </p:sp>
      <p:sp>
        <p:nvSpPr>
          <p:cNvPr id="30" name="TextBox 29"/>
          <p:cNvSpPr txBox="1"/>
          <p:nvPr/>
        </p:nvSpPr>
        <p:spPr>
          <a:xfrm>
            <a:off x="1098550" y="3105150"/>
            <a:ext cx="495300" cy="338138"/>
          </a:xfrm>
          <a:prstGeom prst="rect">
            <a:avLst/>
          </a:prstGeom>
          <a:noFill/>
        </p:spPr>
        <p:txBody>
          <a:bodyPr>
            <a:spAutoFit/>
          </a:bodyPr>
          <a:lstStyle/>
          <a:p>
            <a:pPr algn="r">
              <a:defRPr/>
            </a:pPr>
            <a:r>
              <a:rPr lang="en-US" sz="1600" b="0" dirty="0">
                <a:solidFill>
                  <a:schemeClr val="bg2">
                    <a:lumMod val="10000"/>
                  </a:schemeClr>
                </a:solidFill>
              </a:rPr>
              <a:t>0.6</a:t>
            </a:r>
          </a:p>
        </p:txBody>
      </p:sp>
      <p:sp>
        <p:nvSpPr>
          <p:cNvPr id="31" name="TextBox 30"/>
          <p:cNvSpPr txBox="1"/>
          <p:nvPr/>
        </p:nvSpPr>
        <p:spPr>
          <a:xfrm>
            <a:off x="1098550" y="3722688"/>
            <a:ext cx="495300" cy="338137"/>
          </a:xfrm>
          <a:prstGeom prst="rect">
            <a:avLst/>
          </a:prstGeom>
          <a:noFill/>
        </p:spPr>
        <p:txBody>
          <a:bodyPr>
            <a:spAutoFit/>
          </a:bodyPr>
          <a:lstStyle/>
          <a:p>
            <a:pPr algn="r">
              <a:defRPr/>
            </a:pPr>
            <a:r>
              <a:rPr lang="en-US" sz="1600" b="0" dirty="0">
                <a:solidFill>
                  <a:schemeClr val="bg2">
                    <a:lumMod val="10000"/>
                  </a:schemeClr>
                </a:solidFill>
              </a:rPr>
              <a:t>0.4</a:t>
            </a:r>
          </a:p>
        </p:txBody>
      </p:sp>
      <p:sp>
        <p:nvSpPr>
          <p:cNvPr id="32" name="TextBox 31"/>
          <p:cNvSpPr txBox="1"/>
          <p:nvPr/>
        </p:nvSpPr>
        <p:spPr>
          <a:xfrm>
            <a:off x="1098550" y="4340225"/>
            <a:ext cx="495300" cy="338138"/>
          </a:xfrm>
          <a:prstGeom prst="rect">
            <a:avLst/>
          </a:prstGeom>
          <a:noFill/>
        </p:spPr>
        <p:txBody>
          <a:bodyPr>
            <a:spAutoFit/>
          </a:bodyPr>
          <a:lstStyle/>
          <a:p>
            <a:pPr algn="r">
              <a:defRPr/>
            </a:pPr>
            <a:r>
              <a:rPr lang="en-US" sz="1600" b="0" dirty="0">
                <a:solidFill>
                  <a:schemeClr val="bg2">
                    <a:lumMod val="10000"/>
                  </a:schemeClr>
                </a:solidFill>
              </a:rPr>
              <a:t>0.2</a:t>
            </a:r>
          </a:p>
        </p:txBody>
      </p:sp>
      <p:sp>
        <p:nvSpPr>
          <p:cNvPr id="33" name="TextBox 32"/>
          <p:cNvSpPr txBox="1"/>
          <p:nvPr/>
        </p:nvSpPr>
        <p:spPr>
          <a:xfrm>
            <a:off x="1098550" y="4956175"/>
            <a:ext cx="495300" cy="339725"/>
          </a:xfrm>
          <a:prstGeom prst="rect">
            <a:avLst/>
          </a:prstGeom>
          <a:noFill/>
        </p:spPr>
        <p:txBody>
          <a:bodyPr>
            <a:spAutoFit/>
          </a:bodyPr>
          <a:lstStyle/>
          <a:p>
            <a:pPr algn="r">
              <a:defRPr/>
            </a:pPr>
            <a:r>
              <a:rPr lang="en-US" sz="1600" b="0" dirty="0">
                <a:solidFill>
                  <a:schemeClr val="bg2">
                    <a:lumMod val="10000"/>
                  </a:schemeClr>
                </a:solidFill>
              </a:rPr>
              <a:t>0</a:t>
            </a:r>
          </a:p>
        </p:txBody>
      </p:sp>
      <p:sp>
        <p:nvSpPr>
          <p:cNvPr id="34" name="TextBox 33"/>
          <p:cNvSpPr txBox="1"/>
          <p:nvPr/>
        </p:nvSpPr>
        <p:spPr>
          <a:xfrm rot="16200000">
            <a:off x="-567530" y="3444081"/>
            <a:ext cx="3141662" cy="339725"/>
          </a:xfrm>
          <a:prstGeom prst="rect">
            <a:avLst/>
          </a:prstGeom>
          <a:noFill/>
        </p:spPr>
        <p:txBody>
          <a:bodyPr>
            <a:spAutoFit/>
          </a:bodyPr>
          <a:lstStyle/>
          <a:p>
            <a:pPr>
              <a:defRPr/>
            </a:pPr>
            <a:r>
              <a:rPr lang="en-US" sz="1600" dirty="0">
                <a:solidFill>
                  <a:schemeClr val="bg2">
                    <a:lumMod val="10000"/>
                  </a:schemeClr>
                </a:solidFill>
              </a:rPr>
              <a:t>Estimated Survival Probability</a:t>
            </a:r>
          </a:p>
        </p:txBody>
      </p:sp>
      <p:sp>
        <p:nvSpPr>
          <p:cNvPr id="35" name="TextBox 34"/>
          <p:cNvSpPr txBox="1"/>
          <p:nvPr/>
        </p:nvSpPr>
        <p:spPr>
          <a:xfrm>
            <a:off x="1374775" y="5151438"/>
            <a:ext cx="495300" cy="338137"/>
          </a:xfrm>
          <a:prstGeom prst="rect">
            <a:avLst/>
          </a:prstGeom>
          <a:noFill/>
        </p:spPr>
        <p:txBody>
          <a:bodyPr>
            <a:spAutoFit/>
          </a:bodyPr>
          <a:lstStyle/>
          <a:p>
            <a:pPr>
              <a:defRPr/>
            </a:pPr>
            <a:r>
              <a:rPr lang="en-US" sz="1600" b="0" dirty="0">
                <a:solidFill>
                  <a:schemeClr val="bg2">
                    <a:lumMod val="10000"/>
                  </a:schemeClr>
                </a:solidFill>
              </a:rPr>
              <a:t>0</a:t>
            </a:r>
          </a:p>
        </p:txBody>
      </p:sp>
      <p:sp>
        <p:nvSpPr>
          <p:cNvPr id="36" name="TextBox 35"/>
          <p:cNvSpPr txBox="1"/>
          <p:nvPr/>
        </p:nvSpPr>
        <p:spPr>
          <a:xfrm>
            <a:off x="2232025" y="5151438"/>
            <a:ext cx="495300" cy="338137"/>
          </a:xfrm>
          <a:prstGeom prst="rect">
            <a:avLst/>
          </a:prstGeom>
          <a:noFill/>
        </p:spPr>
        <p:txBody>
          <a:bodyPr>
            <a:spAutoFit/>
          </a:bodyPr>
          <a:lstStyle/>
          <a:p>
            <a:pPr>
              <a:defRPr/>
            </a:pPr>
            <a:r>
              <a:rPr lang="en-US" sz="1600" b="0" dirty="0">
                <a:solidFill>
                  <a:schemeClr val="bg2">
                    <a:lumMod val="10000"/>
                  </a:schemeClr>
                </a:solidFill>
              </a:rPr>
              <a:t>3</a:t>
            </a:r>
          </a:p>
        </p:txBody>
      </p:sp>
      <p:sp>
        <p:nvSpPr>
          <p:cNvPr id="37" name="TextBox 36"/>
          <p:cNvSpPr txBox="1"/>
          <p:nvPr/>
        </p:nvSpPr>
        <p:spPr>
          <a:xfrm>
            <a:off x="3090863" y="5151438"/>
            <a:ext cx="495300" cy="338137"/>
          </a:xfrm>
          <a:prstGeom prst="rect">
            <a:avLst/>
          </a:prstGeom>
          <a:noFill/>
        </p:spPr>
        <p:txBody>
          <a:bodyPr>
            <a:spAutoFit/>
          </a:bodyPr>
          <a:lstStyle/>
          <a:p>
            <a:pPr>
              <a:defRPr/>
            </a:pPr>
            <a:r>
              <a:rPr lang="en-US" sz="1600" b="0" dirty="0">
                <a:solidFill>
                  <a:schemeClr val="bg2">
                    <a:lumMod val="10000"/>
                  </a:schemeClr>
                </a:solidFill>
              </a:rPr>
              <a:t>6</a:t>
            </a:r>
          </a:p>
        </p:txBody>
      </p:sp>
      <p:sp>
        <p:nvSpPr>
          <p:cNvPr id="38" name="TextBox 37"/>
          <p:cNvSpPr txBox="1"/>
          <p:nvPr/>
        </p:nvSpPr>
        <p:spPr>
          <a:xfrm>
            <a:off x="3948113" y="5151438"/>
            <a:ext cx="495300" cy="338137"/>
          </a:xfrm>
          <a:prstGeom prst="rect">
            <a:avLst/>
          </a:prstGeom>
          <a:noFill/>
        </p:spPr>
        <p:txBody>
          <a:bodyPr>
            <a:spAutoFit/>
          </a:bodyPr>
          <a:lstStyle/>
          <a:p>
            <a:pPr>
              <a:defRPr/>
            </a:pPr>
            <a:r>
              <a:rPr lang="en-US" sz="1600" b="0" dirty="0">
                <a:solidFill>
                  <a:schemeClr val="bg2">
                    <a:lumMod val="10000"/>
                  </a:schemeClr>
                </a:solidFill>
              </a:rPr>
              <a:t>9</a:t>
            </a:r>
          </a:p>
        </p:txBody>
      </p:sp>
      <p:sp>
        <p:nvSpPr>
          <p:cNvPr id="39" name="TextBox 38"/>
          <p:cNvSpPr txBox="1"/>
          <p:nvPr/>
        </p:nvSpPr>
        <p:spPr>
          <a:xfrm>
            <a:off x="4806950" y="5151438"/>
            <a:ext cx="495300" cy="338137"/>
          </a:xfrm>
          <a:prstGeom prst="rect">
            <a:avLst/>
          </a:prstGeom>
          <a:noFill/>
        </p:spPr>
        <p:txBody>
          <a:bodyPr>
            <a:spAutoFit/>
          </a:bodyPr>
          <a:lstStyle/>
          <a:p>
            <a:pPr>
              <a:defRPr/>
            </a:pPr>
            <a:r>
              <a:rPr lang="en-US" sz="1600" b="0" dirty="0">
                <a:solidFill>
                  <a:schemeClr val="bg2">
                    <a:lumMod val="10000"/>
                  </a:schemeClr>
                </a:solidFill>
              </a:rPr>
              <a:t>12</a:t>
            </a:r>
          </a:p>
        </p:txBody>
      </p:sp>
      <p:sp>
        <p:nvSpPr>
          <p:cNvPr id="40" name="TextBox 39"/>
          <p:cNvSpPr txBox="1"/>
          <p:nvPr/>
        </p:nvSpPr>
        <p:spPr>
          <a:xfrm>
            <a:off x="5665788" y="5151438"/>
            <a:ext cx="493712" cy="338137"/>
          </a:xfrm>
          <a:prstGeom prst="rect">
            <a:avLst/>
          </a:prstGeom>
          <a:noFill/>
        </p:spPr>
        <p:txBody>
          <a:bodyPr>
            <a:spAutoFit/>
          </a:bodyPr>
          <a:lstStyle/>
          <a:p>
            <a:pPr>
              <a:defRPr/>
            </a:pPr>
            <a:r>
              <a:rPr lang="en-US" sz="1600" b="0" dirty="0">
                <a:solidFill>
                  <a:schemeClr val="bg2">
                    <a:lumMod val="10000"/>
                  </a:schemeClr>
                </a:solidFill>
              </a:rPr>
              <a:t>15</a:t>
            </a:r>
          </a:p>
        </p:txBody>
      </p:sp>
      <p:sp>
        <p:nvSpPr>
          <p:cNvPr id="41" name="TextBox 40"/>
          <p:cNvSpPr txBox="1"/>
          <p:nvPr/>
        </p:nvSpPr>
        <p:spPr>
          <a:xfrm>
            <a:off x="8234363" y="5151438"/>
            <a:ext cx="495300" cy="338137"/>
          </a:xfrm>
          <a:prstGeom prst="rect">
            <a:avLst/>
          </a:prstGeom>
          <a:noFill/>
        </p:spPr>
        <p:txBody>
          <a:bodyPr>
            <a:spAutoFit/>
          </a:bodyPr>
          <a:lstStyle/>
          <a:p>
            <a:pPr>
              <a:defRPr/>
            </a:pPr>
            <a:r>
              <a:rPr lang="en-US" sz="1600" b="0" dirty="0">
                <a:solidFill>
                  <a:schemeClr val="bg2">
                    <a:lumMod val="10000"/>
                  </a:schemeClr>
                </a:solidFill>
              </a:rPr>
              <a:t>24</a:t>
            </a:r>
          </a:p>
        </p:txBody>
      </p:sp>
      <p:sp>
        <p:nvSpPr>
          <p:cNvPr id="42" name="TextBox 41"/>
          <p:cNvSpPr txBox="1"/>
          <p:nvPr/>
        </p:nvSpPr>
        <p:spPr>
          <a:xfrm>
            <a:off x="1627188" y="5421313"/>
            <a:ext cx="6862762" cy="338137"/>
          </a:xfrm>
          <a:prstGeom prst="rect">
            <a:avLst/>
          </a:prstGeom>
          <a:noFill/>
        </p:spPr>
        <p:txBody>
          <a:bodyPr>
            <a:spAutoFit/>
          </a:bodyPr>
          <a:lstStyle/>
          <a:p>
            <a:pPr>
              <a:defRPr/>
            </a:pPr>
            <a:r>
              <a:rPr lang="en-US" sz="1600" dirty="0">
                <a:solidFill>
                  <a:schemeClr val="bg2">
                    <a:lumMod val="10000"/>
                  </a:schemeClr>
                </a:solidFill>
              </a:rPr>
              <a:t>Time to Death Since Randomization (Mos)</a:t>
            </a:r>
          </a:p>
        </p:txBody>
      </p:sp>
      <p:sp>
        <p:nvSpPr>
          <p:cNvPr id="56" name="Text Box 90"/>
          <p:cNvSpPr txBox="1">
            <a:spLocks noChangeArrowheads="1"/>
          </p:cNvSpPr>
          <p:nvPr/>
        </p:nvSpPr>
        <p:spPr bwMode="auto">
          <a:xfrm>
            <a:off x="5424488" y="2830513"/>
            <a:ext cx="3425825" cy="584200"/>
          </a:xfrm>
          <a:prstGeom prst="rect">
            <a:avLst/>
          </a:prstGeom>
          <a:noFill/>
          <a:ln w="9525">
            <a:noFill/>
            <a:miter lim="800000"/>
            <a:headEnd/>
            <a:tailEnd/>
          </a:ln>
        </p:spPr>
        <p:txBody>
          <a:bodyPr anchor="b">
            <a:spAutoFit/>
          </a:bodyPr>
          <a:lstStyle/>
          <a:p>
            <a:pPr algn="l" eaLnBrk="0" hangingPunct="0">
              <a:defRPr/>
            </a:pPr>
            <a:r>
              <a:rPr lang="en-US" sz="1600" b="0" dirty="0">
                <a:solidFill>
                  <a:schemeClr val="bg2">
                    <a:lumMod val="10000"/>
                  </a:schemeClr>
                </a:solidFill>
                <a:cs typeface="Arial" pitchFamily="34" charset="0"/>
              </a:rPr>
              <a:t>HR: 1.077 (95% CI: 0.862-1.346; log-rank </a:t>
            </a:r>
            <a:r>
              <a:rPr lang="en-US" sz="1600" b="0" i="1" dirty="0">
                <a:solidFill>
                  <a:schemeClr val="bg2">
                    <a:lumMod val="10000"/>
                  </a:schemeClr>
                </a:solidFill>
                <a:cs typeface="Arial" pitchFamily="34" charset="0"/>
              </a:rPr>
              <a:t>P</a:t>
            </a:r>
            <a:r>
              <a:rPr lang="en-US" sz="1600" b="0" dirty="0">
                <a:solidFill>
                  <a:schemeClr val="bg2">
                    <a:lumMod val="10000"/>
                  </a:schemeClr>
                </a:solidFill>
                <a:cs typeface="Arial" pitchFamily="34" charset="0"/>
              </a:rPr>
              <a:t> = .7428)</a:t>
            </a:r>
          </a:p>
        </p:txBody>
      </p:sp>
      <p:sp>
        <p:nvSpPr>
          <p:cNvPr id="57" name="TextBox 56"/>
          <p:cNvSpPr txBox="1"/>
          <p:nvPr/>
        </p:nvSpPr>
        <p:spPr>
          <a:xfrm>
            <a:off x="484188" y="5580063"/>
            <a:ext cx="1655762" cy="831850"/>
          </a:xfrm>
          <a:prstGeom prst="rect">
            <a:avLst/>
          </a:prstGeom>
          <a:noFill/>
        </p:spPr>
        <p:txBody>
          <a:bodyPr>
            <a:spAutoFit/>
          </a:bodyPr>
          <a:lstStyle/>
          <a:p>
            <a:pPr algn="l">
              <a:defRPr/>
            </a:pPr>
            <a:r>
              <a:rPr lang="en-US" sz="1600" dirty="0">
                <a:solidFill>
                  <a:schemeClr val="bg2">
                    <a:lumMod val="10000"/>
                  </a:schemeClr>
                </a:solidFill>
              </a:rPr>
              <a:t>Pts at Risk, n</a:t>
            </a:r>
            <a:br>
              <a:rPr lang="en-US" sz="1600" dirty="0">
                <a:solidFill>
                  <a:schemeClr val="bg2">
                    <a:lumMod val="10000"/>
                  </a:schemeClr>
                </a:solidFill>
              </a:rPr>
            </a:br>
            <a:r>
              <a:rPr lang="en-US" sz="1600" b="0" dirty="0">
                <a:solidFill>
                  <a:schemeClr val="bg2">
                    <a:lumMod val="10000"/>
                  </a:schemeClr>
                </a:solidFill>
              </a:rPr>
              <a:t>Placebo</a:t>
            </a:r>
            <a:br>
              <a:rPr lang="en-US" sz="1600" b="0" dirty="0">
                <a:solidFill>
                  <a:schemeClr val="bg2">
                    <a:lumMod val="10000"/>
                  </a:schemeClr>
                </a:solidFill>
              </a:rPr>
            </a:br>
            <a:r>
              <a:rPr lang="en-US" sz="1600" b="0" dirty="0">
                <a:solidFill>
                  <a:schemeClr val="bg2">
                    <a:lumMod val="10000"/>
                  </a:schemeClr>
                </a:solidFill>
              </a:rPr>
              <a:t>Afatinib</a:t>
            </a:r>
          </a:p>
        </p:txBody>
      </p:sp>
      <p:sp>
        <p:nvSpPr>
          <p:cNvPr id="58" name="TextBox 57"/>
          <p:cNvSpPr txBox="1"/>
          <p:nvPr/>
        </p:nvSpPr>
        <p:spPr>
          <a:xfrm>
            <a:off x="1138238" y="5826125"/>
            <a:ext cx="966787" cy="585788"/>
          </a:xfrm>
          <a:prstGeom prst="rect">
            <a:avLst/>
          </a:prstGeom>
          <a:noFill/>
        </p:spPr>
        <p:txBody>
          <a:bodyPr>
            <a:spAutoFit/>
          </a:bodyPr>
          <a:lstStyle/>
          <a:p>
            <a:pPr>
              <a:defRPr/>
            </a:pPr>
            <a:r>
              <a:rPr lang="en-US" sz="1600" b="0" dirty="0">
                <a:solidFill>
                  <a:schemeClr val="bg2">
                    <a:lumMod val="10000"/>
                  </a:schemeClr>
                </a:solidFill>
              </a:rPr>
              <a:t>195</a:t>
            </a:r>
            <a:br>
              <a:rPr lang="en-US" sz="1600" b="0" dirty="0">
                <a:solidFill>
                  <a:schemeClr val="bg2">
                    <a:lumMod val="10000"/>
                  </a:schemeClr>
                </a:solidFill>
              </a:rPr>
            </a:br>
            <a:r>
              <a:rPr lang="en-US" sz="1600" b="0" dirty="0">
                <a:solidFill>
                  <a:schemeClr val="bg2">
                    <a:lumMod val="10000"/>
                  </a:schemeClr>
                </a:solidFill>
              </a:rPr>
              <a:t>390</a:t>
            </a:r>
          </a:p>
        </p:txBody>
      </p:sp>
      <p:sp>
        <p:nvSpPr>
          <p:cNvPr id="59" name="TextBox 58"/>
          <p:cNvSpPr txBox="1"/>
          <p:nvPr/>
        </p:nvSpPr>
        <p:spPr>
          <a:xfrm>
            <a:off x="1995488" y="5826125"/>
            <a:ext cx="968375" cy="585788"/>
          </a:xfrm>
          <a:prstGeom prst="rect">
            <a:avLst/>
          </a:prstGeom>
          <a:noFill/>
        </p:spPr>
        <p:txBody>
          <a:bodyPr>
            <a:spAutoFit/>
          </a:bodyPr>
          <a:lstStyle/>
          <a:p>
            <a:pPr>
              <a:defRPr/>
            </a:pPr>
            <a:r>
              <a:rPr lang="en-US" sz="1600" b="0" dirty="0">
                <a:solidFill>
                  <a:schemeClr val="bg2">
                    <a:lumMod val="10000"/>
                  </a:schemeClr>
                </a:solidFill>
              </a:rPr>
              <a:t>169</a:t>
            </a:r>
            <a:br>
              <a:rPr lang="en-US" sz="1600" b="0" dirty="0">
                <a:solidFill>
                  <a:schemeClr val="bg2">
                    <a:lumMod val="10000"/>
                  </a:schemeClr>
                </a:solidFill>
              </a:rPr>
            </a:br>
            <a:r>
              <a:rPr lang="en-US" sz="1600" b="0" dirty="0">
                <a:solidFill>
                  <a:schemeClr val="bg2">
                    <a:lumMod val="10000"/>
                  </a:schemeClr>
                </a:solidFill>
              </a:rPr>
              <a:t>344</a:t>
            </a:r>
          </a:p>
        </p:txBody>
      </p:sp>
      <p:sp>
        <p:nvSpPr>
          <p:cNvPr id="60" name="TextBox 59"/>
          <p:cNvSpPr txBox="1"/>
          <p:nvPr/>
        </p:nvSpPr>
        <p:spPr>
          <a:xfrm>
            <a:off x="2854325" y="5826125"/>
            <a:ext cx="966788" cy="585788"/>
          </a:xfrm>
          <a:prstGeom prst="rect">
            <a:avLst/>
          </a:prstGeom>
          <a:noFill/>
        </p:spPr>
        <p:txBody>
          <a:bodyPr>
            <a:spAutoFit/>
          </a:bodyPr>
          <a:lstStyle/>
          <a:p>
            <a:pPr>
              <a:defRPr/>
            </a:pPr>
            <a:r>
              <a:rPr lang="en-US" sz="1600" b="0" dirty="0">
                <a:solidFill>
                  <a:schemeClr val="bg2">
                    <a:lumMod val="10000"/>
                  </a:schemeClr>
                </a:solidFill>
              </a:rPr>
              <a:t>142</a:t>
            </a:r>
            <a:br>
              <a:rPr lang="en-US" sz="1600" b="0" dirty="0">
                <a:solidFill>
                  <a:schemeClr val="bg2">
                    <a:lumMod val="10000"/>
                  </a:schemeClr>
                </a:solidFill>
              </a:rPr>
            </a:br>
            <a:r>
              <a:rPr lang="en-US" sz="1600" b="0" dirty="0">
                <a:solidFill>
                  <a:schemeClr val="bg2">
                    <a:lumMod val="10000"/>
                  </a:schemeClr>
                </a:solidFill>
              </a:rPr>
              <a:t>283</a:t>
            </a:r>
          </a:p>
        </p:txBody>
      </p:sp>
      <p:sp>
        <p:nvSpPr>
          <p:cNvPr id="61" name="TextBox 60"/>
          <p:cNvSpPr txBox="1"/>
          <p:nvPr/>
        </p:nvSpPr>
        <p:spPr>
          <a:xfrm>
            <a:off x="3711575" y="5826125"/>
            <a:ext cx="966788" cy="585788"/>
          </a:xfrm>
          <a:prstGeom prst="rect">
            <a:avLst/>
          </a:prstGeom>
          <a:noFill/>
        </p:spPr>
        <p:txBody>
          <a:bodyPr>
            <a:spAutoFit/>
          </a:bodyPr>
          <a:lstStyle/>
          <a:p>
            <a:pPr>
              <a:defRPr/>
            </a:pPr>
            <a:r>
              <a:rPr lang="en-US" sz="1600" b="0" dirty="0">
                <a:solidFill>
                  <a:schemeClr val="bg2">
                    <a:lumMod val="10000"/>
                  </a:schemeClr>
                </a:solidFill>
              </a:rPr>
              <a:t>112</a:t>
            </a:r>
            <a:br>
              <a:rPr lang="en-US" sz="1600" b="0" dirty="0">
                <a:solidFill>
                  <a:schemeClr val="bg2">
                    <a:lumMod val="10000"/>
                  </a:schemeClr>
                </a:solidFill>
              </a:rPr>
            </a:br>
            <a:r>
              <a:rPr lang="en-US" sz="1600" b="0" dirty="0">
                <a:solidFill>
                  <a:schemeClr val="bg2">
                    <a:lumMod val="10000"/>
                  </a:schemeClr>
                </a:solidFill>
              </a:rPr>
              <a:t>217</a:t>
            </a:r>
          </a:p>
        </p:txBody>
      </p:sp>
      <p:sp>
        <p:nvSpPr>
          <p:cNvPr id="62" name="TextBox 61"/>
          <p:cNvSpPr txBox="1"/>
          <p:nvPr/>
        </p:nvSpPr>
        <p:spPr>
          <a:xfrm>
            <a:off x="5426075" y="5826125"/>
            <a:ext cx="966788" cy="585788"/>
          </a:xfrm>
          <a:prstGeom prst="rect">
            <a:avLst/>
          </a:prstGeom>
          <a:noFill/>
        </p:spPr>
        <p:txBody>
          <a:bodyPr>
            <a:spAutoFit/>
          </a:bodyPr>
          <a:lstStyle/>
          <a:p>
            <a:pPr>
              <a:defRPr/>
            </a:pPr>
            <a:r>
              <a:rPr lang="en-US" sz="1600" b="0" dirty="0">
                <a:solidFill>
                  <a:schemeClr val="bg2">
                    <a:lumMod val="10000"/>
                  </a:schemeClr>
                </a:solidFill>
              </a:rPr>
              <a:t>33</a:t>
            </a:r>
            <a:br>
              <a:rPr lang="en-US" sz="1600" b="0" dirty="0">
                <a:solidFill>
                  <a:schemeClr val="bg2">
                    <a:lumMod val="10000"/>
                  </a:schemeClr>
                </a:solidFill>
              </a:rPr>
            </a:br>
            <a:r>
              <a:rPr lang="en-US" sz="1600" b="0" dirty="0">
                <a:solidFill>
                  <a:schemeClr val="bg2">
                    <a:lumMod val="10000"/>
                  </a:schemeClr>
                </a:solidFill>
              </a:rPr>
              <a:t>69</a:t>
            </a:r>
          </a:p>
        </p:txBody>
      </p:sp>
      <p:sp>
        <p:nvSpPr>
          <p:cNvPr id="63" name="TextBox 62"/>
          <p:cNvSpPr txBox="1"/>
          <p:nvPr/>
        </p:nvSpPr>
        <p:spPr>
          <a:xfrm>
            <a:off x="6283325" y="5826125"/>
            <a:ext cx="968375" cy="585788"/>
          </a:xfrm>
          <a:prstGeom prst="rect">
            <a:avLst/>
          </a:prstGeom>
          <a:noFill/>
        </p:spPr>
        <p:txBody>
          <a:bodyPr>
            <a:spAutoFit/>
          </a:bodyPr>
          <a:lstStyle/>
          <a:p>
            <a:pPr>
              <a:defRPr/>
            </a:pPr>
            <a:r>
              <a:rPr lang="en-US" sz="1600" b="0" dirty="0">
                <a:solidFill>
                  <a:schemeClr val="bg2">
                    <a:lumMod val="10000"/>
                  </a:schemeClr>
                </a:solidFill>
              </a:rPr>
              <a:t>18</a:t>
            </a:r>
            <a:br>
              <a:rPr lang="en-US" sz="1600" b="0" dirty="0">
                <a:solidFill>
                  <a:schemeClr val="bg2">
                    <a:lumMod val="10000"/>
                  </a:schemeClr>
                </a:solidFill>
              </a:rPr>
            </a:br>
            <a:r>
              <a:rPr lang="en-US" sz="1600" b="0" dirty="0">
                <a:solidFill>
                  <a:schemeClr val="bg2">
                    <a:lumMod val="10000"/>
                  </a:schemeClr>
                </a:solidFill>
              </a:rPr>
              <a:t>32</a:t>
            </a:r>
          </a:p>
        </p:txBody>
      </p:sp>
      <p:sp>
        <p:nvSpPr>
          <p:cNvPr id="64" name="TextBox 63"/>
          <p:cNvSpPr txBox="1"/>
          <p:nvPr/>
        </p:nvSpPr>
        <p:spPr>
          <a:xfrm>
            <a:off x="6523038" y="5151438"/>
            <a:ext cx="495300" cy="338137"/>
          </a:xfrm>
          <a:prstGeom prst="rect">
            <a:avLst/>
          </a:prstGeom>
          <a:noFill/>
        </p:spPr>
        <p:txBody>
          <a:bodyPr>
            <a:spAutoFit/>
          </a:bodyPr>
          <a:lstStyle/>
          <a:p>
            <a:pPr>
              <a:defRPr/>
            </a:pPr>
            <a:r>
              <a:rPr lang="en-US" sz="1600" b="0" dirty="0">
                <a:solidFill>
                  <a:schemeClr val="bg2">
                    <a:lumMod val="10000"/>
                  </a:schemeClr>
                </a:solidFill>
              </a:rPr>
              <a:t>18</a:t>
            </a:r>
          </a:p>
        </p:txBody>
      </p:sp>
      <p:sp>
        <p:nvSpPr>
          <p:cNvPr id="65" name="TextBox 64"/>
          <p:cNvSpPr txBox="1"/>
          <p:nvPr/>
        </p:nvSpPr>
        <p:spPr>
          <a:xfrm>
            <a:off x="7381875" y="5151438"/>
            <a:ext cx="493713" cy="338137"/>
          </a:xfrm>
          <a:prstGeom prst="rect">
            <a:avLst/>
          </a:prstGeom>
          <a:noFill/>
        </p:spPr>
        <p:txBody>
          <a:bodyPr>
            <a:spAutoFit/>
          </a:bodyPr>
          <a:lstStyle/>
          <a:p>
            <a:pPr>
              <a:defRPr/>
            </a:pPr>
            <a:r>
              <a:rPr lang="en-US" sz="1600" b="0" dirty="0">
                <a:solidFill>
                  <a:schemeClr val="bg2">
                    <a:lumMod val="10000"/>
                  </a:schemeClr>
                </a:solidFill>
              </a:rPr>
              <a:t>21</a:t>
            </a:r>
          </a:p>
        </p:txBody>
      </p:sp>
      <p:cxnSp>
        <p:nvCxnSpPr>
          <p:cNvPr id="66" name="Straight Connector 65"/>
          <p:cNvCxnSpPr/>
          <p:nvPr/>
        </p:nvCxnSpPr>
        <p:spPr bwMode="auto">
          <a:xfrm rot="5400000">
            <a:off x="6731794"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cxnSp>
        <p:nvCxnSpPr>
          <p:cNvPr id="67" name="Straight Connector 66"/>
          <p:cNvCxnSpPr/>
          <p:nvPr/>
        </p:nvCxnSpPr>
        <p:spPr bwMode="auto">
          <a:xfrm rot="5400000">
            <a:off x="7590631" y="5174457"/>
            <a:ext cx="65087" cy="0"/>
          </a:xfrm>
          <a:prstGeom prst="line">
            <a:avLst/>
          </a:prstGeom>
          <a:noFill/>
          <a:ln w="28575" cap="flat" cmpd="sng" algn="ctr">
            <a:solidFill>
              <a:schemeClr val="bg2">
                <a:lumMod val="10000"/>
              </a:schemeClr>
            </a:solidFill>
            <a:prstDash val="solid"/>
            <a:round/>
            <a:headEnd type="none" w="med" len="med"/>
            <a:tailEnd type="none" w="med" len="med"/>
          </a:ln>
          <a:effectLst/>
        </p:spPr>
      </p:cxnSp>
      <p:sp>
        <p:nvSpPr>
          <p:cNvPr id="68" name="TextBox 67"/>
          <p:cNvSpPr txBox="1"/>
          <p:nvPr/>
        </p:nvSpPr>
        <p:spPr>
          <a:xfrm>
            <a:off x="4568825" y="5826125"/>
            <a:ext cx="966788" cy="585788"/>
          </a:xfrm>
          <a:prstGeom prst="rect">
            <a:avLst/>
          </a:prstGeom>
          <a:noFill/>
        </p:spPr>
        <p:txBody>
          <a:bodyPr>
            <a:spAutoFit/>
          </a:bodyPr>
          <a:lstStyle/>
          <a:p>
            <a:pPr>
              <a:defRPr/>
            </a:pPr>
            <a:r>
              <a:rPr lang="en-US" sz="1600" b="0" dirty="0">
                <a:solidFill>
                  <a:schemeClr val="bg2">
                    <a:lumMod val="10000"/>
                  </a:schemeClr>
                </a:solidFill>
              </a:rPr>
              <a:t>65</a:t>
            </a:r>
            <a:br>
              <a:rPr lang="en-US" sz="1600" b="0" dirty="0">
                <a:solidFill>
                  <a:schemeClr val="bg2">
                    <a:lumMod val="10000"/>
                  </a:schemeClr>
                </a:solidFill>
              </a:rPr>
            </a:br>
            <a:r>
              <a:rPr lang="en-US" sz="1600" b="0" dirty="0">
                <a:solidFill>
                  <a:schemeClr val="bg2">
                    <a:lumMod val="10000"/>
                  </a:schemeClr>
                </a:solidFill>
              </a:rPr>
              <a:t>122</a:t>
            </a:r>
          </a:p>
        </p:txBody>
      </p:sp>
      <p:sp>
        <p:nvSpPr>
          <p:cNvPr id="70" name="TextBox 69"/>
          <p:cNvSpPr txBox="1"/>
          <p:nvPr/>
        </p:nvSpPr>
        <p:spPr>
          <a:xfrm>
            <a:off x="7142163" y="5826125"/>
            <a:ext cx="966787" cy="585788"/>
          </a:xfrm>
          <a:prstGeom prst="rect">
            <a:avLst/>
          </a:prstGeom>
          <a:noFill/>
        </p:spPr>
        <p:txBody>
          <a:bodyPr>
            <a:spAutoFit/>
          </a:bodyPr>
          <a:lstStyle/>
          <a:p>
            <a:pPr>
              <a:defRPr/>
            </a:pPr>
            <a:r>
              <a:rPr lang="en-US" sz="1600" b="0" dirty="0">
                <a:solidFill>
                  <a:schemeClr val="bg2">
                    <a:lumMod val="10000"/>
                  </a:schemeClr>
                </a:solidFill>
              </a:rPr>
              <a:t>5</a:t>
            </a:r>
            <a:br>
              <a:rPr lang="en-US" sz="1600" b="0" dirty="0">
                <a:solidFill>
                  <a:schemeClr val="bg2">
                    <a:lumMod val="10000"/>
                  </a:schemeClr>
                </a:solidFill>
              </a:rPr>
            </a:br>
            <a:r>
              <a:rPr lang="en-US" sz="1600" b="0" dirty="0">
                <a:solidFill>
                  <a:schemeClr val="bg2">
                    <a:lumMod val="10000"/>
                  </a:schemeClr>
                </a:solidFill>
              </a:rPr>
              <a:t>12</a:t>
            </a:r>
          </a:p>
        </p:txBody>
      </p:sp>
      <p:sp>
        <p:nvSpPr>
          <p:cNvPr id="71" name="Freeform 70"/>
          <p:cNvSpPr/>
          <p:nvPr/>
        </p:nvSpPr>
        <p:spPr bwMode="auto">
          <a:xfrm>
            <a:off x="1628775" y="2047875"/>
            <a:ext cx="6557963" cy="2547938"/>
          </a:xfrm>
          <a:custGeom>
            <a:avLst/>
            <a:gdLst>
              <a:gd name="connsiteX0" fmla="*/ 6557963 w 6557963"/>
              <a:gd name="connsiteY0" fmla="*/ 2524125 h 2528888"/>
              <a:gd name="connsiteX1" fmla="*/ 6072188 w 6557963"/>
              <a:gd name="connsiteY1" fmla="*/ 2528888 h 2528888"/>
              <a:gd name="connsiteX2" fmla="*/ 6067425 w 6557963"/>
              <a:gd name="connsiteY2" fmla="*/ 2447925 h 2528888"/>
              <a:gd name="connsiteX3" fmla="*/ 5981700 w 6557963"/>
              <a:gd name="connsiteY3" fmla="*/ 2447925 h 2528888"/>
              <a:gd name="connsiteX4" fmla="*/ 5981700 w 6557963"/>
              <a:gd name="connsiteY4" fmla="*/ 2414588 h 2528888"/>
              <a:gd name="connsiteX5" fmla="*/ 5757863 w 6557963"/>
              <a:gd name="connsiteY5" fmla="*/ 2414588 h 2528888"/>
              <a:gd name="connsiteX6" fmla="*/ 5757863 w 6557963"/>
              <a:gd name="connsiteY6" fmla="*/ 2352675 h 2528888"/>
              <a:gd name="connsiteX7" fmla="*/ 5557838 w 6557963"/>
              <a:gd name="connsiteY7" fmla="*/ 2357438 h 2528888"/>
              <a:gd name="connsiteX8" fmla="*/ 5557838 w 6557963"/>
              <a:gd name="connsiteY8" fmla="*/ 2281238 h 2528888"/>
              <a:gd name="connsiteX9" fmla="*/ 5253038 w 6557963"/>
              <a:gd name="connsiteY9" fmla="*/ 2281238 h 2528888"/>
              <a:gd name="connsiteX10" fmla="*/ 5253038 w 6557963"/>
              <a:gd name="connsiteY10" fmla="*/ 2243138 h 2528888"/>
              <a:gd name="connsiteX11" fmla="*/ 5100638 w 6557963"/>
              <a:gd name="connsiteY11" fmla="*/ 2252663 h 2528888"/>
              <a:gd name="connsiteX12" fmla="*/ 5100638 w 6557963"/>
              <a:gd name="connsiteY12" fmla="*/ 2200275 h 2528888"/>
              <a:gd name="connsiteX13" fmla="*/ 5043488 w 6557963"/>
              <a:gd name="connsiteY13" fmla="*/ 2200275 h 2528888"/>
              <a:gd name="connsiteX14" fmla="*/ 5043488 w 6557963"/>
              <a:gd name="connsiteY14" fmla="*/ 2176463 h 2528888"/>
              <a:gd name="connsiteX15" fmla="*/ 4919663 w 6557963"/>
              <a:gd name="connsiteY15" fmla="*/ 2176463 h 2528888"/>
              <a:gd name="connsiteX16" fmla="*/ 4910138 w 6557963"/>
              <a:gd name="connsiteY16" fmla="*/ 2133600 h 2528888"/>
              <a:gd name="connsiteX17" fmla="*/ 4743450 w 6557963"/>
              <a:gd name="connsiteY17" fmla="*/ 2133600 h 2528888"/>
              <a:gd name="connsiteX18" fmla="*/ 4695825 w 6557963"/>
              <a:gd name="connsiteY18" fmla="*/ 2071688 h 2528888"/>
              <a:gd name="connsiteX19" fmla="*/ 4572000 w 6557963"/>
              <a:gd name="connsiteY19" fmla="*/ 2076450 h 2528888"/>
              <a:gd name="connsiteX20" fmla="*/ 4572000 w 6557963"/>
              <a:gd name="connsiteY20" fmla="*/ 2052638 h 2528888"/>
              <a:gd name="connsiteX21" fmla="*/ 4505325 w 6557963"/>
              <a:gd name="connsiteY21" fmla="*/ 2047875 h 2528888"/>
              <a:gd name="connsiteX22" fmla="*/ 4448175 w 6557963"/>
              <a:gd name="connsiteY22" fmla="*/ 2000250 h 2528888"/>
              <a:gd name="connsiteX23" fmla="*/ 4405313 w 6557963"/>
              <a:gd name="connsiteY23" fmla="*/ 2000250 h 2528888"/>
              <a:gd name="connsiteX24" fmla="*/ 4391025 w 6557963"/>
              <a:gd name="connsiteY24" fmla="*/ 1976438 h 2528888"/>
              <a:gd name="connsiteX25" fmla="*/ 4248150 w 6557963"/>
              <a:gd name="connsiteY25" fmla="*/ 1976438 h 2528888"/>
              <a:gd name="connsiteX26" fmla="*/ 4248150 w 6557963"/>
              <a:gd name="connsiteY26" fmla="*/ 1952625 h 2528888"/>
              <a:gd name="connsiteX27" fmla="*/ 4138613 w 6557963"/>
              <a:gd name="connsiteY27" fmla="*/ 1957388 h 2528888"/>
              <a:gd name="connsiteX28" fmla="*/ 4138613 w 6557963"/>
              <a:gd name="connsiteY28" fmla="*/ 1938338 h 2528888"/>
              <a:gd name="connsiteX29" fmla="*/ 4081463 w 6557963"/>
              <a:gd name="connsiteY29" fmla="*/ 1938338 h 2528888"/>
              <a:gd name="connsiteX30" fmla="*/ 4081463 w 6557963"/>
              <a:gd name="connsiteY30" fmla="*/ 1919288 h 2528888"/>
              <a:gd name="connsiteX31" fmla="*/ 3971925 w 6557963"/>
              <a:gd name="connsiteY31" fmla="*/ 1919288 h 2528888"/>
              <a:gd name="connsiteX32" fmla="*/ 3929063 w 6557963"/>
              <a:gd name="connsiteY32" fmla="*/ 1881188 h 2528888"/>
              <a:gd name="connsiteX33" fmla="*/ 3781425 w 6557963"/>
              <a:gd name="connsiteY33" fmla="*/ 1881188 h 2528888"/>
              <a:gd name="connsiteX34" fmla="*/ 3762375 w 6557963"/>
              <a:gd name="connsiteY34" fmla="*/ 1847850 h 2528888"/>
              <a:gd name="connsiteX35" fmla="*/ 3686175 w 6557963"/>
              <a:gd name="connsiteY35" fmla="*/ 1843088 h 2528888"/>
              <a:gd name="connsiteX36" fmla="*/ 3633788 w 6557963"/>
              <a:gd name="connsiteY36" fmla="*/ 1795463 h 2528888"/>
              <a:gd name="connsiteX37" fmla="*/ 3533775 w 6557963"/>
              <a:gd name="connsiteY37" fmla="*/ 1795463 h 2528888"/>
              <a:gd name="connsiteX38" fmla="*/ 3486150 w 6557963"/>
              <a:gd name="connsiteY38" fmla="*/ 1719263 h 2528888"/>
              <a:gd name="connsiteX39" fmla="*/ 3424238 w 6557963"/>
              <a:gd name="connsiteY39" fmla="*/ 1719263 h 2528888"/>
              <a:gd name="connsiteX40" fmla="*/ 3414713 w 6557963"/>
              <a:gd name="connsiteY40" fmla="*/ 1681163 h 2528888"/>
              <a:gd name="connsiteX41" fmla="*/ 3357563 w 6557963"/>
              <a:gd name="connsiteY41" fmla="*/ 1681163 h 2528888"/>
              <a:gd name="connsiteX42" fmla="*/ 3333750 w 6557963"/>
              <a:gd name="connsiteY42" fmla="*/ 1643063 h 2528888"/>
              <a:gd name="connsiteX43" fmla="*/ 3248025 w 6557963"/>
              <a:gd name="connsiteY43" fmla="*/ 1643063 h 2528888"/>
              <a:gd name="connsiteX44" fmla="*/ 3248025 w 6557963"/>
              <a:gd name="connsiteY44" fmla="*/ 1600200 h 2528888"/>
              <a:gd name="connsiteX45" fmla="*/ 3176588 w 6557963"/>
              <a:gd name="connsiteY45" fmla="*/ 1590675 h 2528888"/>
              <a:gd name="connsiteX46" fmla="*/ 3176588 w 6557963"/>
              <a:gd name="connsiteY46" fmla="*/ 1576388 h 2528888"/>
              <a:gd name="connsiteX47" fmla="*/ 3076575 w 6557963"/>
              <a:gd name="connsiteY47" fmla="*/ 1566863 h 2528888"/>
              <a:gd name="connsiteX48" fmla="*/ 3038475 w 6557963"/>
              <a:gd name="connsiteY48" fmla="*/ 1533525 h 2528888"/>
              <a:gd name="connsiteX49" fmla="*/ 2986088 w 6557963"/>
              <a:gd name="connsiteY49" fmla="*/ 1533525 h 2528888"/>
              <a:gd name="connsiteX50" fmla="*/ 2933700 w 6557963"/>
              <a:gd name="connsiteY50" fmla="*/ 1504950 h 2528888"/>
              <a:gd name="connsiteX51" fmla="*/ 2928938 w 6557963"/>
              <a:gd name="connsiteY51" fmla="*/ 1452563 h 2528888"/>
              <a:gd name="connsiteX52" fmla="*/ 2871788 w 6557963"/>
              <a:gd name="connsiteY52" fmla="*/ 1452563 h 2528888"/>
              <a:gd name="connsiteX53" fmla="*/ 2871788 w 6557963"/>
              <a:gd name="connsiteY53" fmla="*/ 1414463 h 2528888"/>
              <a:gd name="connsiteX54" fmla="*/ 2809875 w 6557963"/>
              <a:gd name="connsiteY54" fmla="*/ 1376363 h 2528888"/>
              <a:gd name="connsiteX55" fmla="*/ 2757488 w 6557963"/>
              <a:gd name="connsiteY55" fmla="*/ 1347788 h 2528888"/>
              <a:gd name="connsiteX56" fmla="*/ 2657475 w 6557963"/>
              <a:gd name="connsiteY56" fmla="*/ 1343025 h 2528888"/>
              <a:gd name="connsiteX57" fmla="*/ 2619375 w 6557963"/>
              <a:gd name="connsiteY57" fmla="*/ 1295400 h 2528888"/>
              <a:gd name="connsiteX58" fmla="*/ 2562225 w 6557963"/>
              <a:gd name="connsiteY58" fmla="*/ 1295400 h 2528888"/>
              <a:gd name="connsiteX59" fmla="*/ 2538413 w 6557963"/>
              <a:gd name="connsiteY59" fmla="*/ 1271588 h 2528888"/>
              <a:gd name="connsiteX60" fmla="*/ 2481263 w 6557963"/>
              <a:gd name="connsiteY60" fmla="*/ 1262063 h 2528888"/>
              <a:gd name="connsiteX61" fmla="*/ 2452688 w 6557963"/>
              <a:gd name="connsiteY61" fmla="*/ 1204913 h 2528888"/>
              <a:gd name="connsiteX62" fmla="*/ 2400300 w 6557963"/>
              <a:gd name="connsiteY62" fmla="*/ 1204913 h 2528888"/>
              <a:gd name="connsiteX63" fmla="*/ 2371725 w 6557963"/>
              <a:gd name="connsiteY63" fmla="*/ 1166813 h 2528888"/>
              <a:gd name="connsiteX64" fmla="*/ 2328863 w 6557963"/>
              <a:gd name="connsiteY64" fmla="*/ 1166813 h 2528888"/>
              <a:gd name="connsiteX65" fmla="*/ 2286000 w 6557963"/>
              <a:gd name="connsiteY65" fmla="*/ 1114425 h 2528888"/>
              <a:gd name="connsiteX66" fmla="*/ 2219325 w 6557963"/>
              <a:gd name="connsiteY66" fmla="*/ 1114425 h 2528888"/>
              <a:gd name="connsiteX67" fmla="*/ 2133600 w 6557963"/>
              <a:gd name="connsiteY67" fmla="*/ 1038225 h 2528888"/>
              <a:gd name="connsiteX68" fmla="*/ 2095500 w 6557963"/>
              <a:gd name="connsiteY68" fmla="*/ 1009650 h 2528888"/>
              <a:gd name="connsiteX69" fmla="*/ 2043113 w 6557963"/>
              <a:gd name="connsiteY69" fmla="*/ 985838 h 2528888"/>
              <a:gd name="connsiteX70" fmla="*/ 1981200 w 6557963"/>
              <a:gd name="connsiteY70" fmla="*/ 957263 h 2528888"/>
              <a:gd name="connsiteX71" fmla="*/ 1928813 w 6557963"/>
              <a:gd name="connsiteY71" fmla="*/ 890588 h 2528888"/>
              <a:gd name="connsiteX72" fmla="*/ 1843088 w 6557963"/>
              <a:gd name="connsiteY72" fmla="*/ 890588 h 2528888"/>
              <a:gd name="connsiteX73" fmla="*/ 1790700 w 6557963"/>
              <a:gd name="connsiteY73" fmla="*/ 838200 h 2528888"/>
              <a:gd name="connsiteX74" fmla="*/ 1666875 w 6557963"/>
              <a:gd name="connsiteY74" fmla="*/ 814388 h 2528888"/>
              <a:gd name="connsiteX75" fmla="*/ 1609725 w 6557963"/>
              <a:gd name="connsiteY75" fmla="*/ 752475 h 2528888"/>
              <a:gd name="connsiteX76" fmla="*/ 1514475 w 6557963"/>
              <a:gd name="connsiteY76" fmla="*/ 704850 h 2528888"/>
              <a:gd name="connsiteX77" fmla="*/ 1433513 w 6557963"/>
              <a:gd name="connsiteY77" fmla="*/ 671513 h 2528888"/>
              <a:gd name="connsiteX78" fmla="*/ 1357313 w 6557963"/>
              <a:gd name="connsiteY78" fmla="*/ 623888 h 2528888"/>
              <a:gd name="connsiteX79" fmla="*/ 1304925 w 6557963"/>
              <a:gd name="connsiteY79" fmla="*/ 623888 h 2528888"/>
              <a:gd name="connsiteX80" fmla="*/ 1300163 w 6557963"/>
              <a:gd name="connsiteY80" fmla="*/ 600075 h 2528888"/>
              <a:gd name="connsiteX81" fmla="*/ 1223963 w 6557963"/>
              <a:gd name="connsiteY81" fmla="*/ 585788 h 2528888"/>
              <a:gd name="connsiteX82" fmla="*/ 1214438 w 6557963"/>
              <a:gd name="connsiteY82" fmla="*/ 557213 h 2528888"/>
              <a:gd name="connsiteX83" fmla="*/ 1176338 w 6557963"/>
              <a:gd name="connsiteY83" fmla="*/ 552450 h 2528888"/>
              <a:gd name="connsiteX84" fmla="*/ 1157288 w 6557963"/>
              <a:gd name="connsiteY84" fmla="*/ 519113 h 2528888"/>
              <a:gd name="connsiteX85" fmla="*/ 1081088 w 6557963"/>
              <a:gd name="connsiteY85" fmla="*/ 466725 h 2528888"/>
              <a:gd name="connsiteX86" fmla="*/ 1052513 w 6557963"/>
              <a:gd name="connsiteY86" fmla="*/ 438150 h 2528888"/>
              <a:gd name="connsiteX87" fmla="*/ 1004888 w 6557963"/>
              <a:gd name="connsiteY87" fmla="*/ 419100 h 2528888"/>
              <a:gd name="connsiteX88" fmla="*/ 914400 w 6557963"/>
              <a:gd name="connsiteY88" fmla="*/ 409575 h 2528888"/>
              <a:gd name="connsiteX89" fmla="*/ 909638 w 6557963"/>
              <a:gd name="connsiteY89" fmla="*/ 376238 h 2528888"/>
              <a:gd name="connsiteX90" fmla="*/ 847725 w 6557963"/>
              <a:gd name="connsiteY90" fmla="*/ 328613 h 2528888"/>
              <a:gd name="connsiteX91" fmla="*/ 800100 w 6557963"/>
              <a:gd name="connsiteY91" fmla="*/ 319088 h 2528888"/>
              <a:gd name="connsiteX92" fmla="*/ 800100 w 6557963"/>
              <a:gd name="connsiteY92" fmla="*/ 300038 h 2528888"/>
              <a:gd name="connsiteX93" fmla="*/ 733425 w 6557963"/>
              <a:gd name="connsiteY93" fmla="*/ 280988 h 2528888"/>
              <a:gd name="connsiteX94" fmla="*/ 714375 w 6557963"/>
              <a:gd name="connsiteY94" fmla="*/ 252413 h 2528888"/>
              <a:gd name="connsiteX95" fmla="*/ 666750 w 6557963"/>
              <a:gd name="connsiteY95" fmla="*/ 238125 h 2528888"/>
              <a:gd name="connsiteX96" fmla="*/ 666750 w 6557963"/>
              <a:gd name="connsiteY96" fmla="*/ 228600 h 2528888"/>
              <a:gd name="connsiteX97" fmla="*/ 590550 w 6557963"/>
              <a:gd name="connsiteY97" fmla="*/ 204788 h 2528888"/>
              <a:gd name="connsiteX98" fmla="*/ 523875 w 6557963"/>
              <a:gd name="connsiteY98" fmla="*/ 147638 h 2528888"/>
              <a:gd name="connsiteX99" fmla="*/ 395288 w 6557963"/>
              <a:gd name="connsiteY99" fmla="*/ 142875 h 2528888"/>
              <a:gd name="connsiteX100" fmla="*/ 395288 w 6557963"/>
              <a:gd name="connsiteY100" fmla="*/ 133350 h 2528888"/>
              <a:gd name="connsiteX101" fmla="*/ 309563 w 6557963"/>
              <a:gd name="connsiteY101" fmla="*/ 133350 h 2528888"/>
              <a:gd name="connsiteX102" fmla="*/ 309563 w 6557963"/>
              <a:gd name="connsiteY102" fmla="*/ 100013 h 2528888"/>
              <a:gd name="connsiteX103" fmla="*/ 276225 w 6557963"/>
              <a:gd name="connsiteY103" fmla="*/ 85725 h 2528888"/>
              <a:gd name="connsiteX104" fmla="*/ 228600 w 6557963"/>
              <a:gd name="connsiteY104" fmla="*/ 80963 h 2528888"/>
              <a:gd name="connsiteX105" fmla="*/ 190500 w 6557963"/>
              <a:gd name="connsiteY105" fmla="*/ 47625 h 2528888"/>
              <a:gd name="connsiteX106" fmla="*/ 90488 w 6557963"/>
              <a:gd name="connsiteY106" fmla="*/ 42863 h 2528888"/>
              <a:gd name="connsiteX107" fmla="*/ 90488 w 6557963"/>
              <a:gd name="connsiteY107" fmla="*/ 0 h 2528888"/>
              <a:gd name="connsiteX108" fmla="*/ 0 w 6557963"/>
              <a:gd name="connsiteY108" fmla="*/ 0 h 25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557963" h="2528888">
                <a:moveTo>
                  <a:pt x="6557963" y="2524125"/>
                </a:moveTo>
                <a:lnTo>
                  <a:pt x="6072188" y="2528888"/>
                </a:lnTo>
                <a:lnTo>
                  <a:pt x="6067425" y="2447925"/>
                </a:lnTo>
                <a:lnTo>
                  <a:pt x="5981700" y="2447925"/>
                </a:lnTo>
                <a:lnTo>
                  <a:pt x="5981700" y="2414588"/>
                </a:lnTo>
                <a:lnTo>
                  <a:pt x="5757863" y="2414588"/>
                </a:lnTo>
                <a:lnTo>
                  <a:pt x="5757863" y="2352675"/>
                </a:lnTo>
                <a:lnTo>
                  <a:pt x="5557838" y="2357438"/>
                </a:lnTo>
                <a:lnTo>
                  <a:pt x="5557838" y="2281238"/>
                </a:lnTo>
                <a:lnTo>
                  <a:pt x="5253038" y="2281238"/>
                </a:lnTo>
                <a:lnTo>
                  <a:pt x="5253038" y="2243138"/>
                </a:lnTo>
                <a:lnTo>
                  <a:pt x="5100638" y="2252663"/>
                </a:lnTo>
                <a:lnTo>
                  <a:pt x="5100638" y="2200275"/>
                </a:lnTo>
                <a:lnTo>
                  <a:pt x="5043488" y="2200275"/>
                </a:lnTo>
                <a:lnTo>
                  <a:pt x="5043488" y="2176463"/>
                </a:lnTo>
                <a:lnTo>
                  <a:pt x="4919663" y="2176463"/>
                </a:lnTo>
                <a:lnTo>
                  <a:pt x="4910138" y="2133600"/>
                </a:lnTo>
                <a:lnTo>
                  <a:pt x="4743450" y="2133600"/>
                </a:lnTo>
                <a:lnTo>
                  <a:pt x="4695825" y="2071688"/>
                </a:lnTo>
                <a:lnTo>
                  <a:pt x="4572000" y="2076450"/>
                </a:lnTo>
                <a:lnTo>
                  <a:pt x="4572000" y="2052638"/>
                </a:lnTo>
                <a:lnTo>
                  <a:pt x="4505325" y="2047875"/>
                </a:lnTo>
                <a:lnTo>
                  <a:pt x="4448175" y="2000250"/>
                </a:lnTo>
                <a:lnTo>
                  <a:pt x="4405313" y="2000250"/>
                </a:lnTo>
                <a:lnTo>
                  <a:pt x="4391025" y="1976438"/>
                </a:lnTo>
                <a:lnTo>
                  <a:pt x="4248150" y="1976438"/>
                </a:lnTo>
                <a:lnTo>
                  <a:pt x="4248150" y="1952625"/>
                </a:lnTo>
                <a:lnTo>
                  <a:pt x="4138613" y="1957388"/>
                </a:lnTo>
                <a:lnTo>
                  <a:pt x="4138613" y="1938338"/>
                </a:lnTo>
                <a:lnTo>
                  <a:pt x="4081463" y="1938338"/>
                </a:lnTo>
                <a:lnTo>
                  <a:pt x="4081463" y="1919288"/>
                </a:lnTo>
                <a:lnTo>
                  <a:pt x="3971925" y="1919288"/>
                </a:lnTo>
                <a:lnTo>
                  <a:pt x="3929063" y="1881188"/>
                </a:lnTo>
                <a:lnTo>
                  <a:pt x="3781425" y="1881188"/>
                </a:lnTo>
                <a:lnTo>
                  <a:pt x="3762375" y="1847850"/>
                </a:lnTo>
                <a:lnTo>
                  <a:pt x="3686175" y="1843088"/>
                </a:lnTo>
                <a:lnTo>
                  <a:pt x="3633788" y="1795463"/>
                </a:lnTo>
                <a:lnTo>
                  <a:pt x="3533775" y="1795463"/>
                </a:lnTo>
                <a:lnTo>
                  <a:pt x="3486150" y="1719263"/>
                </a:lnTo>
                <a:lnTo>
                  <a:pt x="3424238" y="1719263"/>
                </a:lnTo>
                <a:lnTo>
                  <a:pt x="3414713" y="1681163"/>
                </a:lnTo>
                <a:lnTo>
                  <a:pt x="3357563" y="1681163"/>
                </a:lnTo>
                <a:lnTo>
                  <a:pt x="3333750" y="1643063"/>
                </a:lnTo>
                <a:lnTo>
                  <a:pt x="3248025" y="1643063"/>
                </a:lnTo>
                <a:lnTo>
                  <a:pt x="3248025" y="1600200"/>
                </a:lnTo>
                <a:lnTo>
                  <a:pt x="3176588" y="1590675"/>
                </a:lnTo>
                <a:lnTo>
                  <a:pt x="3176588" y="1576388"/>
                </a:lnTo>
                <a:lnTo>
                  <a:pt x="3076575" y="1566863"/>
                </a:lnTo>
                <a:lnTo>
                  <a:pt x="3038475" y="1533525"/>
                </a:lnTo>
                <a:lnTo>
                  <a:pt x="2986088" y="1533525"/>
                </a:lnTo>
                <a:lnTo>
                  <a:pt x="2933700" y="1504950"/>
                </a:lnTo>
                <a:lnTo>
                  <a:pt x="2928938" y="1452563"/>
                </a:lnTo>
                <a:lnTo>
                  <a:pt x="2871788" y="1452563"/>
                </a:lnTo>
                <a:lnTo>
                  <a:pt x="2871788" y="1414463"/>
                </a:lnTo>
                <a:lnTo>
                  <a:pt x="2809875" y="1376363"/>
                </a:lnTo>
                <a:lnTo>
                  <a:pt x="2757488" y="1347788"/>
                </a:lnTo>
                <a:lnTo>
                  <a:pt x="2657475" y="1343025"/>
                </a:lnTo>
                <a:lnTo>
                  <a:pt x="2619375" y="1295400"/>
                </a:lnTo>
                <a:lnTo>
                  <a:pt x="2562225" y="1295400"/>
                </a:lnTo>
                <a:lnTo>
                  <a:pt x="2538413" y="1271588"/>
                </a:lnTo>
                <a:lnTo>
                  <a:pt x="2481263" y="1262063"/>
                </a:lnTo>
                <a:lnTo>
                  <a:pt x="2452688" y="1204913"/>
                </a:lnTo>
                <a:lnTo>
                  <a:pt x="2400300" y="1204913"/>
                </a:lnTo>
                <a:lnTo>
                  <a:pt x="2371725" y="1166813"/>
                </a:lnTo>
                <a:lnTo>
                  <a:pt x="2328863" y="1166813"/>
                </a:lnTo>
                <a:lnTo>
                  <a:pt x="2286000" y="1114425"/>
                </a:lnTo>
                <a:lnTo>
                  <a:pt x="2219325" y="1114425"/>
                </a:lnTo>
                <a:lnTo>
                  <a:pt x="2133600" y="1038225"/>
                </a:lnTo>
                <a:lnTo>
                  <a:pt x="2095500" y="1009650"/>
                </a:lnTo>
                <a:lnTo>
                  <a:pt x="2043113" y="985838"/>
                </a:lnTo>
                <a:lnTo>
                  <a:pt x="1981200" y="957263"/>
                </a:lnTo>
                <a:lnTo>
                  <a:pt x="1928813" y="890588"/>
                </a:lnTo>
                <a:lnTo>
                  <a:pt x="1843088" y="890588"/>
                </a:lnTo>
                <a:lnTo>
                  <a:pt x="1790700" y="838200"/>
                </a:lnTo>
                <a:lnTo>
                  <a:pt x="1666875" y="814388"/>
                </a:lnTo>
                <a:lnTo>
                  <a:pt x="1609725" y="752475"/>
                </a:lnTo>
                <a:lnTo>
                  <a:pt x="1514475" y="704850"/>
                </a:lnTo>
                <a:lnTo>
                  <a:pt x="1433513" y="671513"/>
                </a:lnTo>
                <a:lnTo>
                  <a:pt x="1357313" y="623888"/>
                </a:lnTo>
                <a:lnTo>
                  <a:pt x="1304925" y="623888"/>
                </a:lnTo>
                <a:lnTo>
                  <a:pt x="1300163" y="600075"/>
                </a:lnTo>
                <a:lnTo>
                  <a:pt x="1223963" y="585788"/>
                </a:lnTo>
                <a:lnTo>
                  <a:pt x="1214438" y="557213"/>
                </a:lnTo>
                <a:lnTo>
                  <a:pt x="1176338" y="552450"/>
                </a:lnTo>
                <a:lnTo>
                  <a:pt x="1157288" y="519113"/>
                </a:lnTo>
                <a:lnTo>
                  <a:pt x="1081088" y="466725"/>
                </a:lnTo>
                <a:lnTo>
                  <a:pt x="1052513" y="438150"/>
                </a:lnTo>
                <a:lnTo>
                  <a:pt x="1004888" y="419100"/>
                </a:lnTo>
                <a:lnTo>
                  <a:pt x="914400" y="409575"/>
                </a:lnTo>
                <a:lnTo>
                  <a:pt x="909638" y="376238"/>
                </a:lnTo>
                <a:lnTo>
                  <a:pt x="847725" y="328613"/>
                </a:lnTo>
                <a:lnTo>
                  <a:pt x="800100" y="319088"/>
                </a:lnTo>
                <a:lnTo>
                  <a:pt x="800100" y="300038"/>
                </a:lnTo>
                <a:lnTo>
                  <a:pt x="733425" y="280988"/>
                </a:lnTo>
                <a:lnTo>
                  <a:pt x="714375" y="252413"/>
                </a:lnTo>
                <a:lnTo>
                  <a:pt x="666750" y="238125"/>
                </a:lnTo>
                <a:lnTo>
                  <a:pt x="666750" y="228600"/>
                </a:lnTo>
                <a:lnTo>
                  <a:pt x="590550" y="204788"/>
                </a:lnTo>
                <a:lnTo>
                  <a:pt x="523875" y="147638"/>
                </a:lnTo>
                <a:lnTo>
                  <a:pt x="395288" y="142875"/>
                </a:lnTo>
                <a:lnTo>
                  <a:pt x="395288" y="133350"/>
                </a:lnTo>
                <a:lnTo>
                  <a:pt x="309563" y="133350"/>
                </a:lnTo>
                <a:lnTo>
                  <a:pt x="309563" y="100013"/>
                </a:lnTo>
                <a:lnTo>
                  <a:pt x="276225" y="85725"/>
                </a:lnTo>
                <a:lnTo>
                  <a:pt x="228600" y="80963"/>
                </a:lnTo>
                <a:lnTo>
                  <a:pt x="190500" y="47625"/>
                </a:lnTo>
                <a:lnTo>
                  <a:pt x="90488" y="42863"/>
                </a:lnTo>
                <a:lnTo>
                  <a:pt x="90488" y="0"/>
                </a:lnTo>
                <a:lnTo>
                  <a:pt x="0" y="0"/>
                </a:lnTo>
              </a:path>
            </a:pathLst>
          </a:custGeom>
          <a:noFill/>
          <a:ln w="28575" cap="flat" cmpd="sng" algn="ctr">
            <a:solidFill>
              <a:schemeClr val="accent2"/>
            </a:solidFill>
            <a:prstDash val="solid"/>
            <a:round/>
            <a:headEnd type="none" w="med" len="med"/>
            <a:tailEnd type="none" w="med" len="med"/>
          </a:ln>
          <a:effectLst/>
        </p:spPr>
        <p:txBody>
          <a:bodyPr anchor="ctr"/>
          <a:lstStyle/>
          <a:p>
            <a:pPr>
              <a:defRPr/>
            </a:pPr>
            <a:endParaRPr lang="en-US" dirty="0">
              <a:solidFill>
                <a:schemeClr val="bg2">
                  <a:lumMod val="10000"/>
                </a:schemeClr>
              </a:solidFill>
            </a:endParaRPr>
          </a:p>
        </p:txBody>
      </p:sp>
      <p:sp>
        <p:nvSpPr>
          <p:cNvPr id="72" name="Freeform 71"/>
          <p:cNvSpPr/>
          <p:nvPr/>
        </p:nvSpPr>
        <p:spPr bwMode="auto">
          <a:xfrm>
            <a:off x="1624013" y="2062163"/>
            <a:ext cx="6815137" cy="2790825"/>
          </a:xfrm>
          <a:custGeom>
            <a:avLst/>
            <a:gdLst>
              <a:gd name="connsiteX0" fmla="*/ 6815137 w 6815137"/>
              <a:gd name="connsiteY0" fmla="*/ 2790825 h 2790825"/>
              <a:gd name="connsiteX1" fmla="*/ 6372225 w 6815137"/>
              <a:gd name="connsiteY1" fmla="*/ 2790825 h 2790825"/>
              <a:gd name="connsiteX2" fmla="*/ 6362700 w 6815137"/>
              <a:gd name="connsiteY2" fmla="*/ 2481262 h 2790825"/>
              <a:gd name="connsiteX3" fmla="*/ 5876925 w 6815137"/>
              <a:gd name="connsiteY3" fmla="*/ 2490787 h 2790825"/>
              <a:gd name="connsiteX4" fmla="*/ 5881687 w 6815137"/>
              <a:gd name="connsiteY4" fmla="*/ 2362200 h 2790825"/>
              <a:gd name="connsiteX5" fmla="*/ 5605462 w 6815137"/>
              <a:gd name="connsiteY5" fmla="*/ 2357437 h 2790825"/>
              <a:gd name="connsiteX6" fmla="*/ 5600700 w 6815137"/>
              <a:gd name="connsiteY6" fmla="*/ 2271712 h 2790825"/>
              <a:gd name="connsiteX7" fmla="*/ 5548312 w 6815137"/>
              <a:gd name="connsiteY7" fmla="*/ 2271712 h 2790825"/>
              <a:gd name="connsiteX8" fmla="*/ 5548312 w 6815137"/>
              <a:gd name="connsiteY8" fmla="*/ 2195512 h 2790825"/>
              <a:gd name="connsiteX9" fmla="*/ 5381625 w 6815137"/>
              <a:gd name="connsiteY9" fmla="*/ 2195512 h 2790825"/>
              <a:gd name="connsiteX10" fmla="*/ 5372100 w 6815137"/>
              <a:gd name="connsiteY10" fmla="*/ 2147887 h 2790825"/>
              <a:gd name="connsiteX11" fmla="*/ 5143500 w 6815137"/>
              <a:gd name="connsiteY11" fmla="*/ 2138362 h 2790825"/>
              <a:gd name="connsiteX12" fmla="*/ 5133975 w 6815137"/>
              <a:gd name="connsiteY12" fmla="*/ 2076450 h 2790825"/>
              <a:gd name="connsiteX13" fmla="*/ 5000625 w 6815137"/>
              <a:gd name="connsiteY13" fmla="*/ 2071687 h 2790825"/>
              <a:gd name="connsiteX14" fmla="*/ 5000625 w 6815137"/>
              <a:gd name="connsiteY14" fmla="*/ 2024062 h 2790825"/>
              <a:gd name="connsiteX15" fmla="*/ 4838700 w 6815137"/>
              <a:gd name="connsiteY15" fmla="*/ 2024062 h 2790825"/>
              <a:gd name="connsiteX16" fmla="*/ 4833937 w 6815137"/>
              <a:gd name="connsiteY16" fmla="*/ 1962150 h 2790825"/>
              <a:gd name="connsiteX17" fmla="*/ 4414837 w 6815137"/>
              <a:gd name="connsiteY17" fmla="*/ 1952625 h 2790825"/>
              <a:gd name="connsiteX18" fmla="*/ 4410075 w 6815137"/>
              <a:gd name="connsiteY18" fmla="*/ 1924050 h 2790825"/>
              <a:gd name="connsiteX19" fmla="*/ 4243387 w 6815137"/>
              <a:gd name="connsiteY19" fmla="*/ 1924050 h 2790825"/>
              <a:gd name="connsiteX20" fmla="*/ 4243387 w 6815137"/>
              <a:gd name="connsiteY20" fmla="*/ 1900237 h 2790825"/>
              <a:gd name="connsiteX21" fmla="*/ 4181475 w 6815137"/>
              <a:gd name="connsiteY21" fmla="*/ 1895475 h 2790825"/>
              <a:gd name="connsiteX22" fmla="*/ 4171950 w 6815137"/>
              <a:gd name="connsiteY22" fmla="*/ 1847850 h 2790825"/>
              <a:gd name="connsiteX23" fmla="*/ 4138612 w 6815137"/>
              <a:gd name="connsiteY23" fmla="*/ 1847850 h 2790825"/>
              <a:gd name="connsiteX24" fmla="*/ 4143375 w 6815137"/>
              <a:gd name="connsiteY24" fmla="*/ 1833562 h 2790825"/>
              <a:gd name="connsiteX25" fmla="*/ 4086225 w 6815137"/>
              <a:gd name="connsiteY25" fmla="*/ 1819275 h 2790825"/>
              <a:gd name="connsiteX26" fmla="*/ 4086225 w 6815137"/>
              <a:gd name="connsiteY26" fmla="*/ 1776412 h 2790825"/>
              <a:gd name="connsiteX27" fmla="*/ 4010025 w 6815137"/>
              <a:gd name="connsiteY27" fmla="*/ 1776412 h 2790825"/>
              <a:gd name="connsiteX28" fmla="*/ 4010025 w 6815137"/>
              <a:gd name="connsiteY28" fmla="*/ 1747837 h 2790825"/>
              <a:gd name="connsiteX29" fmla="*/ 3852862 w 6815137"/>
              <a:gd name="connsiteY29" fmla="*/ 1743075 h 2790825"/>
              <a:gd name="connsiteX30" fmla="*/ 3852862 w 6815137"/>
              <a:gd name="connsiteY30" fmla="*/ 1714500 h 2790825"/>
              <a:gd name="connsiteX31" fmla="*/ 3819525 w 6815137"/>
              <a:gd name="connsiteY31" fmla="*/ 1714500 h 2790825"/>
              <a:gd name="connsiteX32" fmla="*/ 3810000 w 6815137"/>
              <a:gd name="connsiteY32" fmla="*/ 1681162 h 2790825"/>
              <a:gd name="connsiteX33" fmla="*/ 3662362 w 6815137"/>
              <a:gd name="connsiteY33" fmla="*/ 1681162 h 2790825"/>
              <a:gd name="connsiteX34" fmla="*/ 3662362 w 6815137"/>
              <a:gd name="connsiteY34" fmla="*/ 1633537 h 2790825"/>
              <a:gd name="connsiteX35" fmla="*/ 3633787 w 6815137"/>
              <a:gd name="connsiteY35" fmla="*/ 1633537 h 2790825"/>
              <a:gd name="connsiteX36" fmla="*/ 3638550 w 6815137"/>
              <a:gd name="connsiteY36" fmla="*/ 1604962 h 2790825"/>
              <a:gd name="connsiteX37" fmla="*/ 3605212 w 6815137"/>
              <a:gd name="connsiteY37" fmla="*/ 1604962 h 2790825"/>
              <a:gd name="connsiteX38" fmla="*/ 3605212 w 6815137"/>
              <a:gd name="connsiteY38" fmla="*/ 1595437 h 2790825"/>
              <a:gd name="connsiteX39" fmla="*/ 3438525 w 6815137"/>
              <a:gd name="connsiteY39" fmla="*/ 1595437 h 2790825"/>
              <a:gd name="connsiteX40" fmla="*/ 3409950 w 6815137"/>
              <a:gd name="connsiteY40" fmla="*/ 1543050 h 2790825"/>
              <a:gd name="connsiteX41" fmla="*/ 3300412 w 6815137"/>
              <a:gd name="connsiteY41" fmla="*/ 1543050 h 2790825"/>
              <a:gd name="connsiteX42" fmla="*/ 3295650 w 6815137"/>
              <a:gd name="connsiteY42" fmla="*/ 1485900 h 2790825"/>
              <a:gd name="connsiteX43" fmla="*/ 3181350 w 6815137"/>
              <a:gd name="connsiteY43" fmla="*/ 1485900 h 2790825"/>
              <a:gd name="connsiteX44" fmla="*/ 3181350 w 6815137"/>
              <a:gd name="connsiteY44" fmla="*/ 1485900 h 2790825"/>
              <a:gd name="connsiteX45" fmla="*/ 3133725 w 6815137"/>
              <a:gd name="connsiteY45" fmla="*/ 1457325 h 2790825"/>
              <a:gd name="connsiteX46" fmla="*/ 3090862 w 6815137"/>
              <a:gd name="connsiteY46" fmla="*/ 1381125 h 2790825"/>
              <a:gd name="connsiteX47" fmla="*/ 3019425 w 6815137"/>
              <a:gd name="connsiteY47" fmla="*/ 1366837 h 2790825"/>
              <a:gd name="connsiteX48" fmla="*/ 2957512 w 6815137"/>
              <a:gd name="connsiteY48" fmla="*/ 1362075 h 2790825"/>
              <a:gd name="connsiteX49" fmla="*/ 2938462 w 6815137"/>
              <a:gd name="connsiteY49" fmla="*/ 1328737 h 2790825"/>
              <a:gd name="connsiteX50" fmla="*/ 2886075 w 6815137"/>
              <a:gd name="connsiteY50" fmla="*/ 1328737 h 2790825"/>
              <a:gd name="connsiteX51" fmla="*/ 2881312 w 6815137"/>
              <a:gd name="connsiteY51" fmla="*/ 1300162 h 2790825"/>
              <a:gd name="connsiteX52" fmla="*/ 2771775 w 6815137"/>
              <a:gd name="connsiteY52" fmla="*/ 1285875 h 2790825"/>
              <a:gd name="connsiteX53" fmla="*/ 2771775 w 6815137"/>
              <a:gd name="connsiteY53" fmla="*/ 1243012 h 2790825"/>
              <a:gd name="connsiteX54" fmla="*/ 2638425 w 6815137"/>
              <a:gd name="connsiteY54" fmla="*/ 1228725 h 2790825"/>
              <a:gd name="connsiteX55" fmla="*/ 2633662 w 6815137"/>
              <a:gd name="connsiteY55" fmla="*/ 1209675 h 2790825"/>
              <a:gd name="connsiteX56" fmla="*/ 2514600 w 6815137"/>
              <a:gd name="connsiteY56" fmla="*/ 1209675 h 2790825"/>
              <a:gd name="connsiteX57" fmla="*/ 2495550 w 6815137"/>
              <a:gd name="connsiteY57" fmla="*/ 1181100 h 2790825"/>
              <a:gd name="connsiteX58" fmla="*/ 2447925 w 6815137"/>
              <a:gd name="connsiteY58" fmla="*/ 1176337 h 2790825"/>
              <a:gd name="connsiteX59" fmla="*/ 2447925 w 6815137"/>
              <a:gd name="connsiteY59" fmla="*/ 1176337 h 2790825"/>
              <a:gd name="connsiteX60" fmla="*/ 2324100 w 6815137"/>
              <a:gd name="connsiteY60" fmla="*/ 1157287 h 2790825"/>
              <a:gd name="connsiteX61" fmla="*/ 2305050 w 6815137"/>
              <a:gd name="connsiteY61" fmla="*/ 1085850 h 2790825"/>
              <a:gd name="connsiteX62" fmla="*/ 2252662 w 6815137"/>
              <a:gd name="connsiteY62" fmla="*/ 1085850 h 2790825"/>
              <a:gd name="connsiteX63" fmla="*/ 2252662 w 6815137"/>
              <a:gd name="connsiteY63" fmla="*/ 1085850 h 2790825"/>
              <a:gd name="connsiteX64" fmla="*/ 2181225 w 6815137"/>
              <a:gd name="connsiteY64" fmla="*/ 1066800 h 2790825"/>
              <a:gd name="connsiteX65" fmla="*/ 2152650 w 6815137"/>
              <a:gd name="connsiteY65" fmla="*/ 1014412 h 2790825"/>
              <a:gd name="connsiteX66" fmla="*/ 2071687 w 6815137"/>
              <a:gd name="connsiteY66" fmla="*/ 1014412 h 2790825"/>
              <a:gd name="connsiteX67" fmla="*/ 2052637 w 6815137"/>
              <a:gd name="connsiteY67" fmla="*/ 966787 h 2790825"/>
              <a:gd name="connsiteX68" fmla="*/ 1985962 w 6815137"/>
              <a:gd name="connsiteY68" fmla="*/ 952500 h 2790825"/>
              <a:gd name="connsiteX69" fmla="*/ 1919287 w 6815137"/>
              <a:gd name="connsiteY69" fmla="*/ 890587 h 2790825"/>
              <a:gd name="connsiteX70" fmla="*/ 1871662 w 6815137"/>
              <a:gd name="connsiteY70" fmla="*/ 833437 h 2790825"/>
              <a:gd name="connsiteX71" fmla="*/ 1719262 w 6815137"/>
              <a:gd name="connsiteY71" fmla="*/ 833437 h 2790825"/>
              <a:gd name="connsiteX72" fmla="*/ 1676400 w 6815137"/>
              <a:gd name="connsiteY72" fmla="*/ 776287 h 2790825"/>
              <a:gd name="connsiteX73" fmla="*/ 1590675 w 6815137"/>
              <a:gd name="connsiteY73" fmla="*/ 776287 h 2790825"/>
              <a:gd name="connsiteX74" fmla="*/ 1566862 w 6815137"/>
              <a:gd name="connsiteY74" fmla="*/ 728662 h 2790825"/>
              <a:gd name="connsiteX75" fmla="*/ 1443037 w 6815137"/>
              <a:gd name="connsiteY75" fmla="*/ 728662 h 2790825"/>
              <a:gd name="connsiteX76" fmla="*/ 1400175 w 6815137"/>
              <a:gd name="connsiteY76" fmla="*/ 652462 h 2790825"/>
              <a:gd name="connsiteX77" fmla="*/ 1362075 w 6815137"/>
              <a:gd name="connsiteY77" fmla="*/ 647700 h 2790825"/>
              <a:gd name="connsiteX78" fmla="*/ 1338262 w 6815137"/>
              <a:gd name="connsiteY78" fmla="*/ 609600 h 2790825"/>
              <a:gd name="connsiteX79" fmla="*/ 1319212 w 6815137"/>
              <a:gd name="connsiteY79" fmla="*/ 609600 h 2790825"/>
              <a:gd name="connsiteX80" fmla="*/ 1290637 w 6815137"/>
              <a:gd name="connsiteY80" fmla="*/ 585787 h 2790825"/>
              <a:gd name="connsiteX81" fmla="*/ 1290637 w 6815137"/>
              <a:gd name="connsiteY81" fmla="*/ 557212 h 2790825"/>
              <a:gd name="connsiteX82" fmla="*/ 1262062 w 6815137"/>
              <a:gd name="connsiteY82" fmla="*/ 557212 h 2790825"/>
              <a:gd name="connsiteX83" fmla="*/ 1262062 w 6815137"/>
              <a:gd name="connsiteY83" fmla="*/ 523875 h 2790825"/>
              <a:gd name="connsiteX84" fmla="*/ 1171575 w 6815137"/>
              <a:gd name="connsiteY84" fmla="*/ 514350 h 2790825"/>
              <a:gd name="connsiteX85" fmla="*/ 1081087 w 6815137"/>
              <a:gd name="connsiteY85" fmla="*/ 457200 h 2790825"/>
              <a:gd name="connsiteX86" fmla="*/ 938212 w 6815137"/>
              <a:gd name="connsiteY86" fmla="*/ 457200 h 2790825"/>
              <a:gd name="connsiteX87" fmla="*/ 938212 w 6815137"/>
              <a:gd name="connsiteY87" fmla="*/ 433387 h 2790825"/>
              <a:gd name="connsiteX88" fmla="*/ 909637 w 6815137"/>
              <a:gd name="connsiteY88" fmla="*/ 433387 h 2790825"/>
              <a:gd name="connsiteX89" fmla="*/ 900112 w 6815137"/>
              <a:gd name="connsiteY89" fmla="*/ 400050 h 2790825"/>
              <a:gd name="connsiteX90" fmla="*/ 838200 w 6815137"/>
              <a:gd name="connsiteY90" fmla="*/ 400050 h 2790825"/>
              <a:gd name="connsiteX91" fmla="*/ 804862 w 6815137"/>
              <a:gd name="connsiteY91" fmla="*/ 371475 h 2790825"/>
              <a:gd name="connsiteX92" fmla="*/ 762000 w 6815137"/>
              <a:gd name="connsiteY92" fmla="*/ 338137 h 2790825"/>
              <a:gd name="connsiteX93" fmla="*/ 709612 w 6815137"/>
              <a:gd name="connsiteY93" fmla="*/ 338137 h 2790825"/>
              <a:gd name="connsiteX94" fmla="*/ 700087 w 6815137"/>
              <a:gd name="connsiteY94" fmla="*/ 309562 h 2790825"/>
              <a:gd name="connsiteX95" fmla="*/ 666750 w 6815137"/>
              <a:gd name="connsiteY95" fmla="*/ 309562 h 2790825"/>
              <a:gd name="connsiteX96" fmla="*/ 666750 w 6815137"/>
              <a:gd name="connsiteY96" fmla="*/ 285750 h 2790825"/>
              <a:gd name="connsiteX97" fmla="*/ 609600 w 6815137"/>
              <a:gd name="connsiteY97" fmla="*/ 285750 h 2790825"/>
              <a:gd name="connsiteX98" fmla="*/ 609600 w 6815137"/>
              <a:gd name="connsiteY98" fmla="*/ 266700 h 2790825"/>
              <a:gd name="connsiteX99" fmla="*/ 585787 w 6815137"/>
              <a:gd name="connsiteY99" fmla="*/ 266700 h 2790825"/>
              <a:gd name="connsiteX100" fmla="*/ 576262 w 6815137"/>
              <a:gd name="connsiteY100" fmla="*/ 233362 h 2790825"/>
              <a:gd name="connsiteX101" fmla="*/ 466725 w 6815137"/>
              <a:gd name="connsiteY101" fmla="*/ 233362 h 2790825"/>
              <a:gd name="connsiteX102" fmla="*/ 457200 w 6815137"/>
              <a:gd name="connsiteY102" fmla="*/ 209550 h 2790825"/>
              <a:gd name="connsiteX103" fmla="*/ 419100 w 6815137"/>
              <a:gd name="connsiteY103" fmla="*/ 209550 h 2790825"/>
              <a:gd name="connsiteX104" fmla="*/ 414337 w 6815137"/>
              <a:gd name="connsiteY104" fmla="*/ 185737 h 2790825"/>
              <a:gd name="connsiteX105" fmla="*/ 338137 w 6815137"/>
              <a:gd name="connsiteY105" fmla="*/ 185737 h 2790825"/>
              <a:gd name="connsiteX106" fmla="*/ 333375 w 6815137"/>
              <a:gd name="connsiteY106" fmla="*/ 147637 h 2790825"/>
              <a:gd name="connsiteX107" fmla="*/ 271462 w 6815137"/>
              <a:gd name="connsiteY107" fmla="*/ 142875 h 2790825"/>
              <a:gd name="connsiteX108" fmla="*/ 261937 w 6815137"/>
              <a:gd name="connsiteY108" fmla="*/ 76200 h 2790825"/>
              <a:gd name="connsiteX109" fmla="*/ 214312 w 6815137"/>
              <a:gd name="connsiteY109" fmla="*/ 76200 h 2790825"/>
              <a:gd name="connsiteX110" fmla="*/ 185737 w 6815137"/>
              <a:gd name="connsiteY110" fmla="*/ 38100 h 2790825"/>
              <a:gd name="connsiteX111" fmla="*/ 104775 w 6815137"/>
              <a:gd name="connsiteY111" fmla="*/ 42862 h 2790825"/>
              <a:gd name="connsiteX112" fmla="*/ 85725 w 6815137"/>
              <a:gd name="connsiteY112" fmla="*/ 0 h 2790825"/>
              <a:gd name="connsiteX113" fmla="*/ 0 w 6815137"/>
              <a:gd name="connsiteY113" fmla="*/ 0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15137" h="2790825">
                <a:moveTo>
                  <a:pt x="6815137" y="2790825"/>
                </a:moveTo>
                <a:lnTo>
                  <a:pt x="6372225" y="2790825"/>
                </a:lnTo>
                <a:lnTo>
                  <a:pt x="6362700" y="2481262"/>
                </a:lnTo>
                <a:lnTo>
                  <a:pt x="5876925" y="2490787"/>
                </a:lnTo>
                <a:lnTo>
                  <a:pt x="5881687" y="2362200"/>
                </a:lnTo>
                <a:lnTo>
                  <a:pt x="5605462" y="2357437"/>
                </a:lnTo>
                <a:lnTo>
                  <a:pt x="5600700" y="2271712"/>
                </a:lnTo>
                <a:lnTo>
                  <a:pt x="5548312" y="2271712"/>
                </a:lnTo>
                <a:lnTo>
                  <a:pt x="5548312" y="2195512"/>
                </a:lnTo>
                <a:lnTo>
                  <a:pt x="5381625" y="2195512"/>
                </a:lnTo>
                <a:lnTo>
                  <a:pt x="5372100" y="2147887"/>
                </a:lnTo>
                <a:lnTo>
                  <a:pt x="5143500" y="2138362"/>
                </a:lnTo>
                <a:lnTo>
                  <a:pt x="5133975" y="2076450"/>
                </a:lnTo>
                <a:lnTo>
                  <a:pt x="5000625" y="2071687"/>
                </a:lnTo>
                <a:lnTo>
                  <a:pt x="5000625" y="2024062"/>
                </a:lnTo>
                <a:lnTo>
                  <a:pt x="4838700" y="2024062"/>
                </a:lnTo>
                <a:lnTo>
                  <a:pt x="4833937" y="1962150"/>
                </a:lnTo>
                <a:lnTo>
                  <a:pt x="4414837" y="1952625"/>
                </a:lnTo>
                <a:lnTo>
                  <a:pt x="4410075" y="1924050"/>
                </a:lnTo>
                <a:lnTo>
                  <a:pt x="4243387" y="1924050"/>
                </a:lnTo>
                <a:lnTo>
                  <a:pt x="4243387" y="1900237"/>
                </a:lnTo>
                <a:lnTo>
                  <a:pt x="4181475" y="1895475"/>
                </a:lnTo>
                <a:lnTo>
                  <a:pt x="4171950" y="1847850"/>
                </a:lnTo>
                <a:lnTo>
                  <a:pt x="4138612" y="1847850"/>
                </a:lnTo>
                <a:lnTo>
                  <a:pt x="4143375" y="1833562"/>
                </a:lnTo>
                <a:lnTo>
                  <a:pt x="4086225" y="1819275"/>
                </a:lnTo>
                <a:lnTo>
                  <a:pt x="4086225" y="1776412"/>
                </a:lnTo>
                <a:lnTo>
                  <a:pt x="4010025" y="1776412"/>
                </a:lnTo>
                <a:lnTo>
                  <a:pt x="4010025" y="1747837"/>
                </a:lnTo>
                <a:lnTo>
                  <a:pt x="3852862" y="1743075"/>
                </a:lnTo>
                <a:lnTo>
                  <a:pt x="3852862" y="1714500"/>
                </a:lnTo>
                <a:lnTo>
                  <a:pt x="3819525" y="1714500"/>
                </a:lnTo>
                <a:lnTo>
                  <a:pt x="3810000" y="1681162"/>
                </a:lnTo>
                <a:lnTo>
                  <a:pt x="3662362" y="1681162"/>
                </a:lnTo>
                <a:lnTo>
                  <a:pt x="3662362" y="1633537"/>
                </a:lnTo>
                <a:lnTo>
                  <a:pt x="3633787" y="1633537"/>
                </a:lnTo>
                <a:lnTo>
                  <a:pt x="3638550" y="1604962"/>
                </a:lnTo>
                <a:lnTo>
                  <a:pt x="3605212" y="1604962"/>
                </a:lnTo>
                <a:lnTo>
                  <a:pt x="3605212" y="1595437"/>
                </a:lnTo>
                <a:lnTo>
                  <a:pt x="3438525" y="1595437"/>
                </a:lnTo>
                <a:lnTo>
                  <a:pt x="3409950" y="1543050"/>
                </a:lnTo>
                <a:lnTo>
                  <a:pt x="3300412" y="1543050"/>
                </a:lnTo>
                <a:lnTo>
                  <a:pt x="3295650" y="1485900"/>
                </a:lnTo>
                <a:lnTo>
                  <a:pt x="3181350" y="1485900"/>
                </a:lnTo>
                <a:lnTo>
                  <a:pt x="3181350" y="1485900"/>
                </a:lnTo>
                <a:lnTo>
                  <a:pt x="3133725" y="1457325"/>
                </a:lnTo>
                <a:lnTo>
                  <a:pt x="3090862" y="1381125"/>
                </a:lnTo>
                <a:lnTo>
                  <a:pt x="3019425" y="1366837"/>
                </a:lnTo>
                <a:lnTo>
                  <a:pt x="2957512" y="1362075"/>
                </a:lnTo>
                <a:lnTo>
                  <a:pt x="2938462" y="1328737"/>
                </a:lnTo>
                <a:lnTo>
                  <a:pt x="2886075" y="1328737"/>
                </a:lnTo>
                <a:lnTo>
                  <a:pt x="2881312" y="1300162"/>
                </a:lnTo>
                <a:lnTo>
                  <a:pt x="2771775" y="1285875"/>
                </a:lnTo>
                <a:lnTo>
                  <a:pt x="2771775" y="1243012"/>
                </a:lnTo>
                <a:lnTo>
                  <a:pt x="2638425" y="1228725"/>
                </a:lnTo>
                <a:lnTo>
                  <a:pt x="2633662" y="1209675"/>
                </a:lnTo>
                <a:lnTo>
                  <a:pt x="2514600" y="1209675"/>
                </a:lnTo>
                <a:lnTo>
                  <a:pt x="2495550" y="1181100"/>
                </a:lnTo>
                <a:lnTo>
                  <a:pt x="2447925" y="1176337"/>
                </a:lnTo>
                <a:lnTo>
                  <a:pt x="2447925" y="1176337"/>
                </a:lnTo>
                <a:lnTo>
                  <a:pt x="2324100" y="1157287"/>
                </a:lnTo>
                <a:lnTo>
                  <a:pt x="2305050" y="1085850"/>
                </a:lnTo>
                <a:lnTo>
                  <a:pt x="2252662" y="1085850"/>
                </a:lnTo>
                <a:lnTo>
                  <a:pt x="2252662" y="1085850"/>
                </a:lnTo>
                <a:lnTo>
                  <a:pt x="2181225" y="1066800"/>
                </a:lnTo>
                <a:lnTo>
                  <a:pt x="2152650" y="1014412"/>
                </a:lnTo>
                <a:lnTo>
                  <a:pt x="2071687" y="1014412"/>
                </a:lnTo>
                <a:lnTo>
                  <a:pt x="2052637" y="966787"/>
                </a:lnTo>
                <a:lnTo>
                  <a:pt x="1985962" y="952500"/>
                </a:lnTo>
                <a:lnTo>
                  <a:pt x="1919287" y="890587"/>
                </a:lnTo>
                <a:lnTo>
                  <a:pt x="1871662" y="833437"/>
                </a:lnTo>
                <a:lnTo>
                  <a:pt x="1719262" y="833437"/>
                </a:lnTo>
                <a:lnTo>
                  <a:pt x="1676400" y="776287"/>
                </a:lnTo>
                <a:lnTo>
                  <a:pt x="1590675" y="776287"/>
                </a:lnTo>
                <a:lnTo>
                  <a:pt x="1566862" y="728662"/>
                </a:lnTo>
                <a:lnTo>
                  <a:pt x="1443037" y="728662"/>
                </a:lnTo>
                <a:lnTo>
                  <a:pt x="1400175" y="652462"/>
                </a:lnTo>
                <a:lnTo>
                  <a:pt x="1362075" y="647700"/>
                </a:lnTo>
                <a:lnTo>
                  <a:pt x="1338262" y="609600"/>
                </a:lnTo>
                <a:lnTo>
                  <a:pt x="1319212" y="609600"/>
                </a:lnTo>
                <a:lnTo>
                  <a:pt x="1290637" y="585787"/>
                </a:lnTo>
                <a:lnTo>
                  <a:pt x="1290637" y="557212"/>
                </a:lnTo>
                <a:lnTo>
                  <a:pt x="1262062" y="557212"/>
                </a:lnTo>
                <a:lnTo>
                  <a:pt x="1262062" y="523875"/>
                </a:lnTo>
                <a:lnTo>
                  <a:pt x="1171575" y="514350"/>
                </a:lnTo>
                <a:lnTo>
                  <a:pt x="1081087" y="457200"/>
                </a:lnTo>
                <a:lnTo>
                  <a:pt x="938212" y="457200"/>
                </a:lnTo>
                <a:lnTo>
                  <a:pt x="938212" y="433387"/>
                </a:lnTo>
                <a:lnTo>
                  <a:pt x="909637" y="433387"/>
                </a:lnTo>
                <a:lnTo>
                  <a:pt x="900112" y="400050"/>
                </a:lnTo>
                <a:lnTo>
                  <a:pt x="838200" y="400050"/>
                </a:lnTo>
                <a:lnTo>
                  <a:pt x="804862" y="371475"/>
                </a:lnTo>
                <a:lnTo>
                  <a:pt x="762000" y="338137"/>
                </a:lnTo>
                <a:lnTo>
                  <a:pt x="709612" y="338137"/>
                </a:lnTo>
                <a:lnTo>
                  <a:pt x="700087" y="309562"/>
                </a:lnTo>
                <a:lnTo>
                  <a:pt x="666750" y="309562"/>
                </a:lnTo>
                <a:lnTo>
                  <a:pt x="666750" y="285750"/>
                </a:lnTo>
                <a:lnTo>
                  <a:pt x="609600" y="285750"/>
                </a:lnTo>
                <a:lnTo>
                  <a:pt x="609600" y="266700"/>
                </a:lnTo>
                <a:lnTo>
                  <a:pt x="585787" y="266700"/>
                </a:lnTo>
                <a:lnTo>
                  <a:pt x="576262" y="233362"/>
                </a:lnTo>
                <a:lnTo>
                  <a:pt x="466725" y="233362"/>
                </a:lnTo>
                <a:lnTo>
                  <a:pt x="457200" y="209550"/>
                </a:lnTo>
                <a:lnTo>
                  <a:pt x="419100" y="209550"/>
                </a:lnTo>
                <a:lnTo>
                  <a:pt x="414337" y="185737"/>
                </a:lnTo>
                <a:lnTo>
                  <a:pt x="338137" y="185737"/>
                </a:lnTo>
                <a:lnTo>
                  <a:pt x="333375" y="147637"/>
                </a:lnTo>
                <a:lnTo>
                  <a:pt x="271462" y="142875"/>
                </a:lnTo>
                <a:lnTo>
                  <a:pt x="261937" y="76200"/>
                </a:lnTo>
                <a:lnTo>
                  <a:pt x="214312" y="76200"/>
                </a:lnTo>
                <a:lnTo>
                  <a:pt x="185737" y="38100"/>
                </a:lnTo>
                <a:lnTo>
                  <a:pt x="104775" y="42862"/>
                </a:lnTo>
                <a:lnTo>
                  <a:pt x="85725" y="0"/>
                </a:lnTo>
                <a:lnTo>
                  <a:pt x="0" y="0"/>
                </a:lnTo>
              </a:path>
            </a:pathLst>
          </a:custGeom>
          <a:noFill/>
          <a:ln w="28575" cap="flat" cmpd="sng" algn="ctr">
            <a:solidFill>
              <a:schemeClr val="accent3"/>
            </a:solidFill>
            <a:prstDash val="solid"/>
            <a:round/>
            <a:headEnd type="none" w="med" len="med"/>
            <a:tailEnd type="none" w="med" len="med"/>
          </a:ln>
          <a:effectLst/>
        </p:spPr>
        <p:txBody>
          <a:bodyPr anchor="ctr"/>
          <a:lstStyle/>
          <a:p>
            <a:pPr>
              <a:defRPr/>
            </a:pPr>
            <a:endParaRPr lang="en-US" dirty="0">
              <a:solidFill>
                <a:schemeClr val="bg2">
                  <a:lumMod val="10000"/>
                </a:schemeClr>
              </a:solidFill>
            </a:endParaRPr>
          </a:p>
        </p:txBody>
      </p:sp>
      <p:pic>
        <p:nvPicPr>
          <p:cNvPr id="54" name="Picture 53"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55"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Afatinib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138454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Met amplification ~ 20% of acquired resistance</a:t>
            </a:r>
          </a:p>
          <a:p>
            <a:pPr lvl="1">
              <a:buFont typeface="Arial" charset="0"/>
              <a:buChar char="–"/>
              <a:defRPr/>
            </a:pPr>
            <a:r>
              <a:rPr lang="en-US" dirty="0"/>
              <a:t>Multiple drugs in development (XL184 [</a:t>
            </a:r>
            <a:r>
              <a:rPr lang="en-US" dirty="0" err="1"/>
              <a:t>cabozantinib</a:t>
            </a:r>
            <a:r>
              <a:rPr lang="en-US" dirty="0"/>
              <a:t>], </a:t>
            </a:r>
            <a:r>
              <a:rPr lang="en-US" dirty="0" err="1"/>
              <a:t>MetMab</a:t>
            </a:r>
            <a:r>
              <a:rPr lang="en-US" dirty="0"/>
              <a:t>, ARQ197)</a:t>
            </a:r>
          </a:p>
          <a:p>
            <a:pPr lvl="1">
              <a:buFont typeface="Arial" charset="0"/>
              <a:buChar char="–"/>
              <a:defRPr/>
            </a:pPr>
            <a:r>
              <a:rPr lang="en-US" dirty="0"/>
              <a:t>Often combined with EGFR-TKI</a:t>
            </a:r>
          </a:p>
          <a:p>
            <a:pPr>
              <a:defRPr/>
            </a:pPr>
            <a:r>
              <a:rPr lang="en-US" dirty="0"/>
              <a:t>Other resistance mutations in EGFR reported</a:t>
            </a:r>
          </a:p>
          <a:p>
            <a:pPr lvl="1">
              <a:buFont typeface="Arial" charset="0"/>
              <a:buChar char="–"/>
              <a:defRPr/>
            </a:pPr>
            <a:r>
              <a:rPr lang="en-US" dirty="0"/>
              <a:t>T854A, D761Y . . .</a:t>
            </a:r>
          </a:p>
        </p:txBody>
      </p:sp>
      <p:pic>
        <p:nvPicPr>
          <p:cNvPr id="4" name="Picture 3" descr="4159 OCV Powerpoint 200412.pdf"/>
          <p:cNvPicPr>
            <a:picLocks noChangeAspect="1"/>
          </p:cNvPicPr>
          <p:nvPr/>
        </p:nvPicPr>
        <p:blipFill rotWithShape="1">
          <a:blip r:embed="rId2"/>
          <a:srcRect b="83186"/>
          <a:stretch/>
        </p:blipFill>
        <p:spPr>
          <a:xfrm>
            <a:off x="0" y="181275"/>
            <a:ext cx="9144000" cy="1153097"/>
          </a:xfrm>
          <a:prstGeom prst="rect">
            <a:avLst/>
          </a:prstGeom>
        </p:spPr>
      </p:pic>
      <p:sp>
        <p:nvSpPr>
          <p:cNvPr id="6" name="Title 1"/>
          <p:cNvSpPr txBox="1">
            <a:spLocks/>
          </p:cNvSpPr>
          <p:nvPr/>
        </p:nvSpPr>
        <p:spPr>
          <a:xfrm>
            <a:off x="2761616" y="4069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Erlotinib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83453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948" y="3651921"/>
            <a:ext cx="6324600" cy="27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8"/>
          <p:cNvSpPr txBox="1">
            <a:spLocks noChangeArrowheads="1"/>
          </p:cNvSpPr>
          <p:nvPr/>
        </p:nvSpPr>
        <p:spPr bwMode="auto">
          <a:xfrm>
            <a:off x="284166" y="6600992"/>
            <a:ext cx="8853487" cy="246221"/>
          </a:xfrm>
          <a:prstGeom prst="rect">
            <a:avLst/>
          </a:prstGeom>
          <a:noFill/>
          <a:ln w="9525">
            <a:noFill/>
            <a:miter lim="800000"/>
            <a:headEnd/>
            <a:tailEnd/>
          </a:ln>
        </p:spPr>
        <p:txBody>
          <a:bodyPr>
            <a:spAutoFit/>
          </a:bodyPr>
          <a:lstStyle/>
          <a:p>
            <a:pPr>
              <a:spcBef>
                <a:spcPct val="50000"/>
              </a:spcBef>
              <a:defRPr/>
            </a:pPr>
            <a:r>
              <a:rPr lang="en-US" sz="1000" dirty="0">
                <a:latin typeface="Arial" charset="0"/>
                <a:ea typeface="+mn-ea"/>
                <a:cs typeface="Arial" charset="0"/>
              </a:rPr>
              <a:t>Soda M, et al. Nature. 2007;448:561-566. </a:t>
            </a:r>
          </a:p>
        </p:txBody>
      </p:sp>
      <p:sp>
        <p:nvSpPr>
          <p:cNvPr id="7" name="TextBox 6"/>
          <p:cNvSpPr txBox="1"/>
          <p:nvPr/>
        </p:nvSpPr>
        <p:spPr>
          <a:xfrm>
            <a:off x="524475" y="1040822"/>
            <a:ext cx="8372867" cy="2862323"/>
          </a:xfrm>
          <a:prstGeom prst="rect">
            <a:avLst/>
          </a:prstGeom>
          <a:noFill/>
        </p:spPr>
        <p:txBody>
          <a:bodyPr wrap="square">
            <a:spAutoFit/>
          </a:bodyPr>
          <a:lstStyle/>
          <a:p>
            <a:pPr marL="285750" indent="-285750">
              <a:buFont typeface="Arial" pitchFamily="34" charset="0"/>
              <a:buChar char="•"/>
            </a:pPr>
            <a:r>
              <a:rPr lang="en-AU" dirty="0" smtClean="0"/>
              <a:t>Anaplastic Lymphoma Kinase (ALK)  </a:t>
            </a:r>
            <a:r>
              <a:rPr lang="en-AU" dirty="0"/>
              <a:t>is a receptor tyrosine kinase that is normally </a:t>
            </a:r>
            <a:r>
              <a:rPr lang="en-AU" dirty="0" smtClean="0"/>
              <a:t>not expressed </a:t>
            </a:r>
            <a:r>
              <a:rPr lang="en-AU" dirty="0"/>
              <a:t>in the </a:t>
            </a:r>
            <a:r>
              <a:rPr lang="en-AU" dirty="0" smtClean="0"/>
              <a:t>lung.</a:t>
            </a:r>
          </a:p>
          <a:p>
            <a:pPr marL="285750" indent="-285750">
              <a:buFont typeface="Arial" pitchFamily="34" charset="0"/>
              <a:buChar char="•"/>
            </a:pPr>
            <a:r>
              <a:rPr lang="en-AU" dirty="0" smtClean="0"/>
              <a:t>Fusions </a:t>
            </a:r>
            <a:r>
              <a:rPr lang="en-AU" dirty="0"/>
              <a:t>of ALK </a:t>
            </a:r>
            <a:r>
              <a:rPr lang="en-AU" dirty="0" smtClean="0"/>
              <a:t>with another </a:t>
            </a:r>
            <a:r>
              <a:rPr lang="en-AU" dirty="0"/>
              <a:t>upstream partner, EML4, were found in </a:t>
            </a:r>
            <a:r>
              <a:rPr lang="en-AU" dirty="0" smtClean="0"/>
              <a:t>NSCLC in 2007. </a:t>
            </a:r>
            <a:r>
              <a:rPr lang="en-AU" i="1" dirty="0" smtClean="0"/>
              <a:t>EML4</a:t>
            </a:r>
            <a:r>
              <a:rPr lang="en-AU" dirty="0" smtClean="0"/>
              <a:t>-</a:t>
            </a:r>
            <a:r>
              <a:rPr lang="en-AU" i="1" dirty="0" smtClean="0"/>
              <a:t>ALK </a:t>
            </a:r>
            <a:r>
              <a:rPr lang="en-AU" dirty="0"/>
              <a:t>fusions result from diverse </a:t>
            </a:r>
            <a:r>
              <a:rPr lang="en-AU" dirty="0" smtClean="0"/>
              <a:t>small inversions </a:t>
            </a:r>
            <a:r>
              <a:rPr lang="en-AU" dirty="0"/>
              <a:t>within the short arm of chromosome </a:t>
            </a:r>
            <a:r>
              <a:rPr lang="en-AU" dirty="0" smtClean="0"/>
              <a:t>2.</a:t>
            </a:r>
            <a:endParaRPr lang="en-AU" dirty="0"/>
          </a:p>
          <a:p>
            <a:pPr marL="285750" indent="-285750">
              <a:buFont typeface="Arial" pitchFamily="34" charset="0"/>
              <a:buChar char="•"/>
            </a:pPr>
            <a:r>
              <a:rPr lang="en-AU" dirty="0"/>
              <a:t>Biologically, </a:t>
            </a:r>
            <a:r>
              <a:rPr lang="en-AU" i="1" dirty="0"/>
              <a:t>EML4</a:t>
            </a:r>
            <a:r>
              <a:rPr lang="en-AU" dirty="0"/>
              <a:t>-</a:t>
            </a:r>
            <a:r>
              <a:rPr lang="en-AU" i="1" dirty="0"/>
              <a:t>ALK </a:t>
            </a:r>
            <a:r>
              <a:rPr lang="en-AU" dirty="0"/>
              <a:t>fusions result in </a:t>
            </a:r>
            <a:r>
              <a:rPr lang="en-AU" dirty="0" smtClean="0"/>
              <a:t>protein </a:t>
            </a:r>
            <a:r>
              <a:rPr lang="en-AU" dirty="0" err="1" smtClean="0"/>
              <a:t>oligomerisation</a:t>
            </a:r>
            <a:r>
              <a:rPr lang="en-AU" dirty="0" smtClean="0"/>
              <a:t> </a:t>
            </a:r>
            <a:r>
              <a:rPr lang="en-AU" dirty="0"/>
              <a:t>and constitutive activation of </a:t>
            </a:r>
            <a:r>
              <a:rPr lang="en-AU" dirty="0" smtClean="0"/>
              <a:t>the kinase.</a:t>
            </a:r>
          </a:p>
          <a:p>
            <a:pPr marL="285750" indent="-285750">
              <a:buFont typeface="Arial" pitchFamily="34" charset="0"/>
              <a:buChar char="•"/>
            </a:pPr>
            <a:r>
              <a:rPr lang="en-AU" dirty="0" smtClean="0"/>
              <a:t>ALK mutations are found in 4% of the NSCLC and occur more frequently in young and non-smoking patients</a:t>
            </a:r>
          </a:p>
          <a:p>
            <a:pPr marL="285750" indent="-285750">
              <a:buFont typeface="Arial" pitchFamily="34" charset="0"/>
              <a:buChar char="•"/>
            </a:pPr>
            <a:endParaRPr lang="en-US" sz="1800" dirty="0">
              <a:latin typeface="Arial"/>
              <a:ea typeface="+mn-ea"/>
              <a:cs typeface="Arial" pitchFamily="34" charset="0"/>
            </a:endParaRPr>
          </a:p>
        </p:txBody>
      </p:sp>
      <p:sp>
        <p:nvSpPr>
          <p:cNvPr id="2" name="TextBox 1"/>
          <p:cNvSpPr txBox="1"/>
          <p:nvPr/>
        </p:nvSpPr>
        <p:spPr>
          <a:xfrm>
            <a:off x="936438" y="1597446"/>
            <a:ext cx="184731" cy="369332"/>
          </a:xfrm>
          <a:prstGeom prst="rect">
            <a:avLst/>
          </a:prstGeom>
          <a:noFill/>
        </p:spPr>
        <p:txBody>
          <a:bodyPr wrap="none" rtlCol="0">
            <a:spAutoFit/>
          </a:bodyPr>
          <a:lstStyle/>
          <a:p>
            <a:endParaRPr lang="en-AU" dirty="0"/>
          </a:p>
        </p:txBody>
      </p:sp>
      <p:pic>
        <p:nvPicPr>
          <p:cNvPr id="8" name="Picture 2" descr="C:\Users\Gary\Dropbox\Public\OCV\Logos\OCV Logo.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4159 OCV Powerpoint 200412.pdf"/>
          <p:cNvPicPr>
            <a:picLocks noChangeAspect="1"/>
          </p:cNvPicPr>
          <p:nvPr/>
        </p:nvPicPr>
        <p:blipFill rotWithShape="1">
          <a:blip r:embed="rId6"/>
          <a:srcRect b="83186"/>
          <a:stretch/>
        </p:blipFill>
        <p:spPr>
          <a:xfrm>
            <a:off x="0" y="-3599"/>
            <a:ext cx="9144000" cy="1153097"/>
          </a:xfrm>
          <a:prstGeom prst="rect">
            <a:avLst/>
          </a:prstGeom>
        </p:spPr>
      </p:pic>
      <p:sp>
        <p:nvSpPr>
          <p:cNvPr id="10"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ALK rearrangement in NSCLC</a:t>
            </a:r>
            <a:endParaRPr lang="en-US" sz="1538" spc="100" dirty="0" smtClean="0">
              <a:solidFill>
                <a:srgbClr val="54A9D1"/>
              </a:solidFill>
              <a:latin typeface="Helvetica Neue Medium"/>
              <a:cs typeface="Helvetica Neue Medium"/>
            </a:endParaRPr>
          </a:p>
        </p:txBody>
      </p:sp>
    </p:spTree>
    <p:custDataLst>
      <p:tags r:id="rId1"/>
    </p:custDataLst>
    <p:extLst>
      <p:ext uri="{BB962C8B-B14F-4D97-AF65-F5344CB8AC3E}">
        <p14:creationId xmlns:p14="http://schemas.microsoft.com/office/powerpoint/2010/main" val="14216236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26" y="1250950"/>
            <a:ext cx="8229600" cy="4525963"/>
          </a:xfrm>
        </p:spPr>
        <p:txBody>
          <a:bodyPr>
            <a:normAutofit fontScale="92500"/>
          </a:bodyPr>
          <a:lstStyle/>
          <a:p>
            <a:pPr>
              <a:defRPr/>
            </a:pPr>
            <a:r>
              <a:rPr lang="en-US" dirty="0"/>
              <a:t>Meta-analysis of 8 trials (778 patients) using </a:t>
            </a:r>
            <a:r>
              <a:rPr lang="en-US" dirty="0" err="1"/>
              <a:t>cisplatin</a:t>
            </a:r>
            <a:r>
              <a:rPr lang="en-US" dirty="0"/>
              <a:t>-based chemotherapy</a:t>
            </a:r>
            <a:r>
              <a:rPr lang="en-US" baseline="30000" dirty="0"/>
              <a:t>[1]</a:t>
            </a:r>
          </a:p>
          <a:p>
            <a:pPr lvl="1">
              <a:defRPr/>
            </a:pPr>
            <a:r>
              <a:rPr lang="en-US" b="1" dirty="0" smtClean="0"/>
              <a:t>Absolute improvement in survival of 10% at 1 </a:t>
            </a:r>
            <a:r>
              <a:rPr lang="en-US" b="1" dirty="0" err="1" smtClean="0"/>
              <a:t>yr</a:t>
            </a:r>
            <a:r>
              <a:rPr lang="en-US" sz="2400" baseline="30000" dirty="0" smtClean="0"/>
              <a:t>[</a:t>
            </a:r>
            <a:r>
              <a:rPr lang="en-US" sz="2400" baseline="30000" dirty="0"/>
              <a:t>1]</a:t>
            </a:r>
          </a:p>
          <a:p>
            <a:pPr lvl="1">
              <a:defRPr/>
            </a:pPr>
            <a:r>
              <a:rPr lang="en-US" dirty="0"/>
              <a:t>Median survival, BSC </a:t>
            </a:r>
            <a:r>
              <a:rPr lang="en-US" dirty="0" err="1"/>
              <a:t>vs</a:t>
            </a:r>
            <a:r>
              <a:rPr lang="en-US" dirty="0"/>
              <a:t> chemo: 4 </a:t>
            </a:r>
            <a:r>
              <a:rPr lang="en-US" dirty="0" err="1"/>
              <a:t>vs</a:t>
            </a:r>
            <a:r>
              <a:rPr lang="en-US" dirty="0"/>
              <a:t> 8+ </a:t>
            </a:r>
            <a:r>
              <a:rPr lang="en-US" dirty="0" err="1"/>
              <a:t>mos</a:t>
            </a:r>
            <a:r>
              <a:rPr lang="en-US" dirty="0"/>
              <a:t>, respectively</a:t>
            </a:r>
          </a:p>
          <a:p>
            <a:pPr>
              <a:defRPr/>
            </a:pPr>
            <a:r>
              <a:rPr lang="en-US" dirty="0"/>
              <a:t>Median survival now 12+ </a:t>
            </a:r>
            <a:r>
              <a:rPr lang="en-US" dirty="0" err="1"/>
              <a:t>mos</a:t>
            </a:r>
            <a:r>
              <a:rPr lang="en-US" dirty="0"/>
              <a:t> in more recent trials</a:t>
            </a:r>
          </a:p>
          <a:p>
            <a:pPr lvl="1">
              <a:defRPr/>
            </a:pPr>
            <a:r>
              <a:rPr lang="en-US" dirty="0"/>
              <a:t>VEGF-targeted therapy plus platinum doublet</a:t>
            </a:r>
            <a:r>
              <a:rPr lang="en-US" sz="2400" baseline="30000" dirty="0"/>
              <a:t>[2]</a:t>
            </a:r>
          </a:p>
          <a:p>
            <a:pPr>
              <a:defRPr/>
            </a:pPr>
            <a:r>
              <a:rPr lang="en-US" b="1" dirty="0"/>
              <a:t>Quality-of-life benefit from chemotherapy</a:t>
            </a:r>
            <a:r>
              <a:rPr lang="en-US" b="1" baseline="30000" dirty="0"/>
              <a:t>[3]</a:t>
            </a:r>
          </a:p>
          <a:p>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Chemotherapy: should we give it?</a:t>
            </a:r>
            <a:endParaRPr lang="en-US" sz="1538" spc="100" dirty="0" smtClean="0">
              <a:solidFill>
                <a:srgbClr val="54A9D1"/>
              </a:solidFill>
              <a:latin typeface="Helvetica Neue Medium"/>
              <a:cs typeface="Helvetica Neue Medium"/>
            </a:endParaRPr>
          </a:p>
        </p:txBody>
      </p:sp>
      <p:sp>
        <p:nvSpPr>
          <p:cNvPr id="6" name="TextBox 5"/>
          <p:cNvSpPr txBox="1">
            <a:spLocks noChangeArrowheads="1"/>
          </p:cNvSpPr>
          <p:nvPr/>
        </p:nvSpPr>
        <p:spPr bwMode="auto">
          <a:xfrm>
            <a:off x="395824" y="5561470"/>
            <a:ext cx="4859854" cy="954107"/>
          </a:xfrm>
          <a:prstGeom prst="rect">
            <a:avLst/>
          </a:prstGeom>
          <a:noFill/>
          <a:ln w="9525">
            <a:noFill/>
            <a:miter lim="800000"/>
            <a:headEnd/>
            <a:tailEnd/>
          </a:ln>
        </p:spPr>
        <p:txBody>
          <a:bodyPr wrap="square" anchor="b">
            <a:spAutoFit/>
          </a:bodyPr>
          <a:lstStyle/>
          <a:p>
            <a:pPr algn="l">
              <a:defRPr/>
            </a:pPr>
            <a:r>
              <a:rPr lang="en-US" sz="1400" kern="1200" dirty="0" smtClean="0">
                <a:ea typeface="ＭＳ Ｐゴシック" pitchFamily="34" charset="-128"/>
              </a:rPr>
              <a:t>1. NSCLC </a:t>
            </a:r>
            <a:r>
              <a:rPr lang="en-US" sz="1400" kern="1200" dirty="0">
                <a:ea typeface="ＭＳ Ｐゴシック" pitchFamily="34" charset="-128"/>
              </a:rPr>
              <a:t>Collaborative Group, et al. BMJ. 1995;311:899-909. </a:t>
            </a:r>
            <a:endParaRPr lang="en-US" sz="1400" kern="1200" dirty="0" smtClean="0">
              <a:ea typeface="ＭＳ Ｐゴシック" pitchFamily="34" charset="-128"/>
            </a:endParaRPr>
          </a:p>
          <a:p>
            <a:pPr algn="l">
              <a:defRPr/>
            </a:pPr>
            <a:r>
              <a:rPr lang="en-US" sz="1400" kern="1200" dirty="0" smtClean="0">
                <a:ea typeface="ＭＳ Ｐゴシック" pitchFamily="34" charset="-128"/>
              </a:rPr>
              <a:t>2</a:t>
            </a:r>
            <a:r>
              <a:rPr lang="en-US" sz="1400" kern="1200" dirty="0">
                <a:ea typeface="ＭＳ Ｐゴシック" pitchFamily="34" charset="-128"/>
              </a:rPr>
              <a:t>. Herbst R, et al. Clin Lung Cancer. 2009;10:20-27 </a:t>
            </a:r>
            <a:endParaRPr lang="en-US" sz="1400" kern="1200" dirty="0" smtClean="0">
              <a:ea typeface="ＭＳ Ｐゴシック" pitchFamily="34" charset="-128"/>
            </a:endParaRPr>
          </a:p>
          <a:p>
            <a:pPr algn="l">
              <a:defRPr/>
            </a:pPr>
            <a:r>
              <a:rPr lang="en-US" sz="1400" kern="1200" dirty="0" smtClean="0">
                <a:ea typeface="ＭＳ Ｐゴシック" pitchFamily="34" charset="-128"/>
              </a:rPr>
              <a:t>3</a:t>
            </a:r>
            <a:r>
              <a:rPr lang="en-US" sz="1400" kern="1200" dirty="0">
                <a:ea typeface="ＭＳ Ｐゴシック" pitchFamily="34" charset="-128"/>
              </a:rPr>
              <a:t>. Klastersky J, et al. Lung Cancer. 2001;34(suppl 4):S95-S101</a:t>
            </a:r>
            <a:r>
              <a:rPr lang="en-US" sz="1400" kern="1200" dirty="0" smtClean="0">
                <a:ea typeface="ＭＳ Ｐゴシック" pitchFamily="34" charset="-128"/>
              </a:rPr>
              <a:t>.</a:t>
            </a:r>
          </a:p>
          <a:p>
            <a:pPr algn="l">
              <a:defRPr/>
            </a:pPr>
            <a:r>
              <a:rPr lang="en-US" sz="1400" dirty="0" smtClean="0">
                <a:ea typeface="ＭＳ Ｐゴシック" pitchFamily="34" charset="-128"/>
              </a:rPr>
              <a:t>4. Chambers et al. BMC Cancer. 2012; 12: 184</a:t>
            </a:r>
            <a:endParaRPr lang="en-US" sz="1400" kern="1200" dirty="0">
              <a:ea typeface="ＭＳ Ｐゴシック" pitchFamily="34" charset="-128"/>
            </a:endParaRPr>
          </a:p>
        </p:txBody>
      </p:sp>
    </p:spTree>
    <p:extLst>
      <p:ext uri="{BB962C8B-B14F-4D97-AF65-F5344CB8AC3E}">
        <p14:creationId xmlns:p14="http://schemas.microsoft.com/office/powerpoint/2010/main" val="147649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defRPr/>
            </a:pPr>
            <a:r>
              <a:rPr lang="en-US" dirty="0" err="1" smtClean="0"/>
              <a:t>Crizotinib</a:t>
            </a:r>
            <a:endParaRPr lang="en-US" dirty="0" smtClean="0"/>
          </a:p>
          <a:p>
            <a:pPr lvl="1">
              <a:buFont typeface="Arial" charset="0"/>
              <a:buChar char="–"/>
              <a:defRPr/>
            </a:pPr>
            <a:r>
              <a:rPr lang="en-US" dirty="0" smtClean="0"/>
              <a:t>Dual selective inhibitor of ALK and c-MET</a:t>
            </a:r>
          </a:p>
          <a:p>
            <a:pPr lvl="2">
              <a:buFont typeface="Arial" charset="0"/>
              <a:buChar char="–"/>
              <a:defRPr/>
            </a:pPr>
            <a:r>
              <a:rPr lang="en-US" dirty="0" smtClean="0"/>
              <a:t>ATP-competitive inhibitor</a:t>
            </a:r>
          </a:p>
          <a:p>
            <a:pPr lvl="2">
              <a:buFont typeface="Arial" charset="0"/>
              <a:buChar char="–"/>
              <a:defRPr/>
            </a:pPr>
            <a:r>
              <a:rPr lang="en-US" dirty="0" smtClean="0"/>
              <a:t>Orally available small molecule</a:t>
            </a:r>
          </a:p>
          <a:p>
            <a:pPr lvl="1">
              <a:buFont typeface="Arial" charset="0"/>
              <a:buChar char="–"/>
              <a:defRPr/>
            </a:pPr>
            <a:r>
              <a:rPr lang="en-US" dirty="0" smtClean="0"/>
              <a:t>Potent inhibition of cell growth and induction of apoptosis in NSCLC cell lines</a:t>
            </a:r>
          </a:p>
          <a:p>
            <a:pPr lvl="1">
              <a:buFont typeface="Arial" charset="0"/>
              <a:buChar char="–"/>
              <a:defRPr/>
            </a:pPr>
            <a:r>
              <a:rPr lang="en-US" dirty="0" smtClean="0"/>
              <a:t>Demonstrated safety in dose-escalation study</a:t>
            </a:r>
          </a:p>
        </p:txBody>
      </p:sp>
      <p:sp>
        <p:nvSpPr>
          <p:cNvPr id="53252" name="Text Box 11"/>
          <p:cNvSpPr txBox="1">
            <a:spLocks noChangeArrowheads="1"/>
          </p:cNvSpPr>
          <p:nvPr/>
        </p:nvSpPr>
        <p:spPr bwMode="auto">
          <a:xfrm>
            <a:off x="384175" y="6354763"/>
            <a:ext cx="8561388" cy="307975"/>
          </a:xfrm>
          <a:prstGeom prst="rect">
            <a:avLst/>
          </a:prstGeom>
          <a:noFill/>
          <a:ln w="9525">
            <a:noFill/>
            <a:miter lim="800000"/>
            <a:headEnd/>
            <a:tailEnd/>
          </a:ln>
        </p:spPr>
        <p:txBody>
          <a:bodyPr anchor="b">
            <a:spAutoFit/>
          </a:bodyPr>
          <a:lstStyle/>
          <a:p>
            <a:pPr algn="l">
              <a:buFont typeface="Arial" charset="0"/>
              <a:buNone/>
              <a:defRPr/>
            </a:pPr>
            <a:r>
              <a:rPr lang="en-US" sz="1400" b="0" dirty="0">
                <a:latin typeface="Arial" charset="0"/>
                <a:ea typeface="ＭＳ Ｐゴシック" pitchFamily="34" charset="-128"/>
                <a:cs typeface="Arial" charset="0"/>
              </a:rPr>
              <a:t>Tan W, et al. ASCO 2010. Abstract 2596</a:t>
            </a:r>
            <a:r>
              <a:rPr lang="en-US" sz="1400" b="0" dirty="0">
                <a:solidFill>
                  <a:schemeClr val="bg2">
                    <a:lumMod val="50000"/>
                  </a:schemeClr>
                </a:solidFill>
                <a:latin typeface="Arial" charset="0"/>
                <a:ea typeface="ＭＳ Ｐゴシック" pitchFamily="34" charset="-128"/>
                <a:cs typeface="Arial" charset="0"/>
              </a:rPr>
              <a:t>. </a:t>
            </a:r>
          </a:p>
        </p:txBody>
      </p:sp>
      <p:pic>
        <p:nvPicPr>
          <p:cNvPr id="5" name="Picture 4" descr="4159 OCV Powerpoint 200412.pdf"/>
          <p:cNvPicPr>
            <a:picLocks noChangeAspect="1"/>
          </p:cNvPicPr>
          <p:nvPr/>
        </p:nvPicPr>
        <p:blipFill rotWithShape="1">
          <a:blip r:embed="rId3"/>
          <a:srcRect b="83186"/>
          <a:stretch/>
        </p:blipFill>
        <p:spPr>
          <a:xfrm>
            <a:off x="0" y="-3599"/>
            <a:ext cx="9144000" cy="1153097"/>
          </a:xfrm>
          <a:prstGeom prst="rect">
            <a:avLst/>
          </a:prstGeom>
        </p:spPr>
      </p:pic>
      <p:sp>
        <p:nvSpPr>
          <p:cNvPr id="6"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286850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ntent Placeholder 133"/>
          <p:cNvSpPr>
            <a:spLocks noGrp="1"/>
          </p:cNvSpPr>
          <p:nvPr>
            <p:ph idx="1"/>
          </p:nvPr>
        </p:nvSpPr>
        <p:spPr>
          <a:xfrm>
            <a:off x="487363" y="1828800"/>
            <a:ext cx="8353425" cy="685800"/>
          </a:xfrm>
        </p:spPr>
        <p:txBody>
          <a:bodyPr>
            <a:normAutofit lnSpcReduction="10000"/>
          </a:bodyPr>
          <a:lstStyle/>
          <a:p>
            <a:pPr>
              <a:defRPr/>
            </a:pPr>
            <a:r>
              <a:rPr lang="en-US" sz="2000" dirty="0" smtClean="0">
                <a:ea typeface="ＭＳ Ｐゴシック" pitchFamily="34" charset="-128"/>
                <a:cs typeface="Arial" charset="0"/>
              </a:rPr>
              <a:t>Kwak and colleagues</a:t>
            </a:r>
            <a:r>
              <a:rPr lang="en-US" sz="2000" baseline="30000" dirty="0" smtClean="0">
                <a:ea typeface="ＭＳ Ｐゴシック" pitchFamily="34" charset="-128"/>
                <a:cs typeface="Arial" charset="0"/>
              </a:rPr>
              <a:t> </a:t>
            </a:r>
            <a:r>
              <a:rPr lang="en-US" sz="2000" dirty="0" smtClean="0">
                <a:ea typeface="ＭＳ Ｐゴシック" pitchFamily="34" charset="-128"/>
                <a:cs typeface="Arial" charset="0"/>
              </a:rPr>
              <a:t>evaluated safety and efficacy of crizotinib in </a:t>
            </a:r>
            <a:r>
              <a:rPr lang="en-US" sz="2000" i="1" dirty="0" smtClean="0">
                <a:ea typeface="ＭＳ Ｐゴシック" pitchFamily="34" charset="-128"/>
                <a:cs typeface="Arial" charset="0"/>
              </a:rPr>
              <a:t>ALK</a:t>
            </a:r>
            <a:r>
              <a:rPr lang="en-US" sz="2000" dirty="0" smtClean="0">
                <a:ea typeface="ＭＳ Ｐゴシック" pitchFamily="34" charset="-128"/>
                <a:cs typeface="Arial" charset="0"/>
              </a:rPr>
              <a:t>-positive NSCLC patients (N = 82)</a:t>
            </a:r>
          </a:p>
        </p:txBody>
      </p:sp>
      <p:sp>
        <p:nvSpPr>
          <p:cNvPr id="54275" name="Text Box 11"/>
          <p:cNvSpPr txBox="1">
            <a:spLocks noChangeArrowheads="1"/>
          </p:cNvSpPr>
          <p:nvPr/>
        </p:nvSpPr>
        <p:spPr bwMode="auto">
          <a:xfrm>
            <a:off x="384175" y="6354763"/>
            <a:ext cx="8466138" cy="307975"/>
          </a:xfrm>
          <a:prstGeom prst="rect">
            <a:avLst/>
          </a:prstGeom>
          <a:noFill/>
          <a:ln w="9525">
            <a:noFill/>
            <a:miter lim="800000"/>
            <a:headEnd/>
            <a:tailEnd/>
          </a:ln>
        </p:spPr>
        <p:txBody>
          <a:bodyPr anchor="b">
            <a:spAutoFit/>
          </a:bodyPr>
          <a:lstStyle/>
          <a:p>
            <a:pPr algn="l">
              <a:buFont typeface="Arial" charset="0"/>
              <a:buNone/>
              <a:defRPr/>
            </a:pPr>
            <a:r>
              <a:rPr lang="en-US" sz="1400" b="0" dirty="0">
                <a:latin typeface="Arial" charset="0"/>
                <a:ea typeface="ＭＳ Ｐゴシック" pitchFamily="34" charset="-128"/>
                <a:cs typeface="Arial" charset="0"/>
              </a:rPr>
              <a:t>Kwak EL, et al. </a:t>
            </a:r>
            <a:r>
              <a:rPr lang="sv-SE" sz="1400" b="0" dirty="0">
                <a:latin typeface="Arial" charset="0"/>
                <a:ea typeface="ＭＳ Ｐゴシック" pitchFamily="34" charset="-128"/>
                <a:cs typeface="Arial" charset="0"/>
              </a:rPr>
              <a:t>N Engl J Med. 2010;363:1693-1703.</a:t>
            </a:r>
            <a:endParaRPr lang="en-US" sz="1400" b="0" dirty="0">
              <a:latin typeface="Arial" charset="0"/>
              <a:ea typeface="ＭＳ Ｐゴシック" pitchFamily="34" charset="-128"/>
              <a:cs typeface="Arial" charset="0"/>
            </a:endParaRPr>
          </a:p>
        </p:txBody>
      </p:sp>
      <p:sp>
        <p:nvSpPr>
          <p:cNvPr id="54276" name="Text Box 4"/>
          <p:cNvSpPr txBox="1">
            <a:spLocks noChangeArrowheads="1"/>
          </p:cNvSpPr>
          <p:nvPr/>
        </p:nvSpPr>
        <p:spPr bwMode="auto">
          <a:xfrm rot="16200000">
            <a:off x="-515938" y="3770313"/>
            <a:ext cx="2638425" cy="584200"/>
          </a:xfrm>
          <a:prstGeom prst="rect">
            <a:avLst/>
          </a:prstGeom>
          <a:noFill/>
          <a:ln w="22225" algn="ctr">
            <a:noFill/>
            <a:miter lim="800000"/>
            <a:headEnd/>
            <a:tailEnd/>
          </a:ln>
        </p:spPr>
        <p:txBody>
          <a:bodyPr>
            <a:spAutoFit/>
          </a:bodyPr>
          <a:lstStyle/>
          <a:p>
            <a:pPr eaLnBrk="0" hangingPunct="0">
              <a:defRPr/>
            </a:pPr>
            <a:r>
              <a:rPr lang="en-GB" altLang="ko-KR" sz="1600" dirty="0">
                <a:solidFill>
                  <a:schemeClr val="bg2">
                    <a:lumMod val="10000"/>
                  </a:schemeClr>
                </a:solidFill>
                <a:latin typeface="Arial" charset="0"/>
                <a:ea typeface="Gulim" pitchFamily="34" charset="-127"/>
                <a:cs typeface="Arial" charset="0"/>
              </a:rPr>
              <a:t>Percent Change From Baseline</a:t>
            </a:r>
          </a:p>
        </p:txBody>
      </p:sp>
      <p:sp>
        <p:nvSpPr>
          <p:cNvPr id="54277" name="Text Box 6"/>
          <p:cNvSpPr txBox="1">
            <a:spLocks noChangeArrowheads="1"/>
          </p:cNvSpPr>
          <p:nvPr/>
        </p:nvSpPr>
        <p:spPr bwMode="auto">
          <a:xfrm>
            <a:off x="1595438" y="5686425"/>
            <a:ext cx="7070725" cy="338138"/>
          </a:xfrm>
          <a:prstGeom prst="rect">
            <a:avLst/>
          </a:prstGeom>
          <a:noFill/>
          <a:ln w="22225" algn="ctr">
            <a:noFill/>
            <a:miter lim="800000"/>
            <a:headEnd/>
            <a:tailEnd/>
          </a:ln>
        </p:spPr>
        <p:txBody>
          <a:bodyPr>
            <a:spAutoFit/>
          </a:bodyPr>
          <a:lstStyle/>
          <a:p>
            <a:pPr eaLnBrk="0" hangingPunct="0">
              <a:defRPr/>
            </a:pPr>
            <a:r>
              <a:rPr lang="en-GB" altLang="ko-KR" sz="1600" dirty="0">
                <a:solidFill>
                  <a:schemeClr val="bg2">
                    <a:lumMod val="10000"/>
                  </a:schemeClr>
                </a:solidFill>
                <a:latin typeface="Arial" charset="0"/>
                <a:ea typeface="Gulim" pitchFamily="34" charset="-127"/>
                <a:cs typeface="Arial" charset="0"/>
              </a:rPr>
              <a:t>Patient No.</a:t>
            </a:r>
          </a:p>
        </p:txBody>
      </p:sp>
      <p:cxnSp>
        <p:nvCxnSpPr>
          <p:cNvPr id="54278" name="Straight Connector 77"/>
          <p:cNvCxnSpPr>
            <a:cxnSpLocks noChangeShapeType="1"/>
          </p:cNvCxnSpPr>
          <p:nvPr/>
        </p:nvCxnSpPr>
        <p:spPr bwMode="auto">
          <a:xfrm rot="16200000" flipH="1">
            <a:off x="312738" y="4054475"/>
            <a:ext cx="2520950" cy="0"/>
          </a:xfrm>
          <a:prstGeom prst="line">
            <a:avLst/>
          </a:prstGeom>
          <a:noFill/>
          <a:ln w="28575" algn="ctr">
            <a:solidFill>
              <a:schemeClr val="bg2">
                <a:lumMod val="10000"/>
              </a:schemeClr>
            </a:solidFill>
            <a:round/>
            <a:headEnd/>
            <a:tailEnd/>
          </a:ln>
        </p:spPr>
      </p:cxnSp>
      <p:cxnSp>
        <p:nvCxnSpPr>
          <p:cNvPr id="54279" name="Straight Connector 79"/>
          <p:cNvCxnSpPr>
            <a:cxnSpLocks noChangeShapeType="1"/>
          </p:cNvCxnSpPr>
          <p:nvPr/>
        </p:nvCxnSpPr>
        <p:spPr bwMode="auto">
          <a:xfrm>
            <a:off x="1497013" y="2808288"/>
            <a:ext cx="65087" cy="0"/>
          </a:xfrm>
          <a:prstGeom prst="line">
            <a:avLst/>
          </a:prstGeom>
          <a:noFill/>
          <a:ln w="28575" algn="ctr">
            <a:solidFill>
              <a:schemeClr val="bg2">
                <a:lumMod val="10000"/>
              </a:schemeClr>
            </a:solidFill>
            <a:round/>
            <a:headEnd/>
            <a:tailEnd/>
          </a:ln>
        </p:spPr>
      </p:cxnSp>
      <p:cxnSp>
        <p:nvCxnSpPr>
          <p:cNvPr id="54280" name="Straight Connector 80"/>
          <p:cNvCxnSpPr>
            <a:cxnSpLocks noChangeShapeType="1"/>
          </p:cNvCxnSpPr>
          <p:nvPr/>
        </p:nvCxnSpPr>
        <p:spPr bwMode="auto">
          <a:xfrm>
            <a:off x="1497013" y="3125788"/>
            <a:ext cx="65087" cy="0"/>
          </a:xfrm>
          <a:prstGeom prst="line">
            <a:avLst/>
          </a:prstGeom>
          <a:noFill/>
          <a:ln w="28575" algn="ctr">
            <a:solidFill>
              <a:schemeClr val="bg2">
                <a:lumMod val="10000"/>
              </a:schemeClr>
            </a:solidFill>
            <a:round/>
            <a:headEnd/>
            <a:tailEnd/>
          </a:ln>
        </p:spPr>
      </p:cxnSp>
      <p:cxnSp>
        <p:nvCxnSpPr>
          <p:cNvPr id="54281" name="Straight Connector 81"/>
          <p:cNvCxnSpPr>
            <a:cxnSpLocks noChangeShapeType="1"/>
          </p:cNvCxnSpPr>
          <p:nvPr/>
        </p:nvCxnSpPr>
        <p:spPr bwMode="auto">
          <a:xfrm>
            <a:off x="1497013" y="3440113"/>
            <a:ext cx="65087" cy="0"/>
          </a:xfrm>
          <a:prstGeom prst="line">
            <a:avLst/>
          </a:prstGeom>
          <a:noFill/>
          <a:ln w="28575" algn="ctr">
            <a:solidFill>
              <a:schemeClr val="bg2">
                <a:lumMod val="10000"/>
              </a:schemeClr>
            </a:solidFill>
            <a:round/>
            <a:headEnd/>
            <a:tailEnd/>
          </a:ln>
        </p:spPr>
      </p:cxnSp>
      <p:cxnSp>
        <p:nvCxnSpPr>
          <p:cNvPr id="54282" name="Straight Connector 82"/>
          <p:cNvCxnSpPr>
            <a:cxnSpLocks noChangeShapeType="1"/>
          </p:cNvCxnSpPr>
          <p:nvPr/>
        </p:nvCxnSpPr>
        <p:spPr bwMode="auto">
          <a:xfrm>
            <a:off x="1497013" y="4383088"/>
            <a:ext cx="65087" cy="0"/>
          </a:xfrm>
          <a:prstGeom prst="line">
            <a:avLst/>
          </a:prstGeom>
          <a:noFill/>
          <a:ln w="28575" algn="ctr">
            <a:solidFill>
              <a:schemeClr val="bg2">
                <a:lumMod val="10000"/>
              </a:schemeClr>
            </a:solidFill>
            <a:round/>
            <a:headEnd/>
            <a:tailEnd/>
          </a:ln>
        </p:spPr>
      </p:cxnSp>
      <p:cxnSp>
        <p:nvCxnSpPr>
          <p:cNvPr id="54283" name="Straight Connector 83"/>
          <p:cNvCxnSpPr>
            <a:cxnSpLocks noChangeShapeType="1"/>
          </p:cNvCxnSpPr>
          <p:nvPr/>
        </p:nvCxnSpPr>
        <p:spPr bwMode="auto">
          <a:xfrm>
            <a:off x="1497013" y="5302250"/>
            <a:ext cx="65087" cy="0"/>
          </a:xfrm>
          <a:prstGeom prst="line">
            <a:avLst/>
          </a:prstGeom>
          <a:noFill/>
          <a:ln w="28575" algn="ctr">
            <a:solidFill>
              <a:schemeClr val="bg2">
                <a:lumMod val="10000"/>
              </a:schemeClr>
            </a:solidFill>
            <a:round/>
            <a:headEnd/>
            <a:tailEnd/>
          </a:ln>
        </p:spPr>
      </p:cxnSp>
      <p:cxnSp>
        <p:nvCxnSpPr>
          <p:cNvPr id="54284" name="Straight Connector 84"/>
          <p:cNvCxnSpPr>
            <a:cxnSpLocks noChangeShapeType="1"/>
          </p:cNvCxnSpPr>
          <p:nvPr/>
        </p:nvCxnSpPr>
        <p:spPr bwMode="auto">
          <a:xfrm rot="5400000">
            <a:off x="1541463" y="5343525"/>
            <a:ext cx="63500" cy="0"/>
          </a:xfrm>
          <a:prstGeom prst="line">
            <a:avLst/>
          </a:prstGeom>
          <a:noFill/>
          <a:ln w="28575" algn="ctr">
            <a:solidFill>
              <a:schemeClr val="bg2">
                <a:lumMod val="10000"/>
              </a:schemeClr>
            </a:solidFill>
            <a:round/>
            <a:headEnd/>
            <a:tailEnd/>
          </a:ln>
        </p:spPr>
      </p:cxnSp>
      <p:cxnSp>
        <p:nvCxnSpPr>
          <p:cNvPr id="54285" name="Straight Connector 85"/>
          <p:cNvCxnSpPr>
            <a:cxnSpLocks noChangeShapeType="1"/>
          </p:cNvCxnSpPr>
          <p:nvPr/>
        </p:nvCxnSpPr>
        <p:spPr bwMode="auto">
          <a:xfrm rot="5400000">
            <a:off x="2439988" y="5343525"/>
            <a:ext cx="63500" cy="0"/>
          </a:xfrm>
          <a:prstGeom prst="line">
            <a:avLst/>
          </a:prstGeom>
          <a:noFill/>
          <a:ln w="28575" algn="ctr">
            <a:solidFill>
              <a:schemeClr val="bg2">
                <a:lumMod val="10000"/>
              </a:schemeClr>
            </a:solidFill>
            <a:round/>
            <a:headEnd/>
            <a:tailEnd/>
          </a:ln>
        </p:spPr>
      </p:cxnSp>
      <p:cxnSp>
        <p:nvCxnSpPr>
          <p:cNvPr id="54286" name="Straight Connector 86"/>
          <p:cNvCxnSpPr>
            <a:cxnSpLocks noChangeShapeType="1"/>
          </p:cNvCxnSpPr>
          <p:nvPr/>
        </p:nvCxnSpPr>
        <p:spPr bwMode="auto">
          <a:xfrm rot="5400000">
            <a:off x="3322638" y="5343525"/>
            <a:ext cx="63500" cy="0"/>
          </a:xfrm>
          <a:prstGeom prst="line">
            <a:avLst/>
          </a:prstGeom>
          <a:noFill/>
          <a:ln w="28575" algn="ctr">
            <a:solidFill>
              <a:schemeClr val="bg2">
                <a:lumMod val="10000"/>
              </a:schemeClr>
            </a:solidFill>
            <a:round/>
            <a:headEnd/>
            <a:tailEnd/>
          </a:ln>
        </p:spPr>
      </p:cxnSp>
      <p:cxnSp>
        <p:nvCxnSpPr>
          <p:cNvPr id="54287" name="Straight Connector 87"/>
          <p:cNvCxnSpPr>
            <a:cxnSpLocks noChangeShapeType="1"/>
          </p:cNvCxnSpPr>
          <p:nvPr/>
        </p:nvCxnSpPr>
        <p:spPr bwMode="auto">
          <a:xfrm rot="5400000">
            <a:off x="5106988" y="5343525"/>
            <a:ext cx="63500" cy="0"/>
          </a:xfrm>
          <a:prstGeom prst="line">
            <a:avLst/>
          </a:prstGeom>
          <a:noFill/>
          <a:ln w="28575" algn="ctr">
            <a:solidFill>
              <a:schemeClr val="bg2">
                <a:lumMod val="10000"/>
              </a:schemeClr>
            </a:solidFill>
            <a:round/>
            <a:headEnd/>
            <a:tailEnd/>
          </a:ln>
        </p:spPr>
      </p:cxnSp>
      <p:cxnSp>
        <p:nvCxnSpPr>
          <p:cNvPr id="54288" name="Straight Connector 88"/>
          <p:cNvCxnSpPr>
            <a:cxnSpLocks noChangeShapeType="1"/>
          </p:cNvCxnSpPr>
          <p:nvPr/>
        </p:nvCxnSpPr>
        <p:spPr bwMode="auto">
          <a:xfrm rot="5400000">
            <a:off x="5992813" y="5343525"/>
            <a:ext cx="63500" cy="0"/>
          </a:xfrm>
          <a:prstGeom prst="line">
            <a:avLst/>
          </a:prstGeom>
          <a:noFill/>
          <a:ln w="28575" algn="ctr">
            <a:solidFill>
              <a:schemeClr val="bg2">
                <a:lumMod val="10000"/>
              </a:schemeClr>
            </a:solidFill>
            <a:round/>
            <a:headEnd/>
            <a:tailEnd/>
          </a:ln>
        </p:spPr>
      </p:cxnSp>
      <p:cxnSp>
        <p:nvCxnSpPr>
          <p:cNvPr id="54289" name="Straight Connector 89"/>
          <p:cNvCxnSpPr>
            <a:cxnSpLocks noChangeShapeType="1"/>
          </p:cNvCxnSpPr>
          <p:nvPr/>
        </p:nvCxnSpPr>
        <p:spPr bwMode="auto">
          <a:xfrm rot="5400000">
            <a:off x="6883400" y="5343525"/>
            <a:ext cx="63500" cy="0"/>
          </a:xfrm>
          <a:prstGeom prst="line">
            <a:avLst/>
          </a:prstGeom>
          <a:noFill/>
          <a:ln w="28575" algn="ctr">
            <a:solidFill>
              <a:schemeClr val="bg2">
                <a:lumMod val="10000"/>
              </a:schemeClr>
            </a:solidFill>
            <a:round/>
            <a:headEnd/>
            <a:tailEnd/>
          </a:ln>
        </p:spPr>
      </p:cxnSp>
      <p:cxnSp>
        <p:nvCxnSpPr>
          <p:cNvPr id="54290" name="Straight Connector 90"/>
          <p:cNvCxnSpPr>
            <a:cxnSpLocks noChangeShapeType="1"/>
          </p:cNvCxnSpPr>
          <p:nvPr/>
        </p:nvCxnSpPr>
        <p:spPr bwMode="auto">
          <a:xfrm rot="5400000">
            <a:off x="7773988" y="5343525"/>
            <a:ext cx="63500" cy="0"/>
          </a:xfrm>
          <a:prstGeom prst="line">
            <a:avLst/>
          </a:prstGeom>
          <a:noFill/>
          <a:ln w="28575" algn="ctr">
            <a:solidFill>
              <a:schemeClr val="bg2">
                <a:lumMod val="10000"/>
              </a:schemeClr>
            </a:solidFill>
            <a:round/>
            <a:headEnd/>
            <a:tailEnd/>
          </a:ln>
        </p:spPr>
      </p:cxnSp>
      <p:cxnSp>
        <p:nvCxnSpPr>
          <p:cNvPr id="54291" name="Straight Connector 91"/>
          <p:cNvCxnSpPr>
            <a:cxnSpLocks noChangeShapeType="1"/>
          </p:cNvCxnSpPr>
          <p:nvPr/>
        </p:nvCxnSpPr>
        <p:spPr bwMode="auto">
          <a:xfrm rot="5400000">
            <a:off x="8616950" y="5343525"/>
            <a:ext cx="63500" cy="0"/>
          </a:xfrm>
          <a:prstGeom prst="line">
            <a:avLst/>
          </a:prstGeom>
          <a:noFill/>
          <a:ln w="28575" algn="ctr">
            <a:solidFill>
              <a:schemeClr val="bg2">
                <a:lumMod val="10000"/>
              </a:schemeClr>
            </a:solidFill>
            <a:round/>
            <a:headEnd/>
            <a:tailEnd/>
          </a:ln>
        </p:spPr>
      </p:cxnSp>
      <p:sp>
        <p:nvSpPr>
          <p:cNvPr id="54292" name="TextBox 94"/>
          <p:cNvSpPr txBox="1">
            <a:spLocks noChangeArrowheads="1"/>
          </p:cNvSpPr>
          <p:nvPr/>
        </p:nvSpPr>
        <p:spPr bwMode="auto">
          <a:xfrm>
            <a:off x="1104900" y="2668588"/>
            <a:ext cx="412750"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60</a:t>
            </a:r>
          </a:p>
        </p:txBody>
      </p:sp>
      <p:sp>
        <p:nvSpPr>
          <p:cNvPr id="54293" name="TextBox 95"/>
          <p:cNvSpPr txBox="1">
            <a:spLocks noChangeArrowheads="1"/>
          </p:cNvSpPr>
          <p:nvPr/>
        </p:nvSpPr>
        <p:spPr bwMode="auto">
          <a:xfrm>
            <a:off x="1104900" y="2973388"/>
            <a:ext cx="412750"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40</a:t>
            </a:r>
          </a:p>
        </p:txBody>
      </p:sp>
      <p:sp>
        <p:nvSpPr>
          <p:cNvPr id="54294" name="TextBox 96"/>
          <p:cNvSpPr txBox="1">
            <a:spLocks noChangeArrowheads="1"/>
          </p:cNvSpPr>
          <p:nvPr/>
        </p:nvSpPr>
        <p:spPr bwMode="auto">
          <a:xfrm>
            <a:off x="1104900" y="3294063"/>
            <a:ext cx="412750"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20</a:t>
            </a:r>
          </a:p>
        </p:txBody>
      </p:sp>
      <p:sp>
        <p:nvSpPr>
          <p:cNvPr id="54295" name="TextBox 97"/>
          <p:cNvSpPr txBox="1">
            <a:spLocks noChangeArrowheads="1"/>
          </p:cNvSpPr>
          <p:nvPr/>
        </p:nvSpPr>
        <p:spPr bwMode="auto">
          <a:xfrm>
            <a:off x="1036638" y="4238625"/>
            <a:ext cx="481012"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-40</a:t>
            </a:r>
          </a:p>
        </p:txBody>
      </p:sp>
      <p:sp>
        <p:nvSpPr>
          <p:cNvPr id="54296" name="TextBox 98"/>
          <p:cNvSpPr txBox="1">
            <a:spLocks noChangeArrowheads="1"/>
          </p:cNvSpPr>
          <p:nvPr/>
        </p:nvSpPr>
        <p:spPr bwMode="auto">
          <a:xfrm>
            <a:off x="922338" y="5156200"/>
            <a:ext cx="595312"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-100</a:t>
            </a:r>
          </a:p>
        </p:txBody>
      </p:sp>
      <p:sp>
        <p:nvSpPr>
          <p:cNvPr id="54297" name="TextBox 100"/>
          <p:cNvSpPr txBox="1">
            <a:spLocks noChangeArrowheads="1"/>
          </p:cNvSpPr>
          <p:nvPr/>
        </p:nvSpPr>
        <p:spPr bwMode="auto">
          <a:xfrm>
            <a:off x="2266950"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10</a:t>
            </a:r>
          </a:p>
        </p:txBody>
      </p:sp>
      <p:sp>
        <p:nvSpPr>
          <p:cNvPr id="54298" name="TextBox 101"/>
          <p:cNvSpPr txBox="1">
            <a:spLocks noChangeArrowheads="1"/>
          </p:cNvSpPr>
          <p:nvPr/>
        </p:nvSpPr>
        <p:spPr bwMode="auto">
          <a:xfrm>
            <a:off x="3149600" y="5400675"/>
            <a:ext cx="411163"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20</a:t>
            </a:r>
          </a:p>
        </p:txBody>
      </p:sp>
      <p:sp>
        <p:nvSpPr>
          <p:cNvPr id="54299" name="TextBox 102"/>
          <p:cNvSpPr txBox="1">
            <a:spLocks noChangeArrowheads="1"/>
          </p:cNvSpPr>
          <p:nvPr/>
        </p:nvSpPr>
        <p:spPr bwMode="auto">
          <a:xfrm>
            <a:off x="4933950"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40</a:t>
            </a:r>
          </a:p>
        </p:txBody>
      </p:sp>
      <p:sp>
        <p:nvSpPr>
          <p:cNvPr id="54300" name="TextBox 103"/>
          <p:cNvSpPr txBox="1">
            <a:spLocks noChangeArrowheads="1"/>
          </p:cNvSpPr>
          <p:nvPr/>
        </p:nvSpPr>
        <p:spPr bwMode="auto">
          <a:xfrm>
            <a:off x="5824538"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50</a:t>
            </a:r>
          </a:p>
        </p:txBody>
      </p:sp>
      <p:sp>
        <p:nvSpPr>
          <p:cNvPr id="54301" name="TextBox 104"/>
          <p:cNvSpPr txBox="1">
            <a:spLocks noChangeArrowheads="1"/>
          </p:cNvSpPr>
          <p:nvPr/>
        </p:nvSpPr>
        <p:spPr bwMode="auto">
          <a:xfrm>
            <a:off x="6724650"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60</a:t>
            </a:r>
          </a:p>
        </p:txBody>
      </p:sp>
      <p:sp>
        <p:nvSpPr>
          <p:cNvPr id="54302" name="TextBox 105"/>
          <p:cNvSpPr txBox="1">
            <a:spLocks noChangeArrowheads="1"/>
          </p:cNvSpPr>
          <p:nvPr/>
        </p:nvSpPr>
        <p:spPr bwMode="auto">
          <a:xfrm>
            <a:off x="7610475"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70</a:t>
            </a:r>
          </a:p>
        </p:txBody>
      </p:sp>
      <p:sp>
        <p:nvSpPr>
          <p:cNvPr id="54303" name="TextBox 106"/>
          <p:cNvSpPr txBox="1">
            <a:spLocks noChangeArrowheads="1"/>
          </p:cNvSpPr>
          <p:nvPr/>
        </p:nvSpPr>
        <p:spPr bwMode="auto">
          <a:xfrm>
            <a:off x="8445500" y="5400675"/>
            <a:ext cx="41275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79</a:t>
            </a:r>
          </a:p>
        </p:txBody>
      </p:sp>
      <p:cxnSp>
        <p:nvCxnSpPr>
          <p:cNvPr id="54304" name="Straight Connector 87"/>
          <p:cNvCxnSpPr>
            <a:cxnSpLocks noChangeShapeType="1"/>
          </p:cNvCxnSpPr>
          <p:nvPr/>
        </p:nvCxnSpPr>
        <p:spPr bwMode="auto">
          <a:xfrm rot="5400000">
            <a:off x="4219575" y="5343525"/>
            <a:ext cx="63500" cy="0"/>
          </a:xfrm>
          <a:prstGeom prst="line">
            <a:avLst/>
          </a:prstGeom>
          <a:noFill/>
          <a:ln w="28575" algn="ctr">
            <a:solidFill>
              <a:schemeClr val="bg2">
                <a:lumMod val="10000"/>
              </a:schemeClr>
            </a:solidFill>
            <a:round/>
            <a:headEnd/>
            <a:tailEnd/>
          </a:ln>
        </p:spPr>
      </p:cxnSp>
      <p:sp>
        <p:nvSpPr>
          <p:cNvPr id="54305" name="TextBox 102"/>
          <p:cNvSpPr txBox="1">
            <a:spLocks noChangeArrowheads="1"/>
          </p:cNvSpPr>
          <p:nvPr/>
        </p:nvSpPr>
        <p:spPr bwMode="auto">
          <a:xfrm>
            <a:off x="4046538" y="5400675"/>
            <a:ext cx="411162"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30</a:t>
            </a:r>
          </a:p>
        </p:txBody>
      </p:sp>
      <p:cxnSp>
        <p:nvCxnSpPr>
          <p:cNvPr id="54306" name="Straight Connector 81"/>
          <p:cNvCxnSpPr>
            <a:cxnSpLocks noChangeShapeType="1"/>
          </p:cNvCxnSpPr>
          <p:nvPr/>
        </p:nvCxnSpPr>
        <p:spPr bwMode="auto">
          <a:xfrm>
            <a:off x="1497013" y="3752850"/>
            <a:ext cx="65087" cy="0"/>
          </a:xfrm>
          <a:prstGeom prst="line">
            <a:avLst/>
          </a:prstGeom>
          <a:noFill/>
          <a:ln w="28575" algn="ctr">
            <a:solidFill>
              <a:schemeClr val="bg2">
                <a:lumMod val="10000"/>
              </a:schemeClr>
            </a:solidFill>
            <a:round/>
            <a:headEnd/>
            <a:tailEnd/>
          </a:ln>
        </p:spPr>
      </p:cxnSp>
      <p:sp>
        <p:nvSpPr>
          <p:cNvPr id="54307" name="TextBox 96"/>
          <p:cNvSpPr txBox="1">
            <a:spLocks noChangeArrowheads="1"/>
          </p:cNvSpPr>
          <p:nvPr/>
        </p:nvSpPr>
        <p:spPr bwMode="auto">
          <a:xfrm>
            <a:off x="1219200" y="3606800"/>
            <a:ext cx="298450"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a:t>
            </a:r>
          </a:p>
        </p:txBody>
      </p:sp>
      <p:cxnSp>
        <p:nvCxnSpPr>
          <p:cNvPr id="54308" name="Straight Connector 81"/>
          <p:cNvCxnSpPr>
            <a:cxnSpLocks noChangeShapeType="1"/>
          </p:cNvCxnSpPr>
          <p:nvPr/>
        </p:nvCxnSpPr>
        <p:spPr bwMode="auto">
          <a:xfrm>
            <a:off x="1497013" y="4070350"/>
            <a:ext cx="65087" cy="0"/>
          </a:xfrm>
          <a:prstGeom prst="line">
            <a:avLst/>
          </a:prstGeom>
          <a:noFill/>
          <a:ln w="28575" algn="ctr">
            <a:solidFill>
              <a:schemeClr val="bg2">
                <a:lumMod val="10000"/>
              </a:schemeClr>
            </a:solidFill>
            <a:round/>
            <a:headEnd/>
            <a:tailEnd/>
          </a:ln>
        </p:spPr>
      </p:cxnSp>
      <p:sp>
        <p:nvSpPr>
          <p:cNvPr id="54309" name="TextBox 96"/>
          <p:cNvSpPr txBox="1">
            <a:spLocks noChangeArrowheads="1"/>
          </p:cNvSpPr>
          <p:nvPr/>
        </p:nvSpPr>
        <p:spPr bwMode="auto">
          <a:xfrm>
            <a:off x="1036638" y="3924300"/>
            <a:ext cx="481012" cy="312738"/>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-20</a:t>
            </a:r>
          </a:p>
        </p:txBody>
      </p:sp>
      <p:cxnSp>
        <p:nvCxnSpPr>
          <p:cNvPr id="54310" name="Straight Connector 82"/>
          <p:cNvCxnSpPr>
            <a:cxnSpLocks noChangeShapeType="1"/>
          </p:cNvCxnSpPr>
          <p:nvPr/>
        </p:nvCxnSpPr>
        <p:spPr bwMode="auto">
          <a:xfrm>
            <a:off x="1497013" y="4689475"/>
            <a:ext cx="65087" cy="0"/>
          </a:xfrm>
          <a:prstGeom prst="line">
            <a:avLst/>
          </a:prstGeom>
          <a:noFill/>
          <a:ln w="28575" algn="ctr">
            <a:solidFill>
              <a:schemeClr val="bg2">
                <a:lumMod val="10000"/>
              </a:schemeClr>
            </a:solidFill>
            <a:round/>
            <a:headEnd/>
            <a:tailEnd/>
          </a:ln>
        </p:spPr>
      </p:cxnSp>
      <p:sp>
        <p:nvSpPr>
          <p:cNvPr id="54311" name="TextBox 97"/>
          <p:cNvSpPr txBox="1">
            <a:spLocks noChangeArrowheads="1"/>
          </p:cNvSpPr>
          <p:nvPr/>
        </p:nvSpPr>
        <p:spPr bwMode="auto">
          <a:xfrm>
            <a:off x="1036638" y="4545013"/>
            <a:ext cx="481012"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-60</a:t>
            </a:r>
          </a:p>
        </p:txBody>
      </p:sp>
      <p:cxnSp>
        <p:nvCxnSpPr>
          <p:cNvPr id="54312" name="Straight Connector 82"/>
          <p:cNvCxnSpPr>
            <a:cxnSpLocks noChangeShapeType="1"/>
          </p:cNvCxnSpPr>
          <p:nvPr/>
        </p:nvCxnSpPr>
        <p:spPr bwMode="auto">
          <a:xfrm>
            <a:off x="1497013" y="5008563"/>
            <a:ext cx="65087" cy="0"/>
          </a:xfrm>
          <a:prstGeom prst="line">
            <a:avLst/>
          </a:prstGeom>
          <a:noFill/>
          <a:ln w="28575" algn="ctr">
            <a:solidFill>
              <a:schemeClr val="bg2">
                <a:lumMod val="10000"/>
              </a:schemeClr>
            </a:solidFill>
            <a:round/>
            <a:headEnd/>
            <a:tailEnd/>
          </a:ln>
        </p:spPr>
      </p:cxnSp>
      <p:sp>
        <p:nvSpPr>
          <p:cNvPr id="54313" name="TextBox 97"/>
          <p:cNvSpPr txBox="1">
            <a:spLocks noChangeArrowheads="1"/>
          </p:cNvSpPr>
          <p:nvPr/>
        </p:nvSpPr>
        <p:spPr bwMode="auto">
          <a:xfrm>
            <a:off x="1036638" y="4864100"/>
            <a:ext cx="481012" cy="314325"/>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-80</a:t>
            </a:r>
          </a:p>
        </p:txBody>
      </p:sp>
      <p:cxnSp>
        <p:nvCxnSpPr>
          <p:cNvPr id="54314" name="Straight Connector 93"/>
          <p:cNvCxnSpPr>
            <a:cxnSpLocks noChangeShapeType="1"/>
          </p:cNvCxnSpPr>
          <p:nvPr/>
        </p:nvCxnSpPr>
        <p:spPr bwMode="auto">
          <a:xfrm>
            <a:off x="1584325" y="4225925"/>
            <a:ext cx="7142163" cy="0"/>
          </a:xfrm>
          <a:prstGeom prst="line">
            <a:avLst/>
          </a:prstGeom>
          <a:noFill/>
          <a:ln w="28575" algn="ctr">
            <a:solidFill>
              <a:schemeClr val="bg2">
                <a:lumMod val="10000"/>
              </a:schemeClr>
            </a:solidFill>
            <a:prstDash val="sysDot"/>
            <a:round/>
            <a:headEnd/>
            <a:tailEnd/>
          </a:ln>
        </p:spPr>
      </p:cxnSp>
      <p:sp>
        <p:nvSpPr>
          <p:cNvPr id="54315" name="TextBox 100"/>
          <p:cNvSpPr txBox="1">
            <a:spLocks noChangeArrowheads="1"/>
          </p:cNvSpPr>
          <p:nvPr/>
        </p:nvSpPr>
        <p:spPr bwMode="auto">
          <a:xfrm>
            <a:off x="2352675" y="4230688"/>
            <a:ext cx="663575"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dirty="0">
                <a:solidFill>
                  <a:schemeClr val="bg2">
                    <a:lumMod val="10000"/>
                  </a:schemeClr>
                </a:solidFill>
                <a:latin typeface="Arial" charset="0"/>
                <a:ea typeface="ＭＳ Ｐゴシック" pitchFamily="34" charset="-128"/>
                <a:cs typeface="Arial" charset="0"/>
              </a:rPr>
              <a:t>-30%</a:t>
            </a:r>
          </a:p>
        </p:txBody>
      </p:sp>
      <p:sp>
        <p:nvSpPr>
          <p:cNvPr id="55" name="Rectangle 54"/>
          <p:cNvSpPr/>
          <p:nvPr/>
        </p:nvSpPr>
        <p:spPr bwMode="auto">
          <a:xfrm>
            <a:off x="1620838" y="2927350"/>
            <a:ext cx="69850" cy="820738"/>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56" name="Rectangle 55"/>
          <p:cNvSpPr/>
          <p:nvPr/>
        </p:nvSpPr>
        <p:spPr bwMode="auto">
          <a:xfrm>
            <a:off x="1714500" y="3070225"/>
            <a:ext cx="69850" cy="677863"/>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57" name="Rectangle 56"/>
          <p:cNvSpPr/>
          <p:nvPr/>
        </p:nvSpPr>
        <p:spPr bwMode="auto">
          <a:xfrm>
            <a:off x="1898650" y="3570288"/>
            <a:ext cx="68263" cy="1778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58" name="Rectangle 57"/>
          <p:cNvSpPr/>
          <p:nvPr/>
        </p:nvSpPr>
        <p:spPr bwMode="auto">
          <a:xfrm>
            <a:off x="1804988" y="3563938"/>
            <a:ext cx="68262" cy="1841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59" name="Rectangle 58"/>
          <p:cNvSpPr/>
          <p:nvPr/>
        </p:nvSpPr>
        <p:spPr bwMode="auto">
          <a:xfrm>
            <a:off x="2159000" y="3748088"/>
            <a:ext cx="68263" cy="7143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0" name="Rectangle 59"/>
          <p:cNvSpPr/>
          <p:nvPr/>
        </p:nvSpPr>
        <p:spPr bwMode="auto">
          <a:xfrm>
            <a:off x="2249488" y="3752850"/>
            <a:ext cx="68262" cy="93663"/>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1" name="Rectangle 60"/>
          <p:cNvSpPr/>
          <p:nvPr/>
        </p:nvSpPr>
        <p:spPr bwMode="auto">
          <a:xfrm>
            <a:off x="3768725" y="3752850"/>
            <a:ext cx="69850" cy="4889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2" name="Rectangle 61"/>
          <p:cNvSpPr/>
          <p:nvPr/>
        </p:nvSpPr>
        <p:spPr bwMode="auto">
          <a:xfrm>
            <a:off x="3859213" y="3752850"/>
            <a:ext cx="69850" cy="5080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3" name="Rectangle 62"/>
          <p:cNvSpPr/>
          <p:nvPr/>
        </p:nvSpPr>
        <p:spPr bwMode="auto">
          <a:xfrm>
            <a:off x="3944938" y="3752850"/>
            <a:ext cx="68262" cy="52387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4" name="Rectangle 63"/>
          <p:cNvSpPr/>
          <p:nvPr/>
        </p:nvSpPr>
        <p:spPr bwMode="auto">
          <a:xfrm>
            <a:off x="4127500" y="3752850"/>
            <a:ext cx="69850" cy="52387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5" name="Rectangle 64"/>
          <p:cNvSpPr/>
          <p:nvPr/>
        </p:nvSpPr>
        <p:spPr bwMode="auto">
          <a:xfrm>
            <a:off x="4221163" y="3752850"/>
            <a:ext cx="69850" cy="5461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6" name="Rectangle 65"/>
          <p:cNvSpPr/>
          <p:nvPr/>
        </p:nvSpPr>
        <p:spPr bwMode="auto">
          <a:xfrm>
            <a:off x="4306888" y="3752850"/>
            <a:ext cx="68262" cy="5588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7" name="Rectangle 66"/>
          <p:cNvSpPr/>
          <p:nvPr/>
        </p:nvSpPr>
        <p:spPr bwMode="auto">
          <a:xfrm>
            <a:off x="2338388" y="3748088"/>
            <a:ext cx="69850" cy="1333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8" name="Rectangle 67"/>
          <p:cNvSpPr/>
          <p:nvPr/>
        </p:nvSpPr>
        <p:spPr bwMode="auto">
          <a:xfrm>
            <a:off x="2428875" y="3748088"/>
            <a:ext cx="69850" cy="1492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69" name="Rectangle 68"/>
          <p:cNvSpPr/>
          <p:nvPr/>
        </p:nvSpPr>
        <p:spPr bwMode="auto">
          <a:xfrm>
            <a:off x="2519363" y="3748088"/>
            <a:ext cx="69850" cy="17303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0" name="Rectangle 69"/>
          <p:cNvSpPr/>
          <p:nvPr/>
        </p:nvSpPr>
        <p:spPr bwMode="auto">
          <a:xfrm>
            <a:off x="2967038" y="3752850"/>
            <a:ext cx="68262" cy="3111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1" name="Rectangle 70"/>
          <p:cNvSpPr/>
          <p:nvPr/>
        </p:nvSpPr>
        <p:spPr bwMode="auto">
          <a:xfrm>
            <a:off x="3325813" y="3752850"/>
            <a:ext cx="68262" cy="3937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2" name="Rectangle 71"/>
          <p:cNvSpPr/>
          <p:nvPr/>
        </p:nvSpPr>
        <p:spPr bwMode="auto">
          <a:xfrm>
            <a:off x="2609850" y="3748088"/>
            <a:ext cx="69850" cy="1968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3" name="Rectangle 72"/>
          <p:cNvSpPr/>
          <p:nvPr/>
        </p:nvSpPr>
        <p:spPr bwMode="auto">
          <a:xfrm>
            <a:off x="2700338" y="3748088"/>
            <a:ext cx="69850" cy="23336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4" name="Rectangle 73"/>
          <p:cNvSpPr/>
          <p:nvPr/>
        </p:nvSpPr>
        <p:spPr bwMode="auto">
          <a:xfrm>
            <a:off x="2787650" y="3748088"/>
            <a:ext cx="69850" cy="2762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5" name="Rectangle 74"/>
          <p:cNvSpPr/>
          <p:nvPr/>
        </p:nvSpPr>
        <p:spPr bwMode="auto">
          <a:xfrm>
            <a:off x="2876550" y="3748088"/>
            <a:ext cx="68263" cy="2952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6" name="Rectangle 75"/>
          <p:cNvSpPr/>
          <p:nvPr/>
        </p:nvSpPr>
        <p:spPr bwMode="auto">
          <a:xfrm>
            <a:off x="3051175" y="3748088"/>
            <a:ext cx="69850" cy="3190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7" name="Rectangle 76"/>
          <p:cNvSpPr/>
          <p:nvPr/>
        </p:nvSpPr>
        <p:spPr bwMode="auto">
          <a:xfrm>
            <a:off x="3141663" y="3748088"/>
            <a:ext cx="69850" cy="33496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8" name="Rectangle 77"/>
          <p:cNvSpPr/>
          <p:nvPr/>
        </p:nvSpPr>
        <p:spPr bwMode="auto">
          <a:xfrm>
            <a:off x="3235325" y="3748088"/>
            <a:ext cx="68263" cy="3460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79" name="Rectangle 78"/>
          <p:cNvSpPr/>
          <p:nvPr/>
        </p:nvSpPr>
        <p:spPr bwMode="auto">
          <a:xfrm>
            <a:off x="3413125" y="3748088"/>
            <a:ext cx="68263" cy="4095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0" name="Rectangle 79"/>
          <p:cNvSpPr/>
          <p:nvPr/>
        </p:nvSpPr>
        <p:spPr bwMode="auto">
          <a:xfrm>
            <a:off x="3498850" y="3748088"/>
            <a:ext cx="68263" cy="41116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1" name="Rectangle 80"/>
          <p:cNvSpPr/>
          <p:nvPr/>
        </p:nvSpPr>
        <p:spPr bwMode="auto">
          <a:xfrm>
            <a:off x="3587750" y="3748088"/>
            <a:ext cx="69850" cy="4460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2" name="Rectangle 81"/>
          <p:cNvSpPr/>
          <p:nvPr/>
        </p:nvSpPr>
        <p:spPr bwMode="auto">
          <a:xfrm>
            <a:off x="3684588" y="3748088"/>
            <a:ext cx="68262" cy="4572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3" name="Rectangle 82"/>
          <p:cNvSpPr/>
          <p:nvPr/>
        </p:nvSpPr>
        <p:spPr bwMode="auto">
          <a:xfrm>
            <a:off x="4035425" y="3748088"/>
            <a:ext cx="68263" cy="53181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4" name="Rectangle 83"/>
          <p:cNvSpPr/>
          <p:nvPr/>
        </p:nvSpPr>
        <p:spPr bwMode="auto">
          <a:xfrm>
            <a:off x="4394200" y="3748088"/>
            <a:ext cx="68263" cy="58737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5" name="Rectangle 84"/>
          <p:cNvSpPr/>
          <p:nvPr/>
        </p:nvSpPr>
        <p:spPr bwMode="auto">
          <a:xfrm>
            <a:off x="4489450" y="3752850"/>
            <a:ext cx="69850" cy="6223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6" name="Rectangle 85"/>
          <p:cNvSpPr/>
          <p:nvPr/>
        </p:nvSpPr>
        <p:spPr bwMode="auto">
          <a:xfrm>
            <a:off x="4575175" y="3752850"/>
            <a:ext cx="69850" cy="6334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7" name="Rectangle 86"/>
          <p:cNvSpPr/>
          <p:nvPr/>
        </p:nvSpPr>
        <p:spPr bwMode="auto">
          <a:xfrm>
            <a:off x="4662488" y="3748088"/>
            <a:ext cx="69850" cy="63976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8" name="Rectangle 87"/>
          <p:cNvSpPr/>
          <p:nvPr/>
        </p:nvSpPr>
        <p:spPr bwMode="auto">
          <a:xfrm>
            <a:off x="4756150" y="3752850"/>
            <a:ext cx="69850" cy="6731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89" name="Rectangle 88"/>
          <p:cNvSpPr/>
          <p:nvPr/>
        </p:nvSpPr>
        <p:spPr bwMode="auto">
          <a:xfrm>
            <a:off x="4849813" y="3752850"/>
            <a:ext cx="68262" cy="6731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0" name="Rectangle 89"/>
          <p:cNvSpPr/>
          <p:nvPr/>
        </p:nvSpPr>
        <p:spPr bwMode="auto">
          <a:xfrm>
            <a:off x="4933950" y="3752850"/>
            <a:ext cx="69850" cy="6842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1" name="Rectangle 90"/>
          <p:cNvSpPr/>
          <p:nvPr/>
        </p:nvSpPr>
        <p:spPr bwMode="auto">
          <a:xfrm>
            <a:off x="5022850" y="3748088"/>
            <a:ext cx="68263" cy="6937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2" name="Rectangle 91"/>
          <p:cNvSpPr/>
          <p:nvPr/>
        </p:nvSpPr>
        <p:spPr bwMode="auto">
          <a:xfrm>
            <a:off x="5113338" y="3752850"/>
            <a:ext cx="68262" cy="6921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3" name="Rectangle 92"/>
          <p:cNvSpPr/>
          <p:nvPr/>
        </p:nvSpPr>
        <p:spPr bwMode="auto">
          <a:xfrm>
            <a:off x="5203825" y="3752850"/>
            <a:ext cx="68263" cy="7207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4" name="Rectangle 93"/>
          <p:cNvSpPr/>
          <p:nvPr/>
        </p:nvSpPr>
        <p:spPr bwMode="auto">
          <a:xfrm>
            <a:off x="5291138" y="3748088"/>
            <a:ext cx="69850" cy="7731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5" name="Rectangle 94"/>
          <p:cNvSpPr/>
          <p:nvPr/>
        </p:nvSpPr>
        <p:spPr bwMode="auto">
          <a:xfrm>
            <a:off x="5383213" y="3752850"/>
            <a:ext cx="68262" cy="7842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6" name="Rectangle 95"/>
          <p:cNvSpPr/>
          <p:nvPr/>
        </p:nvSpPr>
        <p:spPr bwMode="auto">
          <a:xfrm>
            <a:off x="5475288" y="3752850"/>
            <a:ext cx="69850" cy="7842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7" name="Rectangle 96"/>
          <p:cNvSpPr/>
          <p:nvPr/>
        </p:nvSpPr>
        <p:spPr bwMode="auto">
          <a:xfrm>
            <a:off x="5561013" y="3752850"/>
            <a:ext cx="68262" cy="7842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8" name="Rectangle 97"/>
          <p:cNvSpPr/>
          <p:nvPr/>
        </p:nvSpPr>
        <p:spPr bwMode="auto">
          <a:xfrm>
            <a:off x="5648325" y="3748088"/>
            <a:ext cx="69850" cy="78898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99" name="Rectangle 98"/>
          <p:cNvSpPr/>
          <p:nvPr/>
        </p:nvSpPr>
        <p:spPr bwMode="auto">
          <a:xfrm>
            <a:off x="5745163" y="3752850"/>
            <a:ext cx="68262" cy="7985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0" name="Rectangle 99"/>
          <p:cNvSpPr/>
          <p:nvPr/>
        </p:nvSpPr>
        <p:spPr bwMode="auto">
          <a:xfrm>
            <a:off x="5829300" y="3752850"/>
            <a:ext cx="69850" cy="8001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1" name="Rectangle 100"/>
          <p:cNvSpPr/>
          <p:nvPr/>
        </p:nvSpPr>
        <p:spPr bwMode="auto">
          <a:xfrm>
            <a:off x="5918200" y="3748088"/>
            <a:ext cx="68263" cy="82391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2" name="Rectangle 101"/>
          <p:cNvSpPr/>
          <p:nvPr/>
        </p:nvSpPr>
        <p:spPr bwMode="auto">
          <a:xfrm>
            <a:off x="5999163" y="3752850"/>
            <a:ext cx="69850" cy="8858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3" name="Rectangle 102"/>
          <p:cNvSpPr/>
          <p:nvPr/>
        </p:nvSpPr>
        <p:spPr bwMode="auto">
          <a:xfrm>
            <a:off x="6092825" y="3752850"/>
            <a:ext cx="68263" cy="89376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4" name="Rectangle 103"/>
          <p:cNvSpPr/>
          <p:nvPr/>
        </p:nvSpPr>
        <p:spPr bwMode="auto">
          <a:xfrm>
            <a:off x="6176963" y="3752850"/>
            <a:ext cx="69850" cy="9255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5" name="Rectangle 104"/>
          <p:cNvSpPr/>
          <p:nvPr/>
        </p:nvSpPr>
        <p:spPr bwMode="auto">
          <a:xfrm>
            <a:off x="6265863" y="3748088"/>
            <a:ext cx="68262" cy="9350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6" name="Rectangle 105"/>
          <p:cNvSpPr/>
          <p:nvPr/>
        </p:nvSpPr>
        <p:spPr bwMode="auto">
          <a:xfrm>
            <a:off x="6361113" y="3752850"/>
            <a:ext cx="69850" cy="9334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7" name="Rectangle 106"/>
          <p:cNvSpPr/>
          <p:nvPr/>
        </p:nvSpPr>
        <p:spPr bwMode="auto">
          <a:xfrm>
            <a:off x="6446838" y="3752850"/>
            <a:ext cx="68262" cy="1011238"/>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8" name="Rectangle 107"/>
          <p:cNvSpPr/>
          <p:nvPr/>
        </p:nvSpPr>
        <p:spPr bwMode="auto">
          <a:xfrm>
            <a:off x="6534150" y="3748088"/>
            <a:ext cx="69850" cy="103346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09" name="Rectangle 108"/>
          <p:cNvSpPr/>
          <p:nvPr/>
        </p:nvSpPr>
        <p:spPr bwMode="auto">
          <a:xfrm>
            <a:off x="6626225" y="3752850"/>
            <a:ext cx="69850" cy="10509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0" name="Rectangle 109"/>
          <p:cNvSpPr/>
          <p:nvPr/>
        </p:nvSpPr>
        <p:spPr bwMode="auto">
          <a:xfrm>
            <a:off x="6719888" y="3752850"/>
            <a:ext cx="68262" cy="10985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1" name="Rectangle 110"/>
          <p:cNvSpPr/>
          <p:nvPr/>
        </p:nvSpPr>
        <p:spPr bwMode="auto">
          <a:xfrm>
            <a:off x="6805613" y="3752850"/>
            <a:ext cx="68262" cy="110648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2" name="Rectangle 111"/>
          <p:cNvSpPr/>
          <p:nvPr/>
        </p:nvSpPr>
        <p:spPr bwMode="auto">
          <a:xfrm>
            <a:off x="6892925" y="3748088"/>
            <a:ext cx="68263" cy="11239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3" name="Rectangle 112"/>
          <p:cNvSpPr/>
          <p:nvPr/>
        </p:nvSpPr>
        <p:spPr bwMode="auto">
          <a:xfrm>
            <a:off x="6988175" y="3752850"/>
            <a:ext cx="69850" cy="11493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4" name="Rectangle 113"/>
          <p:cNvSpPr/>
          <p:nvPr/>
        </p:nvSpPr>
        <p:spPr bwMode="auto">
          <a:xfrm>
            <a:off x="7073900" y="3752850"/>
            <a:ext cx="68263" cy="115728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5" name="Rectangle 114"/>
          <p:cNvSpPr/>
          <p:nvPr/>
        </p:nvSpPr>
        <p:spPr bwMode="auto">
          <a:xfrm>
            <a:off x="7161213" y="3748088"/>
            <a:ext cx="69850" cy="1162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6" name="Rectangle 115"/>
          <p:cNvSpPr/>
          <p:nvPr/>
        </p:nvSpPr>
        <p:spPr bwMode="auto">
          <a:xfrm>
            <a:off x="7256463" y="3752850"/>
            <a:ext cx="69850" cy="1174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7" name="Rectangle 116"/>
          <p:cNvSpPr/>
          <p:nvPr/>
        </p:nvSpPr>
        <p:spPr bwMode="auto">
          <a:xfrm>
            <a:off x="7350125" y="3752850"/>
            <a:ext cx="68263" cy="11811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8" name="Rectangle 117"/>
          <p:cNvSpPr/>
          <p:nvPr/>
        </p:nvSpPr>
        <p:spPr bwMode="auto">
          <a:xfrm>
            <a:off x="7434263" y="3752850"/>
            <a:ext cx="69850" cy="11906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19" name="Rectangle 118"/>
          <p:cNvSpPr/>
          <p:nvPr/>
        </p:nvSpPr>
        <p:spPr bwMode="auto">
          <a:xfrm>
            <a:off x="7523163" y="3748088"/>
            <a:ext cx="68262" cy="119538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0" name="Rectangle 119"/>
          <p:cNvSpPr/>
          <p:nvPr/>
        </p:nvSpPr>
        <p:spPr bwMode="auto">
          <a:xfrm>
            <a:off x="7618413" y="3752850"/>
            <a:ext cx="69850" cy="122078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1" name="Rectangle 120"/>
          <p:cNvSpPr/>
          <p:nvPr/>
        </p:nvSpPr>
        <p:spPr bwMode="auto">
          <a:xfrm>
            <a:off x="7704138" y="3752850"/>
            <a:ext cx="68262" cy="12922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2" name="Rectangle 121"/>
          <p:cNvSpPr/>
          <p:nvPr/>
        </p:nvSpPr>
        <p:spPr bwMode="auto">
          <a:xfrm>
            <a:off x="7791450" y="3748088"/>
            <a:ext cx="69850" cy="13049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3" name="Rectangle 122"/>
          <p:cNvSpPr/>
          <p:nvPr/>
        </p:nvSpPr>
        <p:spPr bwMode="auto">
          <a:xfrm>
            <a:off x="7881938" y="3752850"/>
            <a:ext cx="68262" cy="131286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4" name="Rectangle 123"/>
          <p:cNvSpPr/>
          <p:nvPr/>
        </p:nvSpPr>
        <p:spPr bwMode="auto">
          <a:xfrm>
            <a:off x="7974013" y="3752850"/>
            <a:ext cx="69850" cy="13557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5" name="Rectangle 124"/>
          <p:cNvSpPr/>
          <p:nvPr/>
        </p:nvSpPr>
        <p:spPr bwMode="auto">
          <a:xfrm>
            <a:off x="8059738" y="3752850"/>
            <a:ext cx="68262" cy="136683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6" name="Rectangle 125"/>
          <p:cNvSpPr/>
          <p:nvPr/>
        </p:nvSpPr>
        <p:spPr bwMode="auto">
          <a:xfrm>
            <a:off x="8147050" y="3748088"/>
            <a:ext cx="69850" cy="13954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7" name="Rectangle 126"/>
          <p:cNvSpPr/>
          <p:nvPr/>
        </p:nvSpPr>
        <p:spPr bwMode="auto">
          <a:xfrm>
            <a:off x="8243888" y="3752850"/>
            <a:ext cx="68262" cy="155733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8" name="Rectangle 127"/>
          <p:cNvSpPr/>
          <p:nvPr/>
        </p:nvSpPr>
        <p:spPr bwMode="auto">
          <a:xfrm>
            <a:off x="8328025" y="3752850"/>
            <a:ext cx="69850" cy="15605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29" name="Rectangle 128"/>
          <p:cNvSpPr/>
          <p:nvPr/>
        </p:nvSpPr>
        <p:spPr bwMode="auto">
          <a:xfrm>
            <a:off x="8416925" y="3748088"/>
            <a:ext cx="68263" cy="15573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30" name="Rectangle 129"/>
          <p:cNvSpPr/>
          <p:nvPr/>
        </p:nvSpPr>
        <p:spPr bwMode="auto">
          <a:xfrm>
            <a:off x="8509000" y="3748088"/>
            <a:ext cx="69850" cy="15684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31" name="Rectangle 130"/>
          <p:cNvSpPr/>
          <p:nvPr/>
        </p:nvSpPr>
        <p:spPr bwMode="auto">
          <a:xfrm>
            <a:off x="8599488" y="3748088"/>
            <a:ext cx="69850" cy="1565275"/>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54393" name="TextBox 102"/>
          <p:cNvSpPr txBox="1">
            <a:spLocks noChangeArrowheads="1"/>
          </p:cNvSpPr>
          <p:nvPr/>
        </p:nvSpPr>
        <p:spPr bwMode="auto">
          <a:xfrm>
            <a:off x="4665663" y="2681288"/>
            <a:ext cx="469900"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PD</a:t>
            </a:r>
          </a:p>
        </p:txBody>
      </p:sp>
      <p:sp>
        <p:nvSpPr>
          <p:cNvPr id="54394" name="TextBox 102"/>
          <p:cNvSpPr txBox="1">
            <a:spLocks noChangeArrowheads="1"/>
          </p:cNvSpPr>
          <p:nvPr/>
        </p:nvSpPr>
        <p:spPr bwMode="auto">
          <a:xfrm>
            <a:off x="5395913" y="2681288"/>
            <a:ext cx="468312"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SD</a:t>
            </a:r>
          </a:p>
        </p:txBody>
      </p:sp>
      <p:sp>
        <p:nvSpPr>
          <p:cNvPr id="54395" name="TextBox 102"/>
          <p:cNvSpPr txBox="1">
            <a:spLocks noChangeArrowheads="1"/>
          </p:cNvSpPr>
          <p:nvPr/>
        </p:nvSpPr>
        <p:spPr bwMode="auto">
          <a:xfrm>
            <a:off x="6092825" y="2681288"/>
            <a:ext cx="468313"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PR</a:t>
            </a:r>
          </a:p>
        </p:txBody>
      </p:sp>
      <p:sp>
        <p:nvSpPr>
          <p:cNvPr id="54396" name="TextBox 102"/>
          <p:cNvSpPr txBox="1">
            <a:spLocks noChangeArrowheads="1"/>
          </p:cNvSpPr>
          <p:nvPr/>
        </p:nvSpPr>
        <p:spPr bwMode="auto">
          <a:xfrm>
            <a:off x="6799263" y="2681288"/>
            <a:ext cx="479425" cy="314325"/>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CR</a:t>
            </a:r>
          </a:p>
        </p:txBody>
      </p:sp>
      <p:sp>
        <p:nvSpPr>
          <p:cNvPr id="139" name="Rectangle 138"/>
          <p:cNvSpPr/>
          <p:nvPr/>
        </p:nvSpPr>
        <p:spPr bwMode="auto">
          <a:xfrm>
            <a:off x="4572000" y="2751138"/>
            <a:ext cx="147638" cy="147637"/>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40" name="Rectangle 139"/>
          <p:cNvSpPr/>
          <p:nvPr/>
        </p:nvSpPr>
        <p:spPr bwMode="auto">
          <a:xfrm>
            <a:off x="5302250" y="2751138"/>
            <a:ext cx="147638" cy="14763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41" name="Rectangle 140"/>
          <p:cNvSpPr/>
          <p:nvPr/>
        </p:nvSpPr>
        <p:spPr bwMode="auto">
          <a:xfrm>
            <a:off x="5999163" y="2751138"/>
            <a:ext cx="146050" cy="1476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sp>
        <p:nvSpPr>
          <p:cNvPr id="142" name="Rectangle 141"/>
          <p:cNvSpPr/>
          <p:nvPr/>
        </p:nvSpPr>
        <p:spPr bwMode="auto">
          <a:xfrm>
            <a:off x="6715125" y="2751138"/>
            <a:ext cx="146050" cy="147637"/>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gn="l">
              <a:lnSpc>
                <a:spcPct val="90000"/>
              </a:lnSpc>
              <a:spcBef>
                <a:spcPct val="35000"/>
              </a:spcBef>
              <a:spcAft>
                <a:spcPct val="25000"/>
              </a:spcAft>
              <a:buClr>
                <a:srgbClr val="8B3D9A"/>
              </a:buClr>
              <a:buFont typeface="Arial" charset="0"/>
              <a:buChar char="•"/>
              <a:defRPr/>
            </a:pPr>
            <a:endParaRPr lang="en-US" sz="1800" dirty="0">
              <a:solidFill>
                <a:schemeClr val="bg2">
                  <a:lumMod val="10000"/>
                </a:schemeClr>
              </a:solidFill>
              <a:latin typeface="Arial"/>
              <a:cs typeface="Arial" pitchFamily="34" charset="0"/>
            </a:endParaRPr>
          </a:p>
        </p:txBody>
      </p:sp>
      <p:cxnSp>
        <p:nvCxnSpPr>
          <p:cNvPr id="54401" name="Straight Connector 93"/>
          <p:cNvCxnSpPr>
            <a:cxnSpLocks noChangeShapeType="1"/>
          </p:cNvCxnSpPr>
          <p:nvPr/>
        </p:nvCxnSpPr>
        <p:spPr bwMode="auto">
          <a:xfrm flipV="1">
            <a:off x="1584325" y="3751263"/>
            <a:ext cx="7142163" cy="0"/>
          </a:xfrm>
          <a:prstGeom prst="line">
            <a:avLst/>
          </a:prstGeom>
          <a:noFill/>
          <a:ln w="28575" algn="ctr">
            <a:solidFill>
              <a:schemeClr val="bg2">
                <a:lumMod val="10000"/>
              </a:schemeClr>
            </a:solidFill>
            <a:round/>
            <a:headEnd/>
            <a:tailEnd/>
          </a:ln>
        </p:spPr>
      </p:cxnSp>
      <p:cxnSp>
        <p:nvCxnSpPr>
          <p:cNvPr id="54402" name="Straight Connector 93"/>
          <p:cNvCxnSpPr>
            <a:cxnSpLocks noChangeShapeType="1"/>
          </p:cNvCxnSpPr>
          <p:nvPr/>
        </p:nvCxnSpPr>
        <p:spPr bwMode="auto">
          <a:xfrm flipV="1">
            <a:off x="1565275" y="5302250"/>
            <a:ext cx="7150100" cy="0"/>
          </a:xfrm>
          <a:prstGeom prst="line">
            <a:avLst/>
          </a:prstGeom>
          <a:noFill/>
          <a:ln w="28575" algn="ctr">
            <a:solidFill>
              <a:schemeClr val="bg2">
                <a:lumMod val="10000"/>
              </a:schemeClr>
            </a:solidFill>
            <a:round/>
            <a:headEnd/>
            <a:tailEnd/>
          </a:ln>
        </p:spPr>
      </p:cxnSp>
      <p:pic>
        <p:nvPicPr>
          <p:cNvPr id="132" name="Picture 131"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133"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a:t>
            </a:r>
            <a:r>
              <a:rPr lang="en-US" sz="1538" spc="100" dirty="0" err="1" smtClean="0">
                <a:solidFill>
                  <a:srgbClr val="54A9D1"/>
                </a:solidFill>
                <a:latin typeface="Helvetica Neue Medium"/>
                <a:cs typeface="Helvetica Neue Light"/>
              </a:rPr>
              <a:t>NSCLCz</a:t>
            </a:r>
            <a:r>
              <a:rPr lang="en-US" sz="1538" spc="100" dirty="0" smtClean="0">
                <a:solidFill>
                  <a:srgbClr val="54A9D1"/>
                </a:solidFill>
                <a:latin typeface="Helvetica Neue Medium"/>
                <a:cs typeface="Helvetica Neue Light"/>
              </a:rPr>
              <a:t>: Tumour response</a:t>
            </a:r>
            <a:endParaRPr lang="en-US" sz="1538" spc="100" dirty="0" smtClean="0">
              <a:solidFill>
                <a:srgbClr val="54A9D1"/>
              </a:solidFill>
              <a:latin typeface="Helvetica Neue Medium"/>
              <a:cs typeface="Helvetica Neue Medium"/>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5352085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reeform 200"/>
          <p:cNvSpPr/>
          <p:nvPr/>
        </p:nvSpPr>
        <p:spPr bwMode="auto">
          <a:xfrm>
            <a:off x="1617663" y="1960563"/>
            <a:ext cx="3670300" cy="819150"/>
          </a:xfrm>
          <a:custGeom>
            <a:avLst/>
            <a:gdLst>
              <a:gd name="connsiteX0" fmla="*/ 0 w 3660485"/>
              <a:gd name="connsiteY0" fmla="*/ 0 h 819211"/>
              <a:gd name="connsiteX1" fmla="*/ 1067281 w 3660485"/>
              <a:gd name="connsiteY1" fmla="*/ 0 h 819211"/>
              <a:gd name="connsiteX2" fmla="*/ 1087473 w 3660485"/>
              <a:gd name="connsiteY2" fmla="*/ 25961 h 819211"/>
              <a:gd name="connsiteX3" fmla="*/ 1199970 w 3660485"/>
              <a:gd name="connsiteY3" fmla="*/ 25961 h 819211"/>
              <a:gd name="connsiteX4" fmla="*/ 1225931 w 3660485"/>
              <a:gd name="connsiteY4" fmla="*/ 49038 h 819211"/>
              <a:gd name="connsiteX5" fmla="*/ 1404773 w 3660485"/>
              <a:gd name="connsiteY5" fmla="*/ 49038 h 819211"/>
              <a:gd name="connsiteX6" fmla="*/ 1427849 w 3660485"/>
              <a:gd name="connsiteY6" fmla="*/ 86537 h 819211"/>
              <a:gd name="connsiteX7" fmla="*/ 1448041 w 3660485"/>
              <a:gd name="connsiteY7" fmla="*/ 83652 h 819211"/>
              <a:gd name="connsiteX8" fmla="*/ 1474002 w 3660485"/>
              <a:gd name="connsiteY8" fmla="*/ 155766 h 819211"/>
              <a:gd name="connsiteX9" fmla="*/ 1840339 w 3660485"/>
              <a:gd name="connsiteY9" fmla="*/ 155766 h 819211"/>
              <a:gd name="connsiteX10" fmla="*/ 1843223 w 3660485"/>
              <a:gd name="connsiteY10" fmla="*/ 213457 h 819211"/>
              <a:gd name="connsiteX11" fmla="*/ 1926875 w 3660485"/>
              <a:gd name="connsiteY11" fmla="*/ 213457 h 819211"/>
              <a:gd name="connsiteX12" fmla="*/ 1941298 w 3660485"/>
              <a:gd name="connsiteY12" fmla="*/ 262494 h 819211"/>
              <a:gd name="connsiteX13" fmla="*/ 2007642 w 3660485"/>
              <a:gd name="connsiteY13" fmla="*/ 262494 h 819211"/>
              <a:gd name="connsiteX14" fmla="*/ 2010527 w 3660485"/>
              <a:gd name="connsiteY14" fmla="*/ 305762 h 819211"/>
              <a:gd name="connsiteX15" fmla="*/ 2027834 w 3660485"/>
              <a:gd name="connsiteY15" fmla="*/ 328838 h 819211"/>
              <a:gd name="connsiteX16" fmla="*/ 2033603 w 3660485"/>
              <a:gd name="connsiteY16" fmla="*/ 374991 h 819211"/>
              <a:gd name="connsiteX17" fmla="*/ 2198022 w 3660485"/>
              <a:gd name="connsiteY17" fmla="*/ 374991 h 819211"/>
              <a:gd name="connsiteX18" fmla="*/ 2200906 w 3660485"/>
              <a:gd name="connsiteY18" fmla="*/ 487488 h 819211"/>
              <a:gd name="connsiteX19" fmla="*/ 2469169 w 3660485"/>
              <a:gd name="connsiteY19" fmla="*/ 487488 h 819211"/>
              <a:gd name="connsiteX20" fmla="*/ 2469169 w 3660485"/>
              <a:gd name="connsiteY20" fmla="*/ 553833 h 819211"/>
              <a:gd name="connsiteX21" fmla="*/ 3017232 w 3660485"/>
              <a:gd name="connsiteY21" fmla="*/ 553833 h 819211"/>
              <a:gd name="connsiteX22" fmla="*/ 3017232 w 3660485"/>
              <a:gd name="connsiteY22" fmla="*/ 617293 h 819211"/>
              <a:gd name="connsiteX23" fmla="*/ 3320109 w 3660485"/>
              <a:gd name="connsiteY23" fmla="*/ 617293 h 819211"/>
              <a:gd name="connsiteX24" fmla="*/ 3322993 w 3660485"/>
              <a:gd name="connsiteY24" fmla="*/ 698060 h 819211"/>
              <a:gd name="connsiteX25" fmla="*/ 3565295 w 3660485"/>
              <a:gd name="connsiteY25" fmla="*/ 698060 h 819211"/>
              <a:gd name="connsiteX26" fmla="*/ 3568180 w 3660485"/>
              <a:gd name="connsiteY26" fmla="*/ 744212 h 819211"/>
              <a:gd name="connsiteX27" fmla="*/ 3625870 w 3660485"/>
              <a:gd name="connsiteY27" fmla="*/ 744212 h 819211"/>
              <a:gd name="connsiteX28" fmla="*/ 3628755 w 3660485"/>
              <a:gd name="connsiteY28" fmla="*/ 819211 h 819211"/>
              <a:gd name="connsiteX29" fmla="*/ 3660485 w 3660485"/>
              <a:gd name="connsiteY29" fmla="*/ 816326 h 819211"/>
              <a:gd name="connsiteX0" fmla="*/ 0 w 3665247"/>
              <a:gd name="connsiteY0" fmla="*/ 0 h 821088"/>
              <a:gd name="connsiteX1" fmla="*/ 1067281 w 3665247"/>
              <a:gd name="connsiteY1" fmla="*/ 0 h 821088"/>
              <a:gd name="connsiteX2" fmla="*/ 1087473 w 3665247"/>
              <a:gd name="connsiteY2" fmla="*/ 25961 h 821088"/>
              <a:gd name="connsiteX3" fmla="*/ 1199970 w 3665247"/>
              <a:gd name="connsiteY3" fmla="*/ 25961 h 821088"/>
              <a:gd name="connsiteX4" fmla="*/ 1225931 w 3665247"/>
              <a:gd name="connsiteY4" fmla="*/ 49038 h 821088"/>
              <a:gd name="connsiteX5" fmla="*/ 1404773 w 3665247"/>
              <a:gd name="connsiteY5" fmla="*/ 49038 h 821088"/>
              <a:gd name="connsiteX6" fmla="*/ 1427849 w 3665247"/>
              <a:gd name="connsiteY6" fmla="*/ 86537 h 821088"/>
              <a:gd name="connsiteX7" fmla="*/ 1448041 w 3665247"/>
              <a:gd name="connsiteY7" fmla="*/ 83652 h 821088"/>
              <a:gd name="connsiteX8" fmla="*/ 1474002 w 3665247"/>
              <a:gd name="connsiteY8" fmla="*/ 155766 h 821088"/>
              <a:gd name="connsiteX9" fmla="*/ 1840339 w 3665247"/>
              <a:gd name="connsiteY9" fmla="*/ 155766 h 821088"/>
              <a:gd name="connsiteX10" fmla="*/ 1843223 w 3665247"/>
              <a:gd name="connsiteY10" fmla="*/ 213457 h 821088"/>
              <a:gd name="connsiteX11" fmla="*/ 1926875 w 3665247"/>
              <a:gd name="connsiteY11" fmla="*/ 213457 h 821088"/>
              <a:gd name="connsiteX12" fmla="*/ 1941298 w 3665247"/>
              <a:gd name="connsiteY12" fmla="*/ 262494 h 821088"/>
              <a:gd name="connsiteX13" fmla="*/ 2007642 w 3665247"/>
              <a:gd name="connsiteY13" fmla="*/ 262494 h 821088"/>
              <a:gd name="connsiteX14" fmla="*/ 2010527 w 3665247"/>
              <a:gd name="connsiteY14" fmla="*/ 305762 h 821088"/>
              <a:gd name="connsiteX15" fmla="*/ 2027834 w 3665247"/>
              <a:gd name="connsiteY15" fmla="*/ 328838 h 821088"/>
              <a:gd name="connsiteX16" fmla="*/ 2033603 w 3665247"/>
              <a:gd name="connsiteY16" fmla="*/ 374991 h 821088"/>
              <a:gd name="connsiteX17" fmla="*/ 2198022 w 3665247"/>
              <a:gd name="connsiteY17" fmla="*/ 374991 h 821088"/>
              <a:gd name="connsiteX18" fmla="*/ 2200906 w 3665247"/>
              <a:gd name="connsiteY18" fmla="*/ 487488 h 821088"/>
              <a:gd name="connsiteX19" fmla="*/ 2469169 w 3665247"/>
              <a:gd name="connsiteY19" fmla="*/ 487488 h 821088"/>
              <a:gd name="connsiteX20" fmla="*/ 2469169 w 3665247"/>
              <a:gd name="connsiteY20" fmla="*/ 553833 h 821088"/>
              <a:gd name="connsiteX21" fmla="*/ 3017232 w 3665247"/>
              <a:gd name="connsiteY21" fmla="*/ 553833 h 821088"/>
              <a:gd name="connsiteX22" fmla="*/ 3017232 w 3665247"/>
              <a:gd name="connsiteY22" fmla="*/ 617293 h 821088"/>
              <a:gd name="connsiteX23" fmla="*/ 3320109 w 3665247"/>
              <a:gd name="connsiteY23" fmla="*/ 617293 h 821088"/>
              <a:gd name="connsiteX24" fmla="*/ 3322993 w 3665247"/>
              <a:gd name="connsiteY24" fmla="*/ 698060 h 821088"/>
              <a:gd name="connsiteX25" fmla="*/ 3565295 w 3665247"/>
              <a:gd name="connsiteY25" fmla="*/ 698060 h 821088"/>
              <a:gd name="connsiteX26" fmla="*/ 3568180 w 3665247"/>
              <a:gd name="connsiteY26" fmla="*/ 744212 h 821088"/>
              <a:gd name="connsiteX27" fmla="*/ 3625870 w 3665247"/>
              <a:gd name="connsiteY27" fmla="*/ 744212 h 821088"/>
              <a:gd name="connsiteX28" fmla="*/ 3628755 w 3665247"/>
              <a:gd name="connsiteY28" fmla="*/ 819211 h 821088"/>
              <a:gd name="connsiteX29" fmla="*/ 3665247 w 3665247"/>
              <a:gd name="connsiteY29" fmla="*/ 821088 h 821088"/>
              <a:gd name="connsiteX0" fmla="*/ 0 w 3670010"/>
              <a:gd name="connsiteY0" fmla="*/ 0 h 819211"/>
              <a:gd name="connsiteX1" fmla="*/ 1067281 w 3670010"/>
              <a:gd name="connsiteY1" fmla="*/ 0 h 819211"/>
              <a:gd name="connsiteX2" fmla="*/ 1087473 w 3670010"/>
              <a:gd name="connsiteY2" fmla="*/ 25961 h 819211"/>
              <a:gd name="connsiteX3" fmla="*/ 1199970 w 3670010"/>
              <a:gd name="connsiteY3" fmla="*/ 25961 h 819211"/>
              <a:gd name="connsiteX4" fmla="*/ 1225931 w 3670010"/>
              <a:gd name="connsiteY4" fmla="*/ 49038 h 819211"/>
              <a:gd name="connsiteX5" fmla="*/ 1404773 w 3670010"/>
              <a:gd name="connsiteY5" fmla="*/ 49038 h 819211"/>
              <a:gd name="connsiteX6" fmla="*/ 1427849 w 3670010"/>
              <a:gd name="connsiteY6" fmla="*/ 86537 h 819211"/>
              <a:gd name="connsiteX7" fmla="*/ 1448041 w 3670010"/>
              <a:gd name="connsiteY7" fmla="*/ 83652 h 819211"/>
              <a:gd name="connsiteX8" fmla="*/ 1474002 w 3670010"/>
              <a:gd name="connsiteY8" fmla="*/ 155766 h 819211"/>
              <a:gd name="connsiteX9" fmla="*/ 1840339 w 3670010"/>
              <a:gd name="connsiteY9" fmla="*/ 155766 h 819211"/>
              <a:gd name="connsiteX10" fmla="*/ 1843223 w 3670010"/>
              <a:gd name="connsiteY10" fmla="*/ 213457 h 819211"/>
              <a:gd name="connsiteX11" fmla="*/ 1926875 w 3670010"/>
              <a:gd name="connsiteY11" fmla="*/ 213457 h 819211"/>
              <a:gd name="connsiteX12" fmla="*/ 1941298 w 3670010"/>
              <a:gd name="connsiteY12" fmla="*/ 262494 h 819211"/>
              <a:gd name="connsiteX13" fmla="*/ 2007642 w 3670010"/>
              <a:gd name="connsiteY13" fmla="*/ 262494 h 819211"/>
              <a:gd name="connsiteX14" fmla="*/ 2010527 w 3670010"/>
              <a:gd name="connsiteY14" fmla="*/ 305762 h 819211"/>
              <a:gd name="connsiteX15" fmla="*/ 2027834 w 3670010"/>
              <a:gd name="connsiteY15" fmla="*/ 328838 h 819211"/>
              <a:gd name="connsiteX16" fmla="*/ 2033603 w 3670010"/>
              <a:gd name="connsiteY16" fmla="*/ 374991 h 819211"/>
              <a:gd name="connsiteX17" fmla="*/ 2198022 w 3670010"/>
              <a:gd name="connsiteY17" fmla="*/ 374991 h 819211"/>
              <a:gd name="connsiteX18" fmla="*/ 2200906 w 3670010"/>
              <a:gd name="connsiteY18" fmla="*/ 487488 h 819211"/>
              <a:gd name="connsiteX19" fmla="*/ 2469169 w 3670010"/>
              <a:gd name="connsiteY19" fmla="*/ 487488 h 819211"/>
              <a:gd name="connsiteX20" fmla="*/ 2469169 w 3670010"/>
              <a:gd name="connsiteY20" fmla="*/ 553833 h 819211"/>
              <a:gd name="connsiteX21" fmla="*/ 3017232 w 3670010"/>
              <a:gd name="connsiteY21" fmla="*/ 553833 h 819211"/>
              <a:gd name="connsiteX22" fmla="*/ 3017232 w 3670010"/>
              <a:gd name="connsiteY22" fmla="*/ 617293 h 819211"/>
              <a:gd name="connsiteX23" fmla="*/ 3320109 w 3670010"/>
              <a:gd name="connsiteY23" fmla="*/ 617293 h 819211"/>
              <a:gd name="connsiteX24" fmla="*/ 3322993 w 3670010"/>
              <a:gd name="connsiteY24" fmla="*/ 698060 h 819211"/>
              <a:gd name="connsiteX25" fmla="*/ 3565295 w 3670010"/>
              <a:gd name="connsiteY25" fmla="*/ 698060 h 819211"/>
              <a:gd name="connsiteX26" fmla="*/ 3568180 w 3670010"/>
              <a:gd name="connsiteY26" fmla="*/ 744212 h 819211"/>
              <a:gd name="connsiteX27" fmla="*/ 3625870 w 3670010"/>
              <a:gd name="connsiteY27" fmla="*/ 744212 h 819211"/>
              <a:gd name="connsiteX28" fmla="*/ 3628755 w 3670010"/>
              <a:gd name="connsiteY28" fmla="*/ 819211 h 819211"/>
              <a:gd name="connsiteX29" fmla="*/ 3670010 w 3670010"/>
              <a:gd name="connsiteY29" fmla="*/ 818707 h 819211"/>
              <a:gd name="connsiteX0" fmla="*/ 0 w 3670010"/>
              <a:gd name="connsiteY0" fmla="*/ 0 h 819211"/>
              <a:gd name="connsiteX1" fmla="*/ 1067281 w 3670010"/>
              <a:gd name="connsiteY1" fmla="*/ 0 h 819211"/>
              <a:gd name="connsiteX2" fmla="*/ 1087473 w 3670010"/>
              <a:gd name="connsiteY2" fmla="*/ 25961 h 819211"/>
              <a:gd name="connsiteX3" fmla="*/ 1199970 w 3670010"/>
              <a:gd name="connsiteY3" fmla="*/ 25961 h 819211"/>
              <a:gd name="connsiteX4" fmla="*/ 1225931 w 3670010"/>
              <a:gd name="connsiteY4" fmla="*/ 49038 h 819211"/>
              <a:gd name="connsiteX5" fmla="*/ 1404773 w 3670010"/>
              <a:gd name="connsiteY5" fmla="*/ 49038 h 819211"/>
              <a:gd name="connsiteX6" fmla="*/ 1427849 w 3670010"/>
              <a:gd name="connsiteY6" fmla="*/ 86537 h 819211"/>
              <a:gd name="connsiteX7" fmla="*/ 1452804 w 3670010"/>
              <a:gd name="connsiteY7" fmla="*/ 90796 h 819211"/>
              <a:gd name="connsiteX8" fmla="*/ 1474002 w 3670010"/>
              <a:gd name="connsiteY8" fmla="*/ 155766 h 819211"/>
              <a:gd name="connsiteX9" fmla="*/ 1840339 w 3670010"/>
              <a:gd name="connsiteY9" fmla="*/ 155766 h 819211"/>
              <a:gd name="connsiteX10" fmla="*/ 1843223 w 3670010"/>
              <a:gd name="connsiteY10" fmla="*/ 213457 h 819211"/>
              <a:gd name="connsiteX11" fmla="*/ 1926875 w 3670010"/>
              <a:gd name="connsiteY11" fmla="*/ 213457 h 819211"/>
              <a:gd name="connsiteX12" fmla="*/ 1941298 w 3670010"/>
              <a:gd name="connsiteY12" fmla="*/ 262494 h 819211"/>
              <a:gd name="connsiteX13" fmla="*/ 2007642 w 3670010"/>
              <a:gd name="connsiteY13" fmla="*/ 262494 h 819211"/>
              <a:gd name="connsiteX14" fmla="*/ 2010527 w 3670010"/>
              <a:gd name="connsiteY14" fmla="*/ 305762 h 819211"/>
              <a:gd name="connsiteX15" fmla="*/ 2027834 w 3670010"/>
              <a:gd name="connsiteY15" fmla="*/ 328838 h 819211"/>
              <a:gd name="connsiteX16" fmla="*/ 2033603 w 3670010"/>
              <a:gd name="connsiteY16" fmla="*/ 374991 h 819211"/>
              <a:gd name="connsiteX17" fmla="*/ 2198022 w 3670010"/>
              <a:gd name="connsiteY17" fmla="*/ 374991 h 819211"/>
              <a:gd name="connsiteX18" fmla="*/ 2200906 w 3670010"/>
              <a:gd name="connsiteY18" fmla="*/ 487488 h 819211"/>
              <a:gd name="connsiteX19" fmla="*/ 2469169 w 3670010"/>
              <a:gd name="connsiteY19" fmla="*/ 487488 h 819211"/>
              <a:gd name="connsiteX20" fmla="*/ 2469169 w 3670010"/>
              <a:gd name="connsiteY20" fmla="*/ 553833 h 819211"/>
              <a:gd name="connsiteX21" fmla="*/ 3017232 w 3670010"/>
              <a:gd name="connsiteY21" fmla="*/ 553833 h 819211"/>
              <a:gd name="connsiteX22" fmla="*/ 3017232 w 3670010"/>
              <a:gd name="connsiteY22" fmla="*/ 617293 h 819211"/>
              <a:gd name="connsiteX23" fmla="*/ 3320109 w 3670010"/>
              <a:gd name="connsiteY23" fmla="*/ 617293 h 819211"/>
              <a:gd name="connsiteX24" fmla="*/ 3322993 w 3670010"/>
              <a:gd name="connsiteY24" fmla="*/ 698060 h 819211"/>
              <a:gd name="connsiteX25" fmla="*/ 3565295 w 3670010"/>
              <a:gd name="connsiteY25" fmla="*/ 698060 h 819211"/>
              <a:gd name="connsiteX26" fmla="*/ 3568180 w 3670010"/>
              <a:gd name="connsiteY26" fmla="*/ 744212 h 819211"/>
              <a:gd name="connsiteX27" fmla="*/ 3625870 w 3670010"/>
              <a:gd name="connsiteY27" fmla="*/ 744212 h 819211"/>
              <a:gd name="connsiteX28" fmla="*/ 3628755 w 3670010"/>
              <a:gd name="connsiteY28" fmla="*/ 819211 h 819211"/>
              <a:gd name="connsiteX29" fmla="*/ 3670010 w 3670010"/>
              <a:gd name="connsiteY29" fmla="*/ 818707 h 8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0010" h="819211">
                <a:moveTo>
                  <a:pt x="0" y="0"/>
                </a:moveTo>
                <a:lnTo>
                  <a:pt x="1067281" y="0"/>
                </a:lnTo>
                <a:lnTo>
                  <a:pt x="1087473" y="25961"/>
                </a:lnTo>
                <a:lnTo>
                  <a:pt x="1199970" y="25961"/>
                </a:lnTo>
                <a:lnTo>
                  <a:pt x="1225931" y="49038"/>
                </a:lnTo>
                <a:lnTo>
                  <a:pt x="1404773" y="49038"/>
                </a:lnTo>
                <a:lnTo>
                  <a:pt x="1427849" y="86537"/>
                </a:lnTo>
                <a:lnTo>
                  <a:pt x="1452804" y="90796"/>
                </a:lnTo>
                <a:lnTo>
                  <a:pt x="1474002" y="155766"/>
                </a:lnTo>
                <a:lnTo>
                  <a:pt x="1840339" y="155766"/>
                </a:lnTo>
                <a:lnTo>
                  <a:pt x="1843223" y="213457"/>
                </a:lnTo>
                <a:lnTo>
                  <a:pt x="1926875" y="213457"/>
                </a:lnTo>
                <a:lnTo>
                  <a:pt x="1941298" y="262494"/>
                </a:lnTo>
                <a:lnTo>
                  <a:pt x="2007642" y="262494"/>
                </a:lnTo>
                <a:lnTo>
                  <a:pt x="2010527" y="305762"/>
                </a:lnTo>
                <a:lnTo>
                  <a:pt x="2027834" y="328838"/>
                </a:lnTo>
                <a:lnTo>
                  <a:pt x="2033603" y="374991"/>
                </a:lnTo>
                <a:lnTo>
                  <a:pt x="2198022" y="374991"/>
                </a:lnTo>
                <a:cubicBezTo>
                  <a:pt x="2198983" y="412490"/>
                  <a:pt x="2199945" y="449989"/>
                  <a:pt x="2200906" y="487488"/>
                </a:cubicBezTo>
                <a:lnTo>
                  <a:pt x="2469169" y="487488"/>
                </a:lnTo>
                <a:lnTo>
                  <a:pt x="2469169" y="553833"/>
                </a:lnTo>
                <a:lnTo>
                  <a:pt x="3017232" y="553833"/>
                </a:lnTo>
                <a:lnTo>
                  <a:pt x="3017232" y="617293"/>
                </a:lnTo>
                <a:lnTo>
                  <a:pt x="3320109" y="617293"/>
                </a:lnTo>
                <a:lnTo>
                  <a:pt x="3322993" y="698060"/>
                </a:lnTo>
                <a:lnTo>
                  <a:pt x="3565295" y="698060"/>
                </a:lnTo>
                <a:lnTo>
                  <a:pt x="3568180" y="744212"/>
                </a:lnTo>
                <a:lnTo>
                  <a:pt x="3625870" y="744212"/>
                </a:lnTo>
                <a:lnTo>
                  <a:pt x="3628755" y="819211"/>
                </a:lnTo>
                <a:lnTo>
                  <a:pt x="3670010" y="818707"/>
                </a:lnTo>
              </a:path>
            </a:pathLst>
          </a:custGeom>
          <a:noFill/>
          <a:ln w="28575" cap="flat" cmpd="sng" algn="ctr">
            <a:solidFill>
              <a:schemeClr val="accent3"/>
            </a:solidFill>
            <a:prstDash val="solid"/>
            <a:round/>
            <a:headEnd type="none" w="med" len="med"/>
            <a:tailEnd type="none" w="med" len="med"/>
          </a:ln>
          <a:effectLst/>
        </p:spPr>
        <p:txBody>
          <a:bodyPr anchor="ctr"/>
          <a:lstStyle/>
          <a:p>
            <a:pPr>
              <a:defRPr/>
            </a:pPr>
            <a:endParaRPr lang="en-US" sz="1600" dirty="0">
              <a:solidFill>
                <a:schemeClr val="bg2">
                  <a:lumMod val="10000"/>
                </a:schemeClr>
              </a:solidFill>
              <a:latin typeface="Arial"/>
              <a:cs typeface="Arial" pitchFamily="34" charset="0"/>
            </a:endParaRPr>
          </a:p>
        </p:txBody>
      </p:sp>
      <p:sp>
        <p:nvSpPr>
          <p:cNvPr id="55301" name="Text Box 4"/>
          <p:cNvSpPr txBox="1">
            <a:spLocks noChangeArrowheads="1"/>
          </p:cNvSpPr>
          <p:nvPr/>
        </p:nvSpPr>
        <p:spPr bwMode="auto">
          <a:xfrm rot="16200000">
            <a:off x="-1104899" y="3629025"/>
            <a:ext cx="3683000" cy="339725"/>
          </a:xfrm>
          <a:prstGeom prst="rect">
            <a:avLst/>
          </a:prstGeom>
          <a:noFill/>
          <a:ln w="22225" algn="ctr">
            <a:noFill/>
            <a:miter lim="800000"/>
            <a:headEnd/>
            <a:tailEnd/>
          </a:ln>
        </p:spPr>
        <p:txBody>
          <a:bodyPr>
            <a:spAutoFit/>
          </a:bodyPr>
          <a:lstStyle/>
          <a:p>
            <a:pPr eaLnBrk="0" hangingPunct="0">
              <a:defRPr/>
            </a:pPr>
            <a:r>
              <a:rPr lang="en-GB" altLang="ko-KR" sz="1600" dirty="0">
                <a:solidFill>
                  <a:schemeClr val="bg2">
                    <a:lumMod val="10000"/>
                  </a:schemeClr>
                </a:solidFill>
                <a:latin typeface="Arial" charset="0"/>
                <a:ea typeface="Gulim" pitchFamily="34" charset="-127"/>
                <a:cs typeface="Arial" charset="0"/>
              </a:rPr>
              <a:t>Probability of PFS</a:t>
            </a:r>
          </a:p>
        </p:txBody>
      </p:sp>
      <p:sp>
        <p:nvSpPr>
          <p:cNvPr id="55302" name="Text Box 6"/>
          <p:cNvSpPr txBox="1">
            <a:spLocks noChangeArrowheads="1"/>
          </p:cNvSpPr>
          <p:nvPr/>
        </p:nvSpPr>
        <p:spPr bwMode="auto">
          <a:xfrm>
            <a:off x="1633538" y="5921375"/>
            <a:ext cx="7070725" cy="338138"/>
          </a:xfrm>
          <a:prstGeom prst="rect">
            <a:avLst/>
          </a:prstGeom>
          <a:noFill/>
          <a:ln w="22225" algn="ctr">
            <a:noFill/>
            <a:miter lim="800000"/>
            <a:headEnd/>
            <a:tailEnd/>
          </a:ln>
        </p:spPr>
        <p:txBody>
          <a:bodyPr>
            <a:spAutoFit/>
          </a:bodyPr>
          <a:lstStyle/>
          <a:p>
            <a:pPr eaLnBrk="0" hangingPunct="0">
              <a:defRPr/>
            </a:pPr>
            <a:r>
              <a:rPr lang="en-GB" altLang="ko-KR" sz="1600" dirty="0">
                <a:solidFill>
                  <a:schemeClr val="bg2">
                    <a:lumMod val="10000"/>
                  </a:schemeClr>
                </a:solidFill>
                <a:latin typeface="Arial" charset="0"/>
                <a:ea typeface="Gulim" pitchFamily="34" charset="-127"/>
                <a:cs typeface="Arial" charset="0"/>
              </a:rPr>
              <a:t>Mos</a:t>
            </a:r>
          </a:p>
        </p:txBody>
      </p:sp>
      <p:sp>
        <p:nvSpPr>
          <p:cNvPr id="55303" name="Rectangle 16"/>
          <p:cNvSpPr>
            <a:spLocks noChangeArrowheads="1"/>
          </p:cNvSpPr>
          <p:nvPr/>
        </p:nvSpPr>
        <p:spPr bwMode="auto">
          <a:xfrm>
            <a:off x="1677988" y="4914900"/>
            <a:ext cx="5210175" cy="584200"/>
          </a:xfrm>
          <a:prstGeom prst="rect">
            <a:avLst/>
          </a:prstGeom>
          <a:noFill/>
          <a:ln w="9525">
            <a:noFill/>
            <a:miter lim="800000"/>
            <a:headEnd/>
            <a:tailEnd/>
          </a:ln>
        </p:spPr>
        <p:txBody>
          <a:bodyPr>
            <a:spAutoFit/>
          </a:bodyPr>
          <a:lstStyle/>
          <a:p>
            <a:pPr algn="l">
              <a:defRPr/>
            </a:pPr>
            <a:r>
              <a:rPr lang="en-US" altLang="ko-KR" sz="1600" b="0" dirty="0">
                <a:solidFill>
                  <a:schemeClr val="bg2">
                    <a:lumMod val="10000"/>
                  </a:schemeClr>
                </a:solidFill>
                <a:latin typeface="Arial" charset="0"/>
                <a:ea typeface="Gulim" pitchFamily="34" charset="-127"/>
                <a:cs typeface="Arial" charset="0"/>
              </a:rPr>
              <a:t>Median follow-up for PFS: 6.4 mos </a:t>
            </a:r>
          </a:p>
          <a:p>
            <a:pPr algn="l" eaLnBrk="0" hangingPunct="0">
              <a:defRPr/>
            </a:pPr>
            <a:r>
              <a:rPr lang="en-US" altLang="ko-KR" sz="1600" b="0" dirty="0">
                <a:solidFill>
                  <a:schemeClr val="bg2">
                    <a:lumMod val="10000"/>
                  </a:schemeClr>
                </a:solidFill>
                <a:latin typeface="Arial" charset="0"/>
                <a:ea typeface="Gulim" pitchFamily="34" charset="-127"/>
                <a:cs typeface="Arial" charset="0"/>
              </a:rPr>
              <a:t>(</a:t>
            </a:r>
            <a:r>
              <a:rPr lang="pl-PL" altLang="ko-KR" sz="1600" b="0" dirty="0">
                <a:solidFill>
                  <a:schemeClr val="bg2">
                    <a:lumMod val="10000"/>
                  </a:schemeClr>
                </a:solidFill>
                <a:latin typeface="Arial" charset="0"/>
                <a:ea typeface="Gulim" pitchFamily="34" charset="-127"/>
                <a:cs typeface="Arial" charset="0"/>
              </a:rPr>
              <a:t>95% CI</a:t>
            </a:r>
            <a:r>
              <a:rPr lang="en-US" altLang="ko-KR" sz="1600" b="0" dirty="0">
                <a:solidFill>
                  <a:schemeClr val="bg2">
                    <a:lumMod val="10000"/>
                  </a:schemeClr>
                </a:solidFill>
                <a:latin typeface="Arial" charset="0"/>
                <a:ea typeface="Gulim" pitchFamily="34" charset="-127"/>
                <a:cs typeface="Arial" charset="0"/>
              </a:rPr>
              <a:t>:</a:t>
            </a:r>
            <a:r>
              <a:rPr lang="pl-PL" altLang="ko-KR" sz="1600" b="0" dirty="0">
                <a:solidFill>
                  <a:schemeClr val="bg2">
                    <a:lumMod val="10000"/>
                  </a:schemeClr>
                </a:solidFill>
                <a:latin typeface="Arial" charset="0"/>
                <a:ea typeface="Gulim" pitchFamily="34" charset="-127"/>
                <a:cs typeface="Arial" charset="0"/>
              </a:rPr>
              <a:t> 5.5</a:t>
            </a:r>
            <a:r>
              <a:rPr lang="en-US" altLang="ko-KR" sz="1600" b="0" dirty="0">
                <a:solidFill>
                  <a:schemeClr val="bg2">
                    <a:lumMod val="10000"/>
                  </a:schemeClr>
                </a:solidFill>
                <a:latin typeface="Arial" charset="0"/>
                <a:ea typeface="Gulim" pitchFamily="34" charset="-127"/>
                <a:cs typeface="Arial" charset="0"/>
              </a:rPr>
              <a:t>-</a:t>
            </a:r>
            <a:r>
              <a:rPr lang="pl-PL" altLang="ko-KR" sz="1600" b="0" dirty="0">
                <a:solidFill>
                  <a:schemeClr val="bg2">
                    <a:lumMod val="10000"/>
                  </a:schemeClr>
                </a:solidFill>
                <a:latin typeface="Arial" charset="0"/>
                <a:ea typeface="Gulim" pitchFamily="34" charset="-127"/>
                <a:cs typeface="Arial" charset="0"/>
              </a:rPr>
              <a:t>7.2</a:t>
            </a:r>
            <a:r>
              <a:rPr lang="en-US" altLang="ko-KR" sz="1600" b="0" dirty="0">
                <a:solidFill>
                  <a:schemeClr val="bg2">
                    <a:lumMod val="10000"/>
                  </a:schemeClr>
                </a:solidFill>
                <a:latin typeface="Arial" charset="0"/>
                <a:ea typeface="Gulim" pitchFamily="34" charset="-127"/>
                <a:cs typeface="Arial" charset="0"/>
              </a:rPr>
              <a:t>)</a:t>
            </a:r>
          </a:p>
        </p:txBody>
      </p:sp>
      <p:sp>
        <p:nvSpPr>
          <p:cNvPr id="55304" name="Text Box 21"/>
          <p:cNvSpPr txBox="1">
            <a:spLocks noChangeArrowheads="1"/>
          </p:cNvSpPr>
          <p:nvPr/>
        </p:nvSpPr>
        <p:spPr bwMode="auto">
          <a:xfrm>
            <a:off x="5556250" y="4410075"/>
            <a:ext cx="2057400" cy="592138"/>
          </a:xfrm>
          <a:prstGeom prst="rect">
            <a:avLst/>
          </a:prstGeom>
          <a:noFill/>
          <a:ln w="22225" algn="ctr">
            <a:noFill/>
            <a:miter lim="800000"/>
            <a:headEnd/>
            <a:tailEnd/>
          </a:ln>
        </p:spPr>
        <p:txBody>
          <a:bodyPr>
            <a:spAutoFit/>
          </a:bodyPr>
          <a:lstStyle/>
          <a:p>
            <a:pPr algn="l" eaLnBrk="0" hangingPunct="0">
              <a:spcAft>
                <a:spcPct val="30000"/>
              </a:spcAft>
              <a:defRPr/>
            </a:pPr>
            <a:r>
              <a:rPr lang="en-GB" altLang="ko-KR" sz="1600" b="0" dirty="0">
                <a:solidFill>
                  <a:schemeClr val="bg2">
                    <a:lumMod val="10000"/>
                  </a:schemeClr>
                </a:solidFill>
                <a:latin typeface="Arial" charset="0"/>
                <a:ea typeface="Gulim" pitchFamily="34" charset="-127"/>
                <a:cs typeface="Arial" charset="0"/>
              </a:rPr>
              <a:t>95% Hall-Wellner confidence limits</a:t>
            </a:r>
          </a:p>
        </p:txBody>
      </p:sp>
      <p:sp>
        <p:nvSpPr>
          <p:cNvPr id="14413" name="Line 153"/>
          <p:cNvSpPr>
            <a:spLocks noChangeShapeType="1"/>
          </p:cNvSpPr>
          <p:nvPr/>
        </p:nvSpPr>
        <p:spPr bwMode="auto">
          <a:xfrm>
            <a:off x="5410200" y="4572000"/>
            <a:ext cx="133350" cy="0"/>
          </a:xfrm>
          <a:prstGeom prst="line">
            <a:avLst/>
          </a:prstGeom>
          <a:noFill/>
          <a:ln w="28575">
            <a:solidFill>
              <a:schemeClr val="accent3"/>
            </a:solidFill>
            <a:round/>
            <a:headEnd/>
            <a:tailEnd/>
          </a:ln>
        </p:spPr>
        <p:txBody>
          <a:bodyPr/>
          <a:lstStyle/>
          <a:p>
            <a:pPr algn="l">
              <a:defRPr/>
            </a:pPr>
            <a:endParaRPr lang="en-US" sz="1600" b="0" dirty="0">
              <a:solidFill>
                <a:schemeClr val="bg2">
                  <a:lumMod val="10000"/>
                </a:schemeClr>
              </a:solidFill>
              <a:latin typeface="Arial"/>
              <a:cs typeface="Arial" charset="0"/>
            </a:endParaRPr>
          </a:p>
        </p:txBody>
      </p:sp>
      <p:cxnSp>
        <p:nvCxnSpPr>
          <p:cNvPr id="55306" name="Straight Connector 77"/>
          <p:cNvCxnSpPr>
            <a:cxnSpLocks noChangeShapeType="1"/>
          </p:cNvCxnSpPr>
          <p:nvPr/>
        </p:nvCxnSpPr>
        <p:spPr bwMode="auto">
          <a:xfrm rot="10800000" flipH="1" flipV="1">
            <a:off x="1612900" y="1946275"/>
            <a:ext cx="0" cy="3625850"/>
          </a:xfrm>
          <a:prstGeom prst="line">
            <a:avLst/>
          </a:prstGeom>
          <a:noFill/>
          <a:ln w="28575" algn="ctr">
            <a:solidFill>
              <a:schemeClr val="bg2">
                <a:lumMod val="10000"/>
              </a:schemeClr>
            </a:solidFill>
            <a:round/>
            <a:headEnd/>
            <a:tailEnd/>
          </a:ln>
        </p:spPr>
      </p:cxnSp>
      <p:cxnSp>
        <p:nvCxnSpPr>
          <p:cNvPr id="55307" name="Straight Connector 79"/>
          <p:cNvCxnSpPr>
            <a:cxnSpLocks noChangeShapeType="1"/>
          </p:cNvCxnSpPr>
          <p:nvPr/>
        </p:nvCxnSpPr>
        <p:spPr bwMode="auto">
          <a:xfrm>
            <a:off x="1535113" y="1965325"/>
            <a:ext cx="65087" cy="0"/>
          </a:xfrm>
          <a:prstGeom prst="line">
            <a:avLst/>
          </a:prstGeom>
          <a:noFill/>
          <a:ln w="28575" algn="ctr">
            <a:solidFill>
              <a:schemeClr val="bg2">
                <a:lumMod val="10000"/>
              </a:schemeClr>
            </a:solidFill>
            <a:round/>
            <a:headEnd/>
            <a:tailEnd/>
          </a:ln>
        </p:spPr>
      </p:cxnSp>
      <p:cxnSp>
        <p:nvCxnSpPr>
          <p:cNvPr id="55308" name="Straight Connector 80"/>
          <p:cNvCxnSpPr>
            <a:cxnSpLocks noChangeShapeType="1"/>
          </p:cNvCxnSpPr>
          <p:nvPr/>
        </p:nvCxnSpPr>
        <p:spPr bwMode="auto">
          <a:xfrm>
            <a:off x="1535113" y="2873375"/>
            <a:ext cx="65087" cy="0"/>
          </a:xfrm>
          <a:prstGeom prst="line">
            <a:avLst/>
          </a:prstGeom>
          <a:noFill/>
          <a:ln w="28575" algn="ctr">
            <a:solidFill>
              <a:schemeClr val="bg2">
                <a:lumMod val="10000"/>
              </a:schemeClr>
            </a:solidFill>
            <a:round/>
            <a:headEnd/>
            <a:tailEnd/>
          </a:ln>
        </p:spPr>
      </p:cxnSp>
      <p:cxnSp>
        <p:nvCxnSpPr>
          <p:cNvPr id="55309" name="Straight Connector 81"/>
          <p:cNvCxnSpPr>
            <a:cxnSpLocks noChangeShapeType="1"/>
          </p:cNvCxnSpPr>
          <p:nvPr/>
        </p:nvCxnSpPr>
        <p:spPr bwMode="auto">
          <a:xfrm>
            <a:off x="1535113" y="3760788"/>
            <a:ext cx="65087" cy="0"/>
          </a:xfrm>
          <a:prstGeom prst="line">
            <a:avLst/>
          </a:prstGeom>
          <a:noFill/>
          <a:ln w="28575" algn="ctr">
            <a:solidFill>
              <a:schemeClr val="bg2">
                <a:lumMod val="10000"/>
              </a:schemeClr>
            </a:solidFill>
            <a:round/>
            <a:headEnd/>
            <a:tailEnd/>
          </a:ln>
        </p:spPr>
      </p:cxnSp>
      <p:cxnSp>
        <p:nvCxnSpPr>
          <p:cNvPr id="55310" name="Straight Connector 82"/>
          <p:cNvCxnSpPr>
            <a:cxnSpLocks noChangeShapeType="1"/>
          </p:cNvCxnSpPr>
          <p:nvPr/>
        </p:nvCxnSpPr>
        <p:spPr bwMode="auto">
          <a:xfrm>
            <a:off x="1535113" y="4659313"/>
            <a:ext cx="65087" cy="0"/>
          </a:xfrm>
          <a:prstGeom prst="line">
            <a:avLst/>
          </a:prstGeom>
          <a:noFill/>
          <a:ln w="28575" algn="ctr">
            <a:solidFill>
              <a:schemeClr val="bg2">
                <a:lumMod val="10000"/>
              </a:schemeClr>
            </a:solidFill>
            <a:round/>
            <a:headEnd/>
            <a:tailEnd/>
          </a:ln>
        </p:spPr>
      </p:cxnSp>
      <p:cxnSp>
        <p:nvCxnSpPr>
          <p:cNvPr id="55311" name="Straight Connector 83"/>
          <p:cNvCxnSpPr>
            <a:cxnSpLocks noChangeShapeType="1"/>
          </p:cNvCxnSpPr>
          <p:nvPr/>
        </p:nvCxnSpPr>
        <p:spPr bwMode="auto">
          <a:xfrm>
            <a:off x="1535113" y="5559425"/>
            <a:ext cx="65087" cy="0"/>
          </a:xfrm>
          <a:prstGeom prst="line">
            <a:avLst/>
          </a:prstGeom>
          <a:noFill/>
          <a:ln w="28575" algn="ctr">
            <a:solidFill>
              <a:schemeClr val="bg2">
                <a:lumMod val="10000"/>
              </a:schemeClr>
            </a:solidFill>
            <a:round/>
            <a:headEnd/>
            <a:tailEnd/>
          </a:ln>
        </p:spPr>
      </p:cxnSp>
      <p:cxnSp>
        <p:nvCxnSpPr>
          <p:cNvPr id="55312" name="Straight Connector 84"/>
          <p:cNvCxnSpPr>
            <a:cxnSpLocks noChangeShapeType="1"/>
          </p:cNvCxnSpPr>
          <p:nvPr/>
        </p:nvCxnSpPr>
        <p:spPr bwMode="auto">
          <a:xfrm rot="5400000">
            <a:off x="1581150" y="5600700"/>
            <a:ext cx="63500" cy="0"/>
          </a:xfrm>
          <a:prstGeom prst="line">
            <a:avLst/>
          </a:prstGeom>
          <a:noFill/>
          <a:ln w="28575" algn="ctr">
            <a:solidFill>
              <a:schemeClr val="bg2">
                <a:lumMod val="10000"/>
              </a:schemeClr>
            </a:solidFill>
            <a:round/>
            <a:headEnd/>
            <a:tailEnd/>
          </a:ln>
        </p:spPr>
      </p:cxnSp>
      <p:cxnSp>
        <p:nvCxnSpPr>
          <p:cNvPr id="55313" name="Straight Connector 85"/>
          <p:cNvCxnSpPr>
            <a:cxnSpLocks noChangeShapeType="1"/>
          </p:cNvCxnSpPr>
          <p:nvPr/>
        </p:nvCxnSpPr>
        <p:spPr bwMode="auto">
          <a:xfrm rot="5400000">
            <a:off x="2600325" y="5600700"/>
            <a:ext cx="63500" cy="0"/>
          </a:xfrm>
          <a:prstGeom prst="line">
            <a:avLst/>
          </a:prstGeom>
          <a:noFill/>
          <a:ln w="28575" algn="ctr">
            <a:solidFill>
              <a:schemeClr val="bg2">
                <a:lumMod val="10000"/>
              </a:schemeClr>
            </a:solidFill>
            <a:round/>
            <a:headEnd/>
            <a:tailEnd/>
          </a:ln>
        </p:spPr>
      </p:cxnSp>
      <p:cxnSp>
        <p:nvCxnSpPr>
          <p:cNvPr id="55314" name="Straight Connector 86"/>
          <p:cNvCxnSpPr>
            <a:cxnSpLocks noChangeShapeType="1"/>
          </p:cNvCxnSpPr>
          <p:nvPr/>
        </p:nvCxnSpPr>
        <p:spPr bwMode="auto">
          <a:xfrm rot="5400000">
            <a:off x="3602038" y="5600700"/>
            <a:ext cx="63500" cy="0"/>
          </a:xfrm>
          <a:prstGeom prst="line">
            <a:avLst/>
          </a:prstGeom>
          <a:noFill/>
          <a:ln w="28575" algn="ctr">
            <a:solidFill>
              <a:schemeClr val="bg2">
                <a:lumMod val="10000"/>
              </a:schemeClr>
            </a:solidFill>
            <a:round/>
            <a:headEnd/>
            <a:tailEnd/>
          </a:ln>
        </p:spPr>
      </p:cxnSp>
      <p:cxnSp>
        <p:nvCxnSpPr>
          <p:cNvPr id="55315" name="Straight Connector 87"/>
          <p:cNvCxnSpPr>
            <a:cxnSpLocks noChangeShapeType="1"/>
          </p:cNvCxnSpPr>
          <p:nvPr/>
        </p:nvCxnSpPr>
        <p:spPr bwMode="auto">
          <a:xfrm rot="5400000">
            <a:off x="4616450" y="5600700"/>
            <a:ext cx="63500" cy="0"/>
          </a:xfrm>
          <a:prstGeom prst="line">
            <a:avLst/>
          </a:prstGeom>
          <a:noFill/>
          <a:ln w="28575" algn="ctr">
            <a:solidFill>
              <a:schemeClr val="bg2">
                <a:lumMod val="10000"/>
              </a:schemeClr>
            </a:solidFill>
            <a:round/>
            <a:headEnd/>
            <a:tailEnd/>
          </a:ln>
        </p:spPr>
      </p:cxnSp>
      <p:cxnSp>
        <p:nvCxnSpPr>
          <p:cNvPr id="55316" name="Straight Connector 88"/>
          <p:cNvCxnSpPr>
            <a:cxnSpLocks noChangeShapeType="1"/>
          </p:cNvCxnSpPr>
          <p:nvPr/>
        </p:nvCxnSpPr>
        <p:spPr bwMode="auto">
          <a:xfrm rot="5400000">
            <a:off x="5583238" y="5600700"/>
            <a:ext cx="63500" cy="0"/>
          </a:xfrm>
          <a:prstGeom prst="line">
            <a:avLst/>
          </a:prstGeom>
          <a:noFill/>
          <a:ln w="28575" algn="ctr">
            <a:solidFill>
              <a:schemeClr val="bg2">
                <a:lumMod val="10000"/>
              </a:schemeClr>
            </a:solidFill>
            <a:round/>
            <a:headEnd/>
            <a:tailEnd/>
          </a:ln>
        </p:spPr>
      </p:cxnSp>
      <p:cxnSp>
        <p:nvCxnSpPr>
          <p:cNvPr id="55317" name="Straight Connector 89"/>
          <p:cNvCxnSpPr>
            <a:cxnSpLocks noChangeShapeType="1"/>
          </p:cNvCxnSpPr>
          <p:nvPr/>
        </p:nvCxnSpPr>
        <p:spPr bwMode="auto">
          <a:xfrm rot="5400000">
            <a:off x="6597650" y="5600700"/>
            <a:ext cx="63500" cy="0"/>
          </a:xfrm>
          <a:prstGeom prst="line">
            <a:avLst/>
          </a:prstGeom>
          <a:noFill/>
          <a:ln w="28575" algn="ctr">
            <a:solidFill>
              <a:schemeClr val="bg2">
                <a:lumMod val="10000"/>
              </a:schemeClr>
            </a:solidFill>
            <a:round/>
            <a:headEnd/>
            <a:tailEnd/>
          </a:ln>
        </p:spPr>
      </p:cxnSp>
      <p:cxnSp>
        <p:nvCxnSpPr>
          <p:cNvPr id="55318" name="Straight Connector 90"/>
          <p:cNvCxnSpPr>
            <a:cxnSpLocks noChangeShapeType="1"/>
          </p:cNvCxnSpPr>
          <p:nvPr/>
        </p:nvCxnSpPr>
        <p:spPr bwMode="auto">
          <a:xfrm rot="5400000">
            <a:off x="7573963" y="5600700"/>
            <a:ext cx="63500" cy="0"/>
          </a:xfrm>
          <a:prstGeom prst="line">
            <a:avLst/>
          </a:prstGeom>
          <a:noFill/>
          <a:ln w="28575" algn="ctr">
            <a:solidFill>
              <a:schemeClr val="bg2">
                <a:lumMod val="10000"/>
              </a:schemeClr>
            </a:solidFill>
            <a:round/>
            <a:headEnd/>
            <a:tailEnd/>
          </a:ln>
        </p:spPr>
      </p:cxnSp>
      <p:cxnSp>
        <p:nvCxnSpPr>
          <p:cNvPr id="55319" name="Straight Connector 91"/>
          <p:cNvCxnSpPr>
            <a:cxnSpLocks noChangeShapeType="1"/>
          </p:cNvCxnSpPr>
          <p:nvPr/>
        </p:nvCxnSpPr>
        <p:spPr bwMode="auto">
          <a:xfrm rot="5400000">
            <a:off x="8588375" y="5600700"/>
            <a:ext cx="63500" cy="0"/>
          </a:xfrm>
          <a:prstGeom prst="line">
            <a:avLst/>
          </a:prstGeom>
          <a:noFill/>
          <a:ln w="28575" algn="ctr">
            <a:solidFill>
              <a:schemeClr val="bg2">
                <a:lumMod val="10000"/>
              </a:schemeClr>
            </a:solidFill>
            <a:round/>
            <a:headEnd/>
            <a:tailEnd/>
          </a:ln>
        </p:spPr>
      </p:cxnSp>
      <p:cxnSp>
        <p:nvCxnSpPr>
          <p:cNvPr id="55320" name="Straight Connector 93"/>
          <p:cNvCxnSpPr>
            <a:cxnSpLocks noChangeShapeType="1"/>
          </p:cNvCxnSpPr>
          <p:nvPr/>
        </p:nvCxnSpPr>
        <p:spPr bwMode="auto">
          <a:xfrm>
            <a:off x="1622425" y="5559425"/>
            <a:ext cx="7004050" cy="0"/>
          </a:xfrm>
          <a:prstGeom prst="line">
            <a:avLst/>
          </a:prstGeom>
          <a:noFill/>
          <a:ln w="28575" algn="ctr">
            <a:solidFill>
              <a:schemeClr val="bg2">
                <a:lumMod val="10000"/>
              </a:schemeClr>
            </a:solidFill>
            <a:round/>
            <a:headEnd/>
            <a:tailEnd/>
          </a:ln>
        </p:spPr>
      </p:cxnSp>
      <p:sp>
        <p:nvSpPr>
          <p:cNvPr id="55321" name="TextBox 94"/>
          <p:cNvSpPr txBox="1">
            <a:spLocks noChangeArrowheads="1"/>
          </p:cNvSpPr>
          <p:nvPr/>
        </p:nvSpPr>
        <p:spPr bwMode="auto">
          <a:xfrm>
            <a:off x="971550" y="1825625"/>
            <a:ext cx="584200" cy="312738"/>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1.00</a:t>
            </a:r>
          </a:p>
        </p:txBody>
      </p:sp>
      <p:sp>
        <p:nvSpPr>
          <p:cNvPr id="55322" name="TextBox 95"/>
          <p:cNvSpPr txBox="1">
            <a:spLocks noChangeArrowheads="1"/>
          </p:cNvSpPr>
          <p:nvPr/>
        </p:nvSpPr>
        <p:spPr bwMode="auto">
          <a:xfrm>
            <a:off x="971550" y="2722563"/>
            <a:ext cx="584200" cy="312737"/>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0.75</a:t>
            </a:r>
          </a:p>
        </p:txBody>
      </p:sp>
      <p:sp>
        <p:nvSpPr>
          <p:cNvPr id="55323" name="TextBox 96"/>
          <p:cNvSpPr txBox="1">
            <a:spLocks noChangeArrowheads="1"/>
          </p:cNvSpPr>
          <p:nvPr/>
        </p:nvSpPr>
        <p:spPr bwMode="auto">
          <a:xfrm>
            <a:off x="971550" y="3619500"/>
            <a:ext cx="584200" cy="312738"/>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0.50</a:t>
            </a:r>
          </a:p>
        </p:txBody>
      </p:sp>
      <p:sp>
        <p:nvSpPr>
          <p:cNvPr id="55324" name="TextBox 97"/>
          <p:cNvSpPr txBox="1">
            <a:spLocks noChangeArrowheads="1"/>
          </p:cNvSpPr>
          <p:nvPr/>
        </p:nvSpPr>
        <p:spPr bwMode="auto">
          <a:xfrm>
            <a:off x="971550" y="4516438"/>
            <a:ext cx="584200" cy="312737"/>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0.25</a:t>
            </a:r>
          </a:p>
        </p:txBody>
      </p:sp>
      <p:sp>
        <p:nvSpPr>
          <p:cNvPr id="55325" name="TextBox 98"/>
          <p:cNvSpPr txBox="1">
            <a:spLocks noChangeArrowheads="1"/>
          </p:cNvSpPr>
          <p:nvPr/>
        </p:nvSpPr>
        <p:spPr bwMode="auto">
          <a:xfrm>
            <a:off x="1257300" y="5413375"/>
            <a:ext cx="298450" cy="312738"/>
          </a:xfrm>
          <a:prstGeom prst="rect">
            <a:avLst/>
          </a:prstGeom>
          <a:noFill/>
          <a:ln w="9525">
            <a:noFill/>
            <a:miter lim="800000"/>
            <a:headEnd/>
            <a:tailEnd/>
          </a:ln>
        </p:spPr>
        <p:txBody>
          <a:bodyPr wrap="none">
            <a:spAutoFit/>
          </a:bodyPr>
          <a:lstStyle/>
          <a:p>
            <a:pPr algn="r">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a:t>
            </a:r>
          </a:p>
        </p:txBody>
      </p:sp>
      <p:sp>
        <p:nvSpPr>
          <p:cNvPr id="55326" name="TextBox 99"/>
          <p:cNvSpPr txBox="1">
            <a:spLocks noChangeArrowheads="1"/>
          </p:cNvSpPr>
          <p:nvPr/>
        </p:nvSpPr>
        <p:spPr bwMode="auto">
          <a:xfrm>
            <a:off x="1470025" y="5657850"/>
            <a:ext cx="29845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0</a:t>
            </a:r>
          </a:p>
        </p:txBody>
      </p:sp>
      <p:sp>
        <p:nvSpPr>
          <p:cNvPr id="55327" name="TextBox 100"/>
          <p:cNvSpPr txBox="1">
            <a:spLocks noChangeArrowheads="1"/>
          </p:cNvSpPr>
          <p:nvPr/>
        </p:nvSpPr>
        <p:spPr bwMode="auto">
          <a:xfrm>
            <a:off x="2398713" y="5657850"/>
            <a:ext cx="4699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2.5</a:t>
            </a:r>
          </a:p>
        </p:txBody>
      </p:sp>
      <p:sp>
        <p:nvSpPr>
          <p:cNvPr id="55328" name="TextBox 101"/>
          <p:cNvSpPr txBox="1">
            <a:spLocks noChangeArrowheads="1"/>
          </p:cNvSpPr>
          <p:nvPr/>
        </p:nvSpPr>
        <p:spPr bwMode="auto">
          <a:xfrm>
            <a:off x="3405188" y="5657850"/>
            <a:ext cx="4699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5.0</a:t>
            </a:r>
          </a:p>
        </p:txBody>
      </p:sp>
      <p:sp>
        <p:nvSpPr>
          <p:cNvPr id="55329" name="TextBox 102"/>
          <p:cNvSpPr txBox="1">
            <a:spLocks noChangeArrowheads="1"/>
          </p:cNvSpPr>
          <p:nvPr/>
        </p:nvSpPr>
        <p:spPr bwMode="auto">
          <a:xfrm>
            <a:off x="4416425" y="5657850"/>
            <a:ext cx="4699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7.5</a:t>
            </a:r>
          </a:p>
        </p:txBody>
      </p:sp>
      <p:sp>
        <p:nvSpPr>
          <p:cNvPr id="55330" name="TextBox 103"/>
          <p:cNvSpPr txBox="1">
            <a:spLocks noChangeArrowheads="1"/>
          </p:cNvSpPr>
          <p:nvPr/>
        </p:nvSpPr>
        <p:spPr bwMode="auto">
          <a:xfrm>
            <a:off x="5319713" y="5657850"/>
            <a:ext cx="5842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10.0</a:t>
            </a:r>
          </a:p>
        </p:txBody>
      </p:sp>
      <p:sp>
        <p:nvSpPr>
          <p:cNvPr id="55331" name="TextBox 104"/>
          <p:cNvSpPr txBox="1">
            <a:spLocks noChangeArrowheads="1"/>
          </p:cNvSpPr>
          <p:nvPr/>
        </p:nvSpPr>
        <p:spPr bwMode="auto">
          <a:xfrm>
            <a:off x="6334125" y="5657850"/>
            <a:ext cx="5842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12.5</a:t>
            </a:r>
          </a:p>
        </p:txBody>
      </p:sp>
      <p:sp>
        <p:nvSpPr>
          <p:cNvPr id="55332" name="TextBox 105"/>
          <p:cNvSpPr txBox="1">
            <a:spLocks noChangeArrowheads="1"/>
          </p:cNvSpPr>
          <p:nvPr/>
        </p:nvSpPr>
        <p:spPr bwMode="auto">
          <a:xfrm>
            <a:off x="7315200" y="5657850"/>
            <a:ext cx="5842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15.0</a:t>
            </a:r>
          </a:p>
        </p:txBody>
      </p:sp>
      <p:sp>
        <p:nvSpPr>
          <p:cNvPr id="55333" name="TextBox 106"/>
          <p:cNvSpPr txBox="1">
            <a:spLocks noChangeArrowheads="1"/>
          </p:cNvSpPr>
          <p:nvPr/>
        </p:nvSpPr>
        <p:spPr bwMode="auto">
          <a:xfrm>
            <a:off x="8331200" y="5657850"/>
            <a:ext cx="584200" cy="312738"/>
          </a:xfrm>
          <a:prstGeom prst="rect">
            <a:avLst/>
          </a:prstGeom>
          <a:noFill/>
          <a:ln w="9525">
            <a:noFill/>
            <a:miter lim="800000"/>
            <a:headEnd/>
            <a:tailEnd/>
          </a:ln>
        </p:spPr>
        <p:txBody>
          <a:bodyPr wrap="none">
            <a:spAutoFit/>
          </a:bodyPr>
          <a:lstStyle/>
          <a:p>
            <a:pPr algn="l">
              <a:lnSpc>
                <a:spcPct val="90000"/>
              </a:lnSpc>
              <a:spcBef>
                <a:spcPct val="35000"/>
              </a:spcBef>
              <a:spcAft>
                <a:spcPct val="25000"/>
              </a:spcAft>
              <a:buClr>
                <a:srgbClr val="8B3D9A"/>
              </a:buClr>
              <a:buFont typeface="Arial" charset="0"/>
              <a:buNone/>
              <a:defRPr/>
            </a:pPr>
            <a:r>
              <a:rPr lang="en-US" sz="1600" b="0" dirty="0">
                <a:solidFill>
                  <a:schemeClr val="bg2">
                    <a:lumMod val="10000"/>
                  </a:schemeClr>
                </a:solidFill>
                <a:latin typeface="Arial" charset="0"/>
                <a:ea typeface="ＭＳ Ｐゴシック" pitchFamily="34" charset="-128"/>
                <a:cs typeface="Arial" charset="0"/>
              </a:rPr>
              <a:t>17.5</a:t>
            </a:r>
          </a:p>
        </p:txBody>
      </p:sp>
      <p:sp>
        <p:nvSpPr>
          <p:cNvPr id="55334" name="Freeform 140"/>
          <p:cNvSpPr>
            <a:spLocks/>
          </p:cNvSpPr>
          <p:nvPr/>
        </p:nvSpPr>
        <p:spPr bwMode="auto">
          <a:xfrm>
            <a:off x="1627188" y="1955800"/>
            <a:ext cx="6919912" cy="1893888"/>
          </a:xfrm>
          <a:custGeom>
            <a:avLst/>
            <a:gdLst>
              <a:gd name="T0" fmla="*/ 12823965 w 6406410"/>
              <a:gd name="T1" fmla="*/ 1769257 h 1909739"/>
              <a:gd name="T2" fmla="*/ 6786961 w 6406410"/>
              <a:gd name="T3" fmla="*/ 1771485 h 1909739"/>
              <a:gd name="T4" fmla="*/ 6782555 w 6406410"/>
              <a:gd name="T5" fmla="*/ 1605716 h 1909739"/>
              <a:gd name="T6" fmla="*/ 6699144 w 6406410"/>
              <a:gd name="T7" fmla="*/ 1604968 h 1909739"/>
              <a:gd name="T8" fmla="*/ 6692718 w 6406410"/>
              <a:gd name="T9" fmla="*/ 1446629 h 1909739"/>
              <a:gd name="T10" fmla="*/ 6625341 w 6406410"/>
              <a:gd name="T11" fmla="*/ 1446629 h 1909739"/>
              <a:gd name="T12" fmla="*/ 6625341 w 6406410"/>
              <a:gd name="T13" fmla="*/ 1295721 h 1909739"/>
              <a:gd name="T14" fmla="*/ 6153706 w 6406410"/>
              <a:gd name="T15" fmla="*/ 1295721 h 1909739"/>
              <a:gd name="T16" fmla="*/ 6142476 w 6406410"/>
              <a:gd name="T17" fmla="*/ 1134408 h 1909739"/>
              <a:gd name="T18" fmla="*/ 5592240 w 6406410"/>
              <a:gd name="T19" fmla="*/ 1134408 h 1909739"/>
              <a:gd name="T20" fmla="*/ 5592240 w 6406410"/>
              <a:gd name="T21" fmla="*/ 1025129 h 1909739"/>
              <a:gd name="T22" fmla="*/ 4559134 w 6406410"/>
              <a:gd name="T23" fmla="*/ 1025129 h 1909739"/>
              <a:gd name="T24" fmla="*/ 4559134 w 6406410"/>
              <a:gd name="T25" fmla="*/ 941870 h 1909739"/>
              <a:gd name="T26" fmla="*/ 4065043 w 6406410"/>
              <a:gd name="T27" fmla="*/ 936668 h 1909739"/>
              <a:gd name="T28" fmla="*/ 4065043 w 6406410"/>
              <a:gd name="T29" fmla="*/ 827388 h 1909739"/>
              <a:gd name="T30" fmla="*/ 3799950 w 6406410"/>
              <a:gd name="T31" fmla="*/ 829615 h 1909739"/>
              <a:gd name="T32" fmla="*/ 3797551 w 6406410"/>
              <a:gd name="T33" fmla="*/ 764942 h 1909739"/>
              <a:gd name="T34" fmla="*/ 3716929 w 6406410"/>
              <a:gd name="T35" fmla="*/ 764943 h 1909739"/>
              <a:gd name="T36" fmla="*/ 3712519 w 6406410"/>
              <a:gd name="T37" fmla="*/ 709182 h 1909739"/>
              <a:gd name="T38" fmla="*/ 3570951 w 6406410"/>
              <a:gd name="T39" fmla="*/ 707703 h 1909739"/>
              <a:gd name="T40" fmla="*/ 3572960 w 6406410"/>
              <a:gd name="T41" fmla="*/ 634851 h 1909739"/>
              <a:gd name="T42" fmla="*/ 3368820 w 6406410"/>
              <a:gd name="T43" fmla="*/ 634851 h 1909739"/>
              <a:gd name="T44" fmla="*/ 3346364 w 6406410"/>
              <a:gd name="T45" fmla="*/ 572407 h 1909739"/>
              <a:gd name="T46" fmla="*/ 2751205 w 6406410"/>
              <a:gd name="T47" fmla="*/ 572407 h 1909739"/>
              <a:gd name="T48" fmla="*/ 2739973 w 6406410"/>
              <a:gd name="T49" fmla="*/ 515166 h 1909739"/>
              <a:gd name="T50" fmla="*/ 2672598 w 6406410"/>
              <a:gd name="T51" fmla="*/ 515166 h 1909739"/>
              <a:gd name="T52" fmla="*/ 2672598 w 6406410"/>
              <a:gd name="T53" fmla="*/ 457924 h 1909739"/>
              <a:gd name="T54" fmla="*/ 2582764 w 6406410"/>
              <a:gd name="T55" fmla="*/ 452721 h 1909739"/>
              <a:gd name="T56" fmla="*/ 2571533 w 6406410"/>
              <a:gd name="T57" fmla="*/ 411094 h 1909739"/>
              <a:gd name="T58" fmla="*/ 2234652 w 6406410"/>
              <a:gd name="T59" fmla="*/ 411094 h 1909739"/>
              <a:gd name="T60" fmla="*/ 2234652 w 6406410"/>
              <a:gd name="T61" fmla="*/ 364259 h 1909739"/>
              <a:gd name="T62" fmla="*/ 1976377 w 6406410"/>
              <a:gd name="T63" fmla="*/ 364259 h 1909739"/>
              <a:gd name="T64" fmla="*/ 1976377 w 6406410"/>
              <a:gd name="T65" fmla="*/ 317426 h 1909739"/>
              <a:gd name="T66" fmla="*/ 1291383 w 6406410"/>
              <a:gd name="T67" fmla="*/ 317426 h 1909739"/>
              <a:gd name="T68" fmla="*/ 1291383 w 6406410"/>
              <a:gd name="T69" fmla="*/ 265390 h 1909739"/>
              <a:gd name="T70" fmla="*/ 1212776 w 6406410"/>
              <a:gd name="T71" fmla="*/ 265390 h 1909739"/>
              <a:gd name="T72" fmla="*/ 1212776 w 6406410"/>
              <a:gd name="T73" fmla="*/ 135297 h 1909739"/>
              <a:gd name="T74" fmla="*/ 943271 w 6406410"/>
              <a:gd name="T75" fmla="*/ 135297 h 1909739"/>
              <a:gd name="T76" fmla="*/ 943271 w 6406410"/>
              <a:gd name="T77" fmla="*/ 88463 h 1909739"/>
              <a:gd name="T78" fmla="*/ 617619 w 6406410"/>
              <a:gd name="T79" fmla="*/ 88463 h 1909739"/>
              <a:gd name="T80" fmla="*/ 617619 w 6406410"/>
              <a:gd name="T81" fmla="*/ 57242 h 1909739"/>
              <a:gd name="T82" fmla="*/ 460407 w 6406410"/>
              <a:gd name="T83" fmla="*/ 57242 h 1909739"/>
              <a:gd name="T84" fmla="*/ 460407 w 6406410"/>
              <a:gd name="T85" fmla="*/ 0 h 1909739"/>
              <a:gd name="T86" fmla="*/ 0 w 6406410"/>
              <a:gd name="T87" fmla="*/ 0 h 1909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06410"/>
              <a:gd name="T133" fmla="*/ 0 h 1909739"/>
              <a:gd name="T134" fmla="*/ 6406410 w 6406410"/>
              <a:gd name="T135" fmla="*/ 1909739 h 1909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06410" h="1909739">
                <a:moveTo>
                  <a:pt x="6406410" y="1907338"/>
                </a:moveTo>
                <a:lnTo>
                  <a:pt x="3390534" y="1909739"/>
                </a:lnTo>
                <a:cubicBezTo>
                  <a:pt x="3390534" y="1850970"/>
                  <a:pt x="3388330" y="1789801"/>
                  <a:pt x="3388330" y="1731032"/>
                </a:cubicBezTo>
                <a:lnTo>
                  <a:pt x="3346659" y="1730226"/>
                </a:lnTo>
                <a:cubicBezTo>
                  <a:pt x="3345589" y="1673327"/>
                  <a:pt x="3344520" y="1616428"/>
                  <a:pt x="3343450" y="1559529"/>
                </a:cubicBezTo>
                <a:lnTo>
                  <a:pt x="3309791" y="1559529"/>
                </a:lnTo>
                <a:lnTo>
                  <a:pt x="3309791" y="1396844"/>
                </a:lnTo>
                <a:lnTo>
                  <a:pt x="3074179" y="1396844"/>
                </a:lnTo>
                <a:lnTo>
                  <a:pt x="3068569" y="1222940"/>
                </a:lnTo>
                <a:lnTo>
                  <a:pt x="2793688" y="1222940"/>
                </a:lnTo>
                <a:lnTo>
                  <a:pt x="2793688" y="1105134"/>
                </a:lnTo>
                <a:lnTo>
                  <a:pt x="2277585" y="1105134"/>
                </a:lnTo>
                <a:lnTo>
                  <a:pt x="2277585" y="1015377"/>
                </a:lnTo>
                <a:lnTo>
                  <a:pt x="2030753" y="1009767"/>
                </a:lnTo>
                <a:lnTo>
                  <a:pt x="2030753" y="891961"/>
                </a:lnTo>
                <a:lnTo>
                  <a:pt x="1898323" y="894363"/>
                </a:lnTo>
                <a:cubicBezTo>
                  <a:pt x="1898658" y="871923"/>
                  <a:pt x="1896789" y="847081"/>
                  <a:pt x="1897124" y="824641"/>
                </a:cubicBezTo>
                <a:lnTo>
                  <a:pt x="1856849" y="824643"/>
                </a:lnTo>
                <a:cubicBezTo>
                  <a:pt x="1856114" y="804605"/>
                  <a:pt x="1855380" y="784568"/>
                  <a:pt x="1854645" y="764530"/>
                </a:cubicBezTo>
                <a:lnTo>
                  <a:pt x="1783922" y="762935"/>
                </a:lnTo>
                <a:cubicBezTo>
                  <a:pt x="1784257" y="736756"/>
                  <a:pt x="1784591" y="710577"/>
                  <a:pt x="1784926" y="684398"/>
                </a:cubicBezTo>
                <a:lnTo>
                  <a:pt x="1682945" y="684398"/>
                </a:lnTo>
                <a:lnTo>
                  <a:pt x="1671725" y="617080"/>
                </a:lnTo>
                <a:lnTo>
                  <a:pt x="1374405" y="617080"/>
                </a:lnTo>
                <a:lnTo>
                  <a:pt x="1368795" y="555372"/>
                </a:lnTo>
                <a:lnTo>
                  <a:pt x="1335136" y="555372"/>
                </a:lnTo>
                <a:lnTo>
                  <a:pt x="1335136" y="493664"/>
                </a:lnTo>
                <a:lnTo>
                  <a:pt x="1290258" y="488054"/>
                </a:lnTo>
                <a:lnTo>
                  <a:pt x="1284648" y="443176"/>
                </a:lnTo>
                <a:lnTo>
                  <a:pt x="1116353" y="443176"/>
                </a:lnTo>
                <a:lnTo>
                  <a:pt x="1116353" y="392687"/>
                </a:lnTo>
                <a:lnTo>
                  <a:pt x="987328" y="392687"/>
                </a:lnTo>
                <a:lnTo>
                  <a:pt x="987328" y="342199"/>
                </a:lnTo>
                <a:lnTo>
                  <a:pt x="645129" y="342199"/>
                </a:lnTo>
                <a:lnTo>
                  <a:pt x="645129" y="286101"/>
                </a:lnTo>
                <a:lnTo>
                  <a:pt x="605860" y="286101"/>
                </a:lnTo>
                <a:lnTo>
                  <a:pt x="605860" y="145855"/>
                </a:lnTo>
                <a:lnTo>
                  <a:pt x="471225" y="145855"/>
                </a:lnTo>
                <a:lnTo>
                  <a:pt x="471225" y="95367"/>
                </a:lnTo>
                <a:lnTo>
                  <a:pt x="308540" y="95367"/>
                </a:lnTo>
                <a:lnTo>
                  <a:pt x="308540" y="61708"/>
                </a:lnTo>
                <a:lnTo>
                  <a:pt x="230003" y="61708"/>
                </a:lnTo>
                <a:lnTo>
                  <a:pt x="230003" y="0"/>
                </a:lnTo>
                <a:lnTo>
                  <a:pt x="0" y="0"/>
                </a:lnTo>
              </a:path>
            </a:pathLst>
          </a:custGeom>
          <a:noFill/>
          <a:ln w="28575" cap="flat" cmpd="sng" algn="ctr">
            <a:solidFill>
              <a:schemeClr val="accent2"/>
            </a:solidFill>
            <a:prstDash val="solid"/>
            <a:round/>
            <a:headEnd type="none" w="med" len="med"/>
            <a:tailEnd type="none" w="med" len="med"/>
          </a:ln>
        </p:spPr>
        <p:txBody>
          <a:bodyPr anchor="ctr"/>
          <a:lstStyle/>
          <a:p>
            <a:pPr>
              <a:defRPr/>
            </a:pPr>
            <a:endParaRPr lang="en-US" sz="1600" dirty="0">
              <a:solidFill>
                <a:schemeClr val="bg2">
                  <a:lumMod val="10000"/>
                </a:schemeClr>
              </a:solidFill>
              <a:latin typeface="Arial" charset="0"/>
            </a:endParaRPr>
          </a:p>
        </p:txBody>
      </p:sp>
      <p:grpSp>
        <p:nvGrpSpPr>
          <p:cNvPr id="40998" name="Group 104"/>
          <p:cNvGrpSpPr>
            <a:grpSpLocks/>
          </p:cNvGrpSpPr>
          <p:nvPr/>
        </p:nvGrpSpPr>
        <p:grpSpPr bwMode="auto">
          <a:xfrm>
            <a:off x="2205038" y="2035175"/>
            <a:ext cx="136525" cy="136525"/>
            <a:chOff x="2314279" y="2514703"/>
            <a:chExt cx="136191" cy="136191"/>
          </a:xfrm>
        </p:grpSpPr>
        <p:cxnSp>
          <p:nvCxnSpPr>
            <p:cNvPr id="4109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9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0999" name="Group 105"/>
          <p:cNvGrpSpPr>
            <a:grpSpLocks/>
          </p:cNvGrpSpPr>
          <p:nvPr/>
        </p:nvGrpSpPr>
        <p:grpSpPr bwMode="auto">
          <a:xfrm>
            <a:off x="1576388" y="1884363"/>
            <a:ext cx="134937" cy="136525"/>
            <a:chOff x="2314279" y="2514703"/>
            <a:chExt cx="136191" cy="136191"/>
          </a:xfrm>
        </p:grpSpPr>
        <p:cxnSp>
          <p:nvCxnSpPr>
            <p:cNvPr id="4109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9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0" name="Group 108"/>
          <p:cNvGrpSpPr>
            <a:grpSpLocks/>
          </p:cNvGrpSpPr>
          <p:nvPr/>
        </p:nvGrpSpPr>
        <p:grpSpPr bwMode="auto">
          <a:xfrm>
            <a:off x="2227263" y="2162175"/>
            <a:ext cx="136525" cy="136525"/>
            <a:chOff x="2314279" y="2514703"/>
            <a:chExt cx="136191" cy="136191"/>
          </a:xfrm>
        </p:grpSpPr>
        <p:cxnSp>
          <p:nvCxnSpPr>
            <p:cNvPr id="4109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9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1" name="Group 111"/>
          <p:cNvGrpSpPr>
            <a:grpSpLocks/>
          </p:cNvGrpSpPr>
          <p:nvPr/>
        </p:nvGrpSpPr>
        <p:grpSpPr bwMode="auto">
          <a:xfrm>
            <a:off x="2255838" y="2219325"/>
            <a:ext cx="136525" cy="136525"/>
            <a:chOff x="2314279" y="2514703"/>
            <a:chExt cx="136191" cy="136191"/>
          </a:xfrm>
        </p:grpSpPr>
        <p:cxnSp>
          <p:nvCxnSpPr>
            <p:cNvPr id="4108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8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2" name="Group 114"/>
          <p:cNvGrpSpPr>
            <a:grpSpLocks/>
          </p:cNvGrpSpPr>
          <p:nvPr/>
        </p:nvGrpSpPr>
        <p:grpSpPr bwMode="auto">
          <a:xfrm>
            <a:off x="2322513" y="2219325"/>
            <a:ext cx="136525" cy="136525"/>
            <a:chOff x="2314279" y="2514703"/>
            <a:chExt cx="136191" cy="136191"/>
          </a:xfrm>
        </p:grpSpPr>
        <p:cxnSp>
          <p:nvCxnSpPr>
            <p:cNvPr id="4108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8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3" name="Group 117"/>
          <p:cNvGrpSpPr>
            <a:grpSpLocks/>
          </p:cNvGrpSpPr>
          <p:nvPr/>
        </p:nvGrpSpPr>
        <p:grpSpPr bwMode="auto">
          <a:xfrm>
            <a:off x="2590800" y="2219325"/>
            <a:ext cx="136525" cy="136525"/>
            <a:chOff x="2314279" y="2514703"/>
            <a:chExt cx="136191" cy="136191"/>
          </a:xfrm>
        </p:grpSpPr>
        <p:cxnSp>
          <p:nvCxnSpPr>
            <p:cNvPr id="4108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8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4" name="Group 120"/>
          <p:cNvGrpSpPr>
            <a:grpSpLocks/>
          </p:cNvGrpSpPr>
          <p:nvPr/>
        </p:nvGrpSpPr>
        <p:grpSpPr bwMode="auto">
          <a:xfrm>
            <a:off x="2660650" y="2274888"/>
            <a:ext cx="136525" cy="134937"/>
            <a:chOff x="2314279" y="2514703"/>
            <a:chExt cx="136191" cy="136191"/>
          </a:xfrm>
        </p:grpSpPr>
        <p:cxnSp>
          <p:nvCxnSpPr>
            <p:cNvPr id="4108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8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5" name="Group 123"/>
          <p:cNvGrpSpPr>
            <a:grpSpLocks/>
          </p:cNvGrpSpPr>
          <p:nvPr/>
        </p:nvGrpSpPr>
        <p:grpSpPr bwMode="auto">
          <a:xfrm>
            <a:off x="2971800" y="2378075"/>
            <a:ext cx="136525" cy="136525"/>
            <a:chOff x="2314279" y="2514703"/>
            <a:chExt cx="136191" cy="136191"/>
          </a:xfrm>
        </p:grpSpPr>
        <p:cxnSp>
          <p:nvCxnSpPr>
            <p:cNvPr id="4108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8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6" name="Group 126"/>
          <p:cNvGrpSpPr>
            <a:grpSpLocks/>
          </p:cNvGrpSpPr>
          <p:nvPr/>
        </p:nvGrpSpPr>
        <p:grpSpPr bwMode="auto">
          <a:xfrm>
            <a:off x="3052763" y="2498725"/>
            <a:ext cx="136525" cy="136525"/>
            <a:chOff x="2314279" y="2514703"/>
            <a:chExt cx="136191" cy="136191"/>
          </a:xfrm>
        </p:grpSpPr>
        <p:cxnSp>
          <p:nvCxnSpPr>
            <p:cNvPr id="4107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7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7" name="Group 129"/>
          <p:cNvGrpSpPr>
            <a:grpSpLocks/>
          </p:cNvGrpSpPr>
          <p:nvPr/>
        </p:nvGrpSpPr>
        <p:grpSpPr bwMode="auto">
          <a:xfrm>
            <a:off x="3159125" y="2498725"/>
            <a:ext cx="136525" cy="136525"/>
            <a:chOff x="2314279" y="2514703"/>
            <a:chExt cx="136191" cy="136191"/>
          </a:xfrm>
        </p:grpSpPr>
        <p:cxnSp>
          <p:nvCxnSpPr>
            <p:cNvPr id="4107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7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8" name="Group 132"/>
          <p:cNvGrpSpPr>
            <a:grpSpLocks/>
          </p:cNvGrpSpPr>
          <p:nvPr/>
        </p:nvGrpSpPr>
        <p:grpSpPr bwMode="auto">
          <a:xfrm>
            <a:off x="3292475" y="2498725"/>
            <a:ext cx="136525" cy="136525"/>
            <a:chOff x="2314279" y="2514703"/>
            <a:chExt cx="136191" cy="136191"/>
          </a:xfrm>
        </p:grpSpPr>
        <p:cxnSp>
          <p:nvCxnSpPr>
            <p:cNvPr id="4107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7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09" name="Group 135"/>
          <p:cNvGrpSpPr>
            <a:grpSpLocks/>
          </p:cNvGrpSpPr>
          <p:nvPr/>
        </p:nvGrpSpPr>
        <p:grpSpPr bwMode="auto">
          <a:xfrm>
            <a:off x="3395663" y="2560638"/>
            <a:ext cx="136525" cy="134937"/>
            <a:chOff x="2314279" y="2514703"/>
            <a:chExt cx="136191" cy="136191"/>
          </a:xfrm>
        </p:grpSpPr>
        <p:cxnSp>
          <p:nvCxnSpPr>
            <p:cNvPr id="4107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7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0" name="Group 138"/>
          <p:cNvGrpSpPr>
            <a:grpSpLocks/>
          </p:cNvGrpSpPr>
          <p:nvPr/>
        </p:nvGrpSpPr>
        <p:grpSpPr bwMode="auto">
          <a:xfrm>
            <a:off x="3744913" y="2773363"/>
            <a:ext cx="136525" cy="136525"/>
            <a:chOff x="2314279" y="2514703"/>
            <a:chExt cx="136191" cy="136191"/>
          </a:xfrm>
        </p:grpSpPr>
        <p:cxnSp>
          <p:nvCxnSpPr>
            <p:cNvPr id="4107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7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1" name="Group 143"/>
          <p:cNvGrpSpPr>
            <a:grpSpLocks/>
          </p:cNvGrpSpPr>
          <p:nvPr/>
        </p:nvGrpSpPr>
        <p:grpSpPr bwMode="auto">
          <a:xfrm>
            <a:off x="3744913" y="2889250"/>
            <a:ext cx="136525" cy="134938"/>
            <a:chOff x="2314279" y="2514703"/>
            <a:chExt cx="136191" cy="136191"/>
          </a:xfrm>
        </p:grpSpPr>
        <p:cxnSp>
          <p:nvCxnSpPr>
            <p:cNvPr id="4106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6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2" name="Group 146"/>
          <p:cNvGrpSpPr>
            <a:grpSpLocks/>
          </p:cNvGrpSpPr>
          <p:nvPr/>
        </p:nvGrpSpPr>
        <p:grpSpPr bwMode="auto">
          <a:xfrm>
            <a:off x="3860800" y="2889250"/>
            <a:ext cx="136525" cy="134938"/>
            <a:chOff x="2314279" y="2514703"/>
            <a:chExt cx="136191" cy="136191"/>
          </a:xfrm>
        </p:grpSpPr>
        <p:cxnSp>
          <p:nvCxnSpPr>
            <p:cNvPr id="4106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6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3" name="Group 149"/>
          <p:cNvGrpSpPr>
            <a:grpSpLocks/>
          </p:cNvGrpSpPr>
          <p:nvPr/>
        </p:nvGrpSpPr>
        <p:grpSpPr bwMode="auto">
          <a:xfrm>
            <a:off x="3927475" y="2889250"/>
            <a:ext cx="134938" cy="134938"/>
            <a:chOff x="2314279" y="2514703"/>
            <a:chExt cx="136191" cy="136191"/>
          </a:xfrm>
        </p:grpSpPr>
        <p:cxnSp>
          <p:nvCxnSpPr>
            <p:cNvPr id="4106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6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4" name="Group 152"/>
          <p:cNvGrpSpPr>
            <a:grpSpLocks/>
          </p:cNvGrpSpPr>
          <p:nvPr/>
        </p:nvGrpSpPr>
        <p:grpSpPr bwMode="auto">
          <a:xfrm>
            <a:off x="4005263" y="2889250"/>
            <a:ext cx="134937" cy="134938"/>
            <a:chOff x="2314279" y="2514703"/>
            <a:chExt cx="136191" cy="136191"/>
          </a:xfrm>
        </p:grpSpPr>
        <p:cxnSp>
          <p:nvCxnSpPr>
            <p:cNvPr id="4106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6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5" name="Group 155"/>
          <p:cNvGrpSpPr>
            <a:grpSpLocks/>
          </p:cNvGrpSpPr>
          <p:nvPr/>
        </p:nvGrpSpPr>
        <p:grpSpPr bwMode="auto">
          <a:xfrm>
            <a:off x="4048125" y="2981325"/>
            <a:ext cx="136525" cy="136525"/>
            <a:chOff x="2314279" y="2514703"/>
            <a:chExt cx="136191" cy="136191"/>
          </a:xfrm>
        </p:grpSpPr>
        <p:cxnSp>
          <p:nvCxnSpPr>
            <p:cNvPr id="4106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6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6" name="Group 158"/>
          <p:cNvGrpSpPr>
            <a:grpSpLocks/>
          </p:cNvGrpSpPr>
          <p:nvPr/>
        </p:nvGrpSpPr>
        <p:grpSpPr bwMode="auto">
          <a:xfrm>
            <a:off x="4087813" y="2981325"/>
            <a:ext cx="136525" cy="136525"/>
            <a:chOff x="2314279" y="2514703"/>
            <a:chExt cx="136191" cy="136191"/>
          </a:xfrm>
        </p:grpSpPr>
        <p:cxnSp>
          <p:nvCxnSpPr>
            <p:cNvPr id="4105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5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7" name="Group 161"/>
          <p:cNvGrpSpPr>
            <a:grpSpLocks/>
          </p:cNvGrpSpPr>
          <p:nvPr/>
        </p:nvGrpSpPr>
        <p:grpSpPr bwMode="auto">
          <a:xfrm>
            <a:off x="4122738" y="2981325"/>
            <a:ext cx="136525" cy="136525"/>
            <a:chOff x="2314279" y="2514703"/>
            <a:chExt cx="136191" cy="136191"/>
          </a:xfrm>
        </p:grpSpPr>
        <p:cxnSp>
          <p:nvCxnSpPr>
            <p:cNvPr id="4105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5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8" name="Group 164"/>
          <p:cNvGrpSpPr>
            <a:grpSpLocks/>
          </p:cNvGrpSpPr>
          <p:nvPr/>
        </p:nvGrpSpPr>
        <p:grpSpPr bwMode="auto">
          <a:xfrm>
            <a:off x="4289425" y="2981325"/>
            <a:ext cx="136525" cy="136525"/>
            <a:chOff x="2314279" y="2514703"/>
            <a:chExt cx="136191" cy="136191"/>
          </a:xfrm>
        </p:grpSpPr>
        <p:cxnSp>
          <p:nvCxnSpPr>
            <p:cNvPr id="4105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5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19" name="Group 167"/>
          <p:cNvGrpSpPr>
            <a:grpSpLocks/>
          </p:cNvGrpSpPr>
          <p:nvPr/>
        </p:nvGrpSpPr>
        <p:grpSpPr bwMode="auto">
          <a:xfrm>
            <a:off x="4391025" y="2981325"/>
            <a:ext cx="136525" cy="136525"/>
            <a:chOff x="2314279" y="2514703"/>
            <a:chExt cx="136191" cy="136191"/>
          </a:xfrm>
        </p:grpSpPr>
        <p:cxnSp>
          <p:nvCxnSpPr>
            <p:cNvPr id="4105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5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0" name="Group 170"/>
          <p:cNvGrpSpPr>
            <a:grpSpLocks/>
          </p:cNvGrpSpPr>
          <p:nvPr/>
        </p:nvGrpSpPr>
        <p:grpSpPr bwMode="auto">
          <a:xfrm>
            <a:off x="4441825" y="2981325"/>
            <a:ext cx="136525" cy="136525"/>
            <a:chOff x="2314279" y="2514703"/>
            <a:chExt cx="136191" cy="136191"/>
          </a:xfrm>
        </p:grpSpPr>
        <p:cxnSp>
          <p:nvCxnSpPr>
            <p:cNvPr id="4105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5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1" name="Group 173"/>
          <p:cNvGrpSpPr>
            <a:grpSpLocks/>
          </p:cNvGrpSpPr>
          <p:nvPr/>
        </p:nvGrpSpPr>
        <p:grpSpPr bwMode="auto">
          <a:xfrm>
            <a:off x="4773613" y="3098800"/>
            <a:ext cx="134937" cy="136525"/>
            <a:chOff x="2314279" y="2514703"/>
            <a:chExt cx="136191" cy="136191"/>
          </a:xfrm>
        </p:grpSpPr>
        <p:cxnSp>
          <p:nvCxnSpPr>
            <p:cNvPr id="4104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4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2" name="Group 176"/>
          <p:cNvGrpSpPr>
            <a:grpSpLocks/>
          </p:cNvGrpSpPr>
          <p:nvPr/>
        </p:nvGrpSpPr>
        <p:grpSpPr bwMode="auto">
          <a:xfrm>
            <a:off x="4854575" y="3098800"/>
            <a:ext cx="134938" cy="136525"/>
            <a:chOff x="2314279" y="2514703"/>
            <a:chExt cx="136191" cy="136191"/>
          </a:xfrm>
        </p:grpSpPr>
        <p:cxnSp>
          <p:nvCxnSpPr>
            <p:cNvPr id="4104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4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3" name="Group 179"/>
          <p:cNvGrpSpPr>
            <a:grpSpLocks/>
          </p:cNvGrpSpPr>
          <p:nvPr/>
        </p:nvGrpSpPr>
        <p:grpSpPr bwMode="auto">
          <a:xfrm>
            <a:off x="4887913" y="3267075"/>
            <a:ext cx="136525" cy="136525"/>
            <a:chOff x="2314279" y="2514703"/>
            <a:chExt cx="136191" cy="136191"/>
          </a:xfrm>
        </p:grpSpPr>
        <p:cxnSp>
          <p:nvCxnSpPr>
            <p:cNvPr id="4104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4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4" name="Group 182"/>
          <p:cNvGrpSpPr>
            <a:grpSpLocks/>
          </p:cNvGrpSpPr>
          <p:nvPr/>
        </p:nvGrpSpPr>
        <p:grpSpPr bwMode="auto">
          <a:xfrm>
            <a:off x="5537200" y="3776663"/>
            <a:ext cx="136525" cy="136525"/>
            <a:chOff x="2314279" y="2514703"/>
            <a:chExt cx="136191" cy="136191"/>
          </a:xfrm>
        </p:grpSpPr>
        <p:cxnSp>
          <p:nvCxnSpPr>
            <p:cNvPr id="4104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4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5" name="Group 185"/>
          <p:cNvGrpSpPr>
            <a:grpSpLocks/>
          </p:cNvGrpSpPr>
          <p:nvPr/>
        </p:nvGrpSpPr>
        <p:grpSpPr bwMode="auto">
          <a:xfrm>
            <a:off x="5597525" y="3776663"/>
            <a:ext cx="136525" cy="136525"/>
            <a:chOff x="2314279" y="2514703"/>
            <a:chExt cx="136191" cy="136191"/>
          </a:xfrm>
        </p:grpSpPr>
        <p:cxnSp>
          <p:nvCxnSpPr>
            <p:cNvPr id="41040"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41"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6" name="Group 188"/>
          <p:cNvGrpSpPr>
            <a:grpSpLocks/>
          </p:cNvGrpSpPr>
          <p:nvPr/>
        </p:nvGrpSpPr>
        <p:grpSpPr bwMode="auto">
          <a:xfrm>
            <a:off x="5911850" y="3776663"/>
            <a:ext cx="136525" cy="136525"/>
            <a:chOff x="2314279" y="2514703"/>
            <a:chExt cx="136191" cy="136191"/>
          </a:xfrm>
        </p:grpSpPr>
        <p:cxnSp>
          <p:nvCxnSpPr>
            <p:cNvPr id="41038"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39"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7" name="Group 191"/>
          <p:cNvGrpSpPr>
            <a:grpSpLocks/>
          </p:cNvGrpSpPr>
          <p:nvPr/>
        </p:nvGrpSpPr>
        <p:grpSpPr bwMode="auto">
          <a:xfrm>
            <a:off x="6264275" y="3776663"/>
            <a:ext cx="136525" cy="136525"/>
            <a:chOff x="2314279" y="2514703"/>
            <a:chExt cx="136191" cy="136191"/>
          </a:xfrm>
        </p:grpSpPr>
        <p:cxnSp>
          <p:nvCxnSpPr>
            <p:cNvPr id="41036"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37"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8" name="Group 194"/>
          <p:cNvGrpSpPr>
            <a:grpSpLocks/>
          </p:cNvGrpSpPr>
          <p:nvPr/>
        </p:nvGrpSpPr>
        <p:grpSpPr bwMode="auto">
          <a:xfrm>
            <a:off x="6338888" y="3776663"/>
            <a:ext cx="136525" cy="136525"/>
            <a:chOff x="2314279" y="2514703"/>
            <a:chExt cx="136191" cy="136191"/>
          </a:xfrm>
        </p:grpSpPr>
        <p:cxnSp>
          <p:nvCxnSpPr>
            <p:cNvPr id="41034"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35"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41029" name="Group 197"/>
          <p:cNvGrpSpPr>
            <a:grpSpLocks/>
          </p:cNvGrpSpPr>
          <p:nvPr/>
        </p:nvGrpSpPr>
        <p:grpSpPr bwMode="auto">
          <a:xfrm>
            <a:off x="6694488" y="3776663"/>
            <a:ext cx="136525" cy="136525"/>
            <a:chOff x="2314279" y="2514703"/>
            <a:chExt cx="136191" cy="136191"/>
          </a:xfrm>
        </p:grpSpPr>
        <p:cxnSp>
          <p:nvCxnSpPr>
            <p:cNvPr id="41032" name="Straight Connector 138"/>
            <p:cNvCxnSpPr>
              <a:cxnSpLocks noChangeShapeType="1"/>
            </p:cNvCxnSpPr>
            <p:nvPr/>
          </p:nvCxnSpPr>
          <p:spPr bwMode="auto">
            <a:xfrm rot="16200000" flipH="1">
              <a:off x="2311393" y="2582799"/>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41033" name="Straight Connector 138"/>
            <p:cNvCxnSpPr>
              <a:cxnSpLocks noChangeShapeType="1"/>
            </p:cNvCxnSpPr>
            <p:nvPr/>
          </p:nvCxnSpPr>
          <p:spPr bwMode="auto">
            <a:xfrm flipH="1">
              <a:off x="2314279" y="2585685"/>
              <a:ext cx="13619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sp>
        <p:nvSpPr>
          <p:cNvPr id="202" name="Freeform 201"/>
          <p:cNvSpPr/>
          <p:nvPr/>
        </p:nvSpPr>
        <p:spPr bwMode="auto">
          <a:xfrm>
            <a:off x="1884363" y="2984500"/>
            <a:ext cx="3400425" cy="1589088"/>
          </a:xfrm>
          <a:custGeom>
            <a:avLst/>
            <a:gdLst>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85547 w 3400876"/>
              <a:gd name="connsiteY10" fmla="*/ 158650 h 1589383"/>
              <a:gd name="connsiteX11" fmla="*/ 1214393 w 3400876"/>
              <a:gd name="connsiteY11" fmla="*/ 155765 h 1589383"/>
              <a:gd name="connsiteX12" fmla="*/ 1211508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03836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85547 w 3400876"/>
              <a:gd name="connsiteY10" fmla="*/ 158650 h 1589383"/>
              <a:gd name="connsiteX11" fmla="*/ 1216775 w 3400876"/>
              <a:gd name="connsiteY11" fmla="*/ 162908 h 1589383"/>
              <a:gd name="connsiteX12" fmla="*/ 1211508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03836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85547 w 3400876"/>
              <a:gd name="connsiteY10" fmla="*/ 158650 h 1589383"/>
              <a:gd name="connsiteX11" fmla="*/ 1216775 w 3400876"/>
              <a:gd name="connsiteY11" fmla="*/ 162908 h 1589383"/>
              <a:gd name="connsiteX12" fmla="*/ 1218652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03836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90310 w 3400876"/>
              <a:gd name="connsiteY10" fmla="*/ 165794 h 1589383"/>
              <a:gd name="connsiteX11" fmla="*/ 1216775 w 3400876"/>
              <a:gd name="connsiteY11" fmla="*/ 162908 h 1589383"/>
              <a:gd name="connsiteX12" fmla="*/ 1218652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03836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90310 w 3400876"/>
              <a:gd name="connsiteY10" fmla="*/ 165794 h 1589383"/>
              <a:gd name="connsiteX11" fmla="*/ 1216775 w 3400876"/>
              <a:gd name="connsiteY11" fmla="*/ 170052 h 1589383"/>
              <a:gd name="connsiteX12" fmla="*/ 1218652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03836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 name="connsiteX0" fmla="*/ 0 w 3400876"/>
              <a:gd name="connsiteY0" fmla="*/ 0 h 1589383"/>
              <a:gd name="connsiteX1" fmla="*/ 418259 w 3400876"/>
              <a:gd name="connsiteY1" fmla="*/ 0 h 1589383"/>
              <a:gd name="connsiteX2" fmla="*/ 452873 w 3400876"/>
              <a:gd name="connsiteY2" fmla="*/ 17307 h 1589383"/>
              <a:gd name="connsiteX3" fmla="*/ 793250 w 3400876"/>
              <a:gd name="connsiteY3" fmla="*/ 17307 h 1589383"/>
              <a:gd name="connsiteX4" fmla="*/ 816326 w 3400876"/>
              <a:gd name="connsiteY4" fmla="*/ 37499 h 1589383"/>
              <a:gd name="connsiteX5" fmla="*/ 931708 w 3400876"/>
              <a:gd name="connsiteY5" fmla="*/ 37499 h 1589383"/>
              <a:gd name="connsiteX6" fmla="*/ 946130 w 3400876"/>
              <a:gd name="connsiteY6" fmla="*/ 77883 h 1589383"/>
              <a:gd name="connsiteX7" fmla="*/ 1130741 w 3400876"/>
              <a:gd name="connsiteY7" fmla="*/ 77883 h 1589383"/>
              <a:gd name="connsiteX8" fmla="*/ 1136510 w 3400876"/>
              <a:gd name="connsiteY8" fmla="*/ 109613 h 1589383"/>
              <a:gd name="connsiteX9" fmla="*/ 1188432 w 3400876"/>
              <a:gd name="connsiteY9" fmla="*/ 109613 h 1589383"/>
              <a:gd name="connsiteX10" fmla="*/ 1190310 w 3400876"/>
              <a:gd name="connsiteY10" fmla="*/ 165794 h 1589383"/>
              <a:gd name="connsiteX11" fmla="*/ 1216775 w 3400876"/>
              <a:gd name="connsiteY11" fmla="*/ 170052 h 1589383"/>
              <a:gd name="connsiteX12" fmla="*/ 1218652 w 3400876"/>
              <a:gd name="connsiteY12" fmla="*/ 207687 h 1589383"/>
              <a:gd name="connsiteX13" fmla="*/ 1566307 w 3400876"/>
              <a:gd name="connsiteY13" fmla="*/ 207687 h 1589383"/>
              <a:gd name="connsiteX14" fmla="*/ 1563422 w 3400876"/>
              <a:gd name="connsiteY14" fmla="*/ 271147 h 1589383"/>
              <a:gd name="connsiteX15" fmla="*/ 1673035 w 3400876"/>
              <a:gd name="connsiteY15" fmla="*/ 271147 h 1589383"/>
              <a:gd name="connsiteX16" fmla="*/ 1673035 w 3400876"/>
              <a:gd name="connsiteY16" fmla="*/ 331723 h 1589383"/>
              <a:gd name="connsiteX17" fmla="*/ 1745149 w 3400876"/>
              <a:gd name="connsiteY17" fmla="*/ 331723 h 1589383"/>
              <a:gd name="connsiteX18" fmla="*/ 1745149 w 3400876"/>
              <a:gd name="connsiteY18" fmla="*/ 406721 h 1589383"/>
              <a:gd name="connsiteX19" fmla="*/ 1768225 w 3400876"/>
              <a:gd name="connsiteY19" fmla="*/ 410980 h 1589383"/>
              <a:gd name="connsiteX20" fmla="*/ 1768225 w 3400876"/>
              <a:gd name="connsiteY20" fmla="*/ 461527 h 1589383"/>
              <a:gd name="connsiteX21" fmla="*/ 1929759 w 3400876"/>
              <a:gd name="connsiteY21" fmla="*/ 461527 h 1589383"/>
              <a:gd name="connsiteX22" fmla="*/ 1932644 w 3400876"/>
              <a:gd name="connsiteY22" fmla="*/ 608639 h 1589383"/>
              <a:gd name="connsiteX23" fmla="*/ 2200906 w 3400876"/>
              <a:gd name="connsiteY23" fmla="*/ 608639 h 1589383"/>
              <a:gd name="connsiteX24" fmla="*/ 2200906 w 3400876"/>
              <a:gd name="connsiteY24" fmla="*/ 692290 h 1589383"/>
              <a:gd name="connsiteX25" fmla="*/ 2751854 w 3400876"/>
              <a:gd name="connsiteY25" fmla="*/ 692290 h 1589383"/>
              <a:gd name="connsiteX26" fmla="*/ 2751854 w 3400876"/>
              <a:gd name="connsiteY26" fmla="*/ 859594 h 1589383"/>
              <a:gd name="connsiteX27" fmla="*/ 3054731 w 3400876"/>
              <a:gd name="connsiteY27" fmla="*/ 859594 h 1589383"/>
              <a:gd name="connsiteX28" fmla="*/ 3066269 w 3400876"/>
              <a:gd name="connsiteY28" fmla="*/ 1093242 h 1589383"/>
              <a:gd name="connsiteX29" fmla="*/ 3314340 w 3400876"/>
              <a:gd name="connsiteY29" fmla="*/ 1093242 h 1589383"/>
              <a:gd name="connsiteX30" fmla="*/ 3322993 w 3400876"/>
              <a:gd name="connsiteY30" fmla="*/ 1332659 h 1589383"/>
              <a:gd name="connsiteX31" fmla="*/ 3363377 w 3400876"/>
              <a:gd name="connsiteY31" fmla="*/ 1364389 h 1589383"/>
              <a:gd name="connsiteX32" fmla="*/ 3363377 w 3400876"/>
              <a:gd name="connsiteY32" fmla="*/ 1589383 h 1589383"/>
              <a:gd name="connsiteX33" fmla="*/ 3400876 w 3400876"/>
              <a:gd name="connsiteY33" fmla="*/ 1589383 h 158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00876" h="1589383">
                <a:moveTo>
                  <a:pt x="0" y="0"/>
                </a:moveTo>
                <a:lnTo>
                  <a:pt x="418259" y="0"/>
                </a:lnTo>
                <a:lnTo>
                  <a:pt x="452873" y="17307"/>
                </a:lnTo>
                <a:lnTo>
                  <a:pt x="793250" y="17307"/>
                </a:lnTo>
                <a:lnTo>
                  <a:pt x="816326" y="37499"/>
                </a:lnTo>
                <a:lnTo>
                  <a:pt x="931708" y="37499"/>
                </a:lnTo>
                <a:lnTo>
                  <a:pt x="946130" y="77883"/>
                </a:lnTo>
                <a:lnTo>
                  <a:pt x="1130741" y="77883"/>
                </a:lnTo>
                <a:lnTo>
                  <a:pt x="1136510" y="109613"/>
                </a:lnTo>
                <a:lnTo>
                  <a:pt x="1188432" y="109613"/>
                </a:lnTo>
                <a:lnTo>
                  <a:pt x="1190310" y="165794"/>
                </a:lnTo>
                <a:lnTo>
                  <a:pt x="1216775" y="170052"/>
                </a:lnTo>
                <a:cubicBezTo>
                  <a:pt x="1217401" y="184978"/>
                  <a:pt x="1218026" y="192761"/>
                  <a:pt x="1218652" y="207687"/>
                </a:cubicBezTo>
                <a:lnTo>
                  <a:pt x="1566307" y="207687"/>
                </a:lnTo>
                <a:lnTo>
                  <a:pt x="1563422" y="271147"/>
                </a:lnTo>
                <a:lnTo>
                  <a:pt x="1673035" y="271147"/>
                </a:lnTo>
                <a:lnTo>
                  <a:pt x="1673035" y="331723"/>
                </a:lnTo>
                <a:lnTo>
                  <a:pt x="1745149" y="331723"/>
                </a:lnTo>
                <a:lnTo>
                  <a:pt x="1745149" y="406721"/>
                </a:lnTo>
                <a:lnTo>
                  <a:pt x="1768225" y="410980"/>
                </a:lnTo>
                <a:lnTo>
                  <a:pt x="1768225" y="461527"/>
                </a:lnTo>
                <a:lnTo>
                  <a:pt x="1929759" y="461527"/>
                </a:lnTo>
                <a:cubicBezTo>
                  <a:pt x="1930721" y="510564"/>
                  <a:pt x="1931682" y="559602"/>
                  <a:pt x="1932644" y="608639"/>
                </a:cubicBezTo>
                <a:lnTo>
                  <a:pt x="2200906" y="608639"/>
                </a:lnTo>
                <a:lnTo>
                  <a:pt x="2200906" y="692290"/>
                </a:lnTo>
                <a:lnTo>
                  <a:pt x="2751854" y="692290"/>
                </a:lnTo>
                <a:lnTo>
                  <a:pt x="2751854" y="859594"/>
                </a:lnTo>
                <a:lnTo>
                  <a:pt x="3054731" y="859594"/>
                </a:lnTo>
                <a:lnTo>
                  <a:pt x="3066269" y="1093242"/>
                </a:lnTo>
                <a:lnTo>
                  <a:pt x="3314340" y="1093242"/>
                </a:lnTo>
                <a:lnTo>
                  <a:pt x="3322993" y="1332659"/>
                </a:lnTo>
                <a:lnTo>
                  <a:pt x="3363377" y="1364389"/>
                </a:lnTo>
                <a:lnTo>
                  <a:pt x="3363377" y="1589383"/>
                </a:lnTo>
                <a:lnTo>
                  <a:pt x="3400876" y="1589383"/>
                </a:lnTo>
              </a:path>
            </a:pathLst>
          </a:custGeom>
          <a:noFill/>
          <a:ln w="28575" cap="flat" cmpd="sng" algn="ctr">
            <a:solidFill>
              <a:schemeClr val="accent3"/>
            </a:solidFill>
            <a:prstDash val="solid"/>
            <a:round/>
            <a:headEnd type="none" w="med" len="med"/>
            <a:tailEnd type="none" w="med" len="med"/>
          </a:ln>
          <a:effectLst/>
        </p:spPr>
        <p:txBody>
          <a:bodyPr anchor="ctr"/>
          <a:lstStyle/>
          <a:p>
            <a:pPr>
              <a:defRPr/>
            </a:pPr>
            <a:endParaRPr lang="en-US" sz="1600" dirty="0">
              <a:solidFill>
                <a:schemeClr val="bg2">
                  <a:lumMod val="10000"/>
                </a:schemeClr>
              </a:solidFill>
              <a:latin typeface="Arial"/>
              <a:cs typeface="Arial" pitchFamily="34" charset="0"/>
            </a:endParaRPr>
          </a:p>
        </p:txBody>
      </p:sp>
      <p:sp>
        <p:nvSpPr>
          <p:cNvPr id="55368" name="Text Box 11"/>
          <p:cNvSpPr txBox="1">
            <a:spLocks noChangeArrowheads="1"/>
          </p:cNvSpPr>
          <p:nvPr/>
        </p:nvSpPr>
        <p:spPr bwMode="auto">
          <a:xfrm>
            <a:off x="384175" y="6354763"/>
            <a:ext cx="8466138" cy="307975"/>
          </a:xfrm>
          <a:prstGeom prst="rect">
            <a:avLst/>
          </a:prstGeom>
          <a:noFill/>
          <a:ln w="9525">
            <a:noFill/>
            <a:miter lim="800000"/>
            <a:headEnd/>
            <a:tailEnd/>
          </a:ln>
        </p:spPr>
        <p:txBody>
          <a:bodyPr anchor="b">
            <a:spAutoFit/>
          </a:bodyPr>
          <a:lstStyle/>
          <a:p>
            <a:pPr algn="l">
              <a:buFont typeface="Arial" charset="0"/>
              <a:buNone/>
              <a:defRPr/>
            </a:pPr>
            <a:r>
              <a:rPr lang="en-US" sz="1400" b="0" dirty="0">
                <a:latin typeface="Arial" charset="0"/>
                <a:ea typeface="ＭＳ Ｐゴシック" pitchFamily="34" charset="-128"/>
                <a:cs typeface="Arial" charset="0"/>
              </a:rPr>
              <a:t>Kwak EL, et al. </a:t>
            </a:r>
            <a:r>
              <a:rPr lang="sv-SE" sz="1400" b="0" dirty="0">
                <a:latin typeface="Arial" charset="0"/>
                <a:ea typeface="ＭＳ Ｐゴシック" pitchFamily="34" charset="-128"/>
                <a:cs typeface="Arial" charset="0"/>
              </a:rPr>
              <a:t>N Engl J Med. 2010;363:1693-1703</a:t>
            </a:r>
            <a:r>
              <a:rPr lang="sv-SE" sz="1400" b="0" dirty="0">
                <a:solidFill>
                  <a:schemeClr val="bg2">
                    <a:lumMod val="50000"/>
                  </a:schemeClr>
                </a:solidFill>
                <a:latin typeface="Arial" charset="0"/>
                <a:ea typeface="ＭＳ Ｐゴシック" pitchFamily="34" charset="-128"/>
                <a:cs typeface="Arial" charset="0"/>
              </a:rPr>
              <a:t>.</a:t>
            </a:r>
            <a:endParaRPr lang="en-US" sz="1400" b="0" dirty="0">
              <a:solidFill>
                <a:schemeClr val="bg2">
                  <a:lumMod val="50000"/>
                </a:schemeClr>
              </a:solidFill>
              <a:latin typeface="Arial" charset="0"/>
              <a:ea typeface="ＭＳ Ｐゴシック" pitchFamily="34" charset="-128"/>
              <a:cs typeface="Arial" charset="0"/>
            </a:endParaRPr>
          </a:p>
        </p:txBody>
      </p:sp>
      <p:pic>
        <p:nvPicPr>
          <p:cNvPr id="136" name="Picture 135"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137"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44907084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descr="C:\Users\monica\Desktop\GRAND ROUNDS EML4 ALK\Toxicities to Crizotinib Figure from NEJM 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75" y="1417638"/>
            <a:ext cx="5982875" cy="31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p:cNvSpPr txBox="1">
            <a:spLocks noChangeArrowheads="1"/>
          </p:cNvSpPr>
          <p:nvPr/>
        </p:nvSpPr>
        <p:spPr bwMode="auto">
          <a:xfrm>
            <a:off x="0" y="4862521"/>
            <a:ext cx="899795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l" eaLnBrk="1" hangingPunct="1">
              <a:buFont typeface="Arial" pitchFamily="34" charset="0"/>
              <a:buChar char="•"/>
            </a:pPr>
            <a:r>
              <a:rPr lang="en-US" sz="1700" b="0" dirty="0">
                <a:latin typeface="+mj-lt"/>
              </a:rPr>
              <a:t> Visual disturbances include the appearance of flashing lights, floaters, and overlapping shadows</a:t>
            </a:r>
          </a:p>
          <a:p>
            <a:pPr algn="l" eaLnBrk="1" hangingPunct="1">
              <a:buFont typeface="Arial" pitchFamily="34" charset="0"/>
              <a:buChar char="•"/>
            </a:pPr>
            <a:r>
              <a:rPr lang="en-US" sz="1700" b="0" dirty="0">
                <a:latin typeface="+mj-lt"/>
              </a:rPr>
              <a:t>  Visual Symptom Assessment Questionnaire for patients in PROFILE 1005 – 63% (114/182) had experienced visual side effects by C#2 of </a:t>
            </a:r>
            <a:r>
              <a:rPr lang="en-US" sz="1700" b="0" dirty="0" err="1">
                <a:latin typeface="+mj-lt"/>
              </a:rPr>
              <a:t>crizotinib</a:t>
            </a:r>
            <a:r>
              <a:rPr lang="en-US" sz="1700" b="0" dirty="0">
                <a:latin typeface="+mj-lt"/>
              </a:rPr>
              <a:t>. Improved to 41% (46/112) by C#5.</a:t>
            </a:r>
          </a:p>
        </p:txBody>
      </p:sp>
      <p:sp>
        <p:nvSpPr>
          <p:cNvPr id="43013" name="Rectangle 5"/>
          <p:cNvSpPr>
            <a:spLocks noChangeArrowheads="1"/>
          </p:cNvSpPr>
          <p:nvPr/>
        </p:nvSpPr>
        <p:spPr bwMode="auto">
          <a:xfrm>
            <a:off x="125413" y="63484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a:t>Kwak EL, et al.  NEJM 2010; 363 (18): 1693-1703.</a:t>
            </a:r>
          </a:p>
          <a:p>
            <a:pPr algn="l"/>
            <a:r>
              <a:rPr lang="en-US" sz="1200"/>
              <a:t>Salgia R, et al.  ASCO 2012. Abstract 7596.</a:t>
            </a:r>
          </a:p>
        </p:txBody>
      </p:sp>
      <p:pic>
        <p:nvPicPr>
          <p:cNvPr id="7" name="Picture 2" descr="C:\Users\Gary\Dropbox\Public\OCV\Logos\OCV Log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pic>
        <p:nvPicPr>
          <p:cNvPr id="9" name="Picture 8" descr="4159 OCV Powerpoint 200412.pdf"/>
          <p:cNvPicPr>
            <a:picLocks noChangeAspect="1"/>
          </p:cNvPicPr>
          <p:nvPr/>
        </p:nvPicPr>
        <p:blipFill rotWithShape="1">
          <a:blip r:embed="rId5"/>
          <a:srcRect b="83186"/>
          <a:stretch/>
        </p:blipFill>
        <p:spPr>
          <a:xfrm>
            <a:off x="0" y="-16712"/>
            <a:ext cx="9144000" cy="1153097"/>
          </a:xfrm>
          <a:prstGeom prst="rect">
            <a:avLst/>
          </a:prstGeom>
        </p:spPr>
      </p:pic>
    </p:spTree>
    <p:extLst>
      <p:ext uri="{BB962C8B-B14F-4D97-AF65-F5344CB8AC3E}">
        <p14:creationId xmlns:p14="http://schemas.microsoft.com/office/powerpoint/2010/main" val="94797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541339" y="801688"/>
            <a:ext cx="8226425" cy="4584700"/>
          </a:xfrm>
        </p:spPr>
        <p:txBody>
          <a:bodyPr/>
          <a:lstStyle/>
          <a:p>
            <a:r>
              <a:rPr lang="en-US" sz="2500" dirty="0" smtClean="0"/>
              <a:t>Patients with EML4-ALK fusion NSCLC have a better OS with </a:t>
            </a:r>
            <a:r>
              <a:rPr lang="en-US" sz="2500" dirty="0" err="1" smtClean="0"/>
              <a:t>crizotinib</a:t>
            </a:r>
            <a:r>
              <a:rPr lang="en-US" sz="2500" dirty="0" smtClean="0"/>
              <a:t> than with standard therapy</a:t>
            </a:r>
          </a:p>
        </p:txBody>
      </p:sp>
      <p:pic>
        <p:nvPicPr>
          <p:cNvPr id="47107" name="Picture 4" descr="C:\Users\monica\Desktop\GRAND ROUNDS EML4 ALK\Retrospective OS of Crizotinib vs Chemo in ALK+ Pati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683544"/>
            <a:ext cx="7975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4"/>
          <p:cNvSpPr txBox="1">
            <a:spLocks noChangeArrowheads="1"/>
          </p:cNvSpPr>
          <p:nvPr/>
        </p:nvSpPr>
        <p:spPr bwMode="auto">
          <a:xfrm>
            <a:off x="217492" y="6432558"/>
            <a:ext cx="456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l" eaLnBrk="1" hangingPunct="1"/>
            <a:r>
              <a:rPr lang="en-US" sz="1400"/>
              <a:t>Shaw AT, et al.  Lancet Oncol 2011; 12 (11):1004-1012.</a:t>
            </a:r>
          </a:p>
        </p:txBody>
      </p:sp>
      <p:sp>
        <p:nvSpPr>
          <p:cNvPr id="47109" name="TextBox 1"/>
          <p:cNvSpPr txBox="1">
            <a:spLocks noChangeArrowheads="1"/>
          </p:cNvSpPr>
          <p:nvPr/>
        </p:nvSpPr>
        <p:spPr bwMode="auto">
          <a:xfrm>
            <a:off x="4489450" y="2874971"/>
            <a:ext cx="276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r>
              <a:rPr lang="en-US" sz="1200">
                <a:solidFill>
                  <a:srgbClr val="011311"/>
                </a:solidFill>
              </a:rPr>
              <a:t>Median OS – not reached ~ 18 months</a:t>
            </a:r>
          </a:p>
        </p:txBody>
      </p:sp>
      <p:sp>
        <p:nvSpPr>
          <p:cNvPr id="47110" name="Rectangle 2"/>
          <p:cNvSpPr>
            <a:spLocks noChangeArrowheads="1"/>
          </p:cNvSpPr>
          <p:nvPr/>
        </p:nvSpPr>
        <p:spPr bwMode="auto">
          <a:xfrm>
            <a:off x="3143250" y="4097338"/>
            <a:ext cx="457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011311"/>
                </a:solidFill>
              </a:rPr>
              <a:t>Median OS – 6 months</a:t>
            </a:r>
          </a:p>
        </p:txBody>
      </p:sp>
      <p:pic>
        <p:nvPicPr>
          <p:cNvPr id="8" name="Picture 2" descr="C:\Users\Gary\Dropbox\Public\OCV\Logos\OCV Log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4159 OCV Powerpoint 200412.pdf"/>
          <p:cNvPicPr>
            <a:picLocks noChangeAspect="1"/>
          </p:cNvPicPr>
          <p:nvPr/>
        </p:nvPicPr>
        <p:blipFill rotWithShape="1">
          <a:blip r:embed="rId5"/>
          <a:srcRect b="83186"/>
          <a:stretch/>
        </p:blipFill>
        <p:spPr>
          <a:xfrm>
            <a:off x="0" y="-7963"/>
            <a:ext cx="9144000" cy="1153097"/>
          </a:xfrm>
          <a:prstGeom prst="rect">
            <a:avLst/>
          </a:prstGeom>
        </p:spPr>
      </p:pic>
      <p:sp>
        <p:nvSpPr>
          <p:cNvPr id="10"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01427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8026404" y="1447801"/>
            <a:ext cx="184731" cy="369332"/>
          </a:xfrm>
          <a:prstGeom prst="rect">
            <a:avLst/>
          </a:prstGeom>
          <a:noFill/>
          <a:ln w="12700" cap="sq">
            <a:noFill/>
            <a:miter lim="800000"/>
            <a:headEnd type="none" w="sm" len="sm"/>
            <a:tailEnd type="none" w="sm" len="sm"/>
          </a:ln>
        </p:spPr>
        <p:txBody>
          <a:bodyPr wrap="none">
            <a:spAutoFit/>
          </a:bodyPr>
          <a:lstStyle/>
          <a:p>
            <a:pPr>
              <a:defRPr/>
            </a:pPr>
            <a:endParaRPr lang="en-US">
              <a:solidFill>
                <a:srgbClr val="FFFFFF"/>
              </a:solidFill>
              <a:latin typeface="Times" pitchFamily="18" charset="0"/>
              <a:ea typeface="+mn-ea"/>
              <a:cs typeface="Arial" charset="0"/>
            </a:endParaRPr>
          </a:p>
        </p:txBody>
      </p:sp>
      <p:pic>
        <p:nvPicPr>
          <p:cNvPr id="26627" name="Picture 8"/>
          <p:cNvPicPr>
            <a:picLocks noChangeAspect="1" noChangeArrowheads="1"/>
          </p:cNvPicPr>
          <p:nvPr/>
        </p:nvPicPr>
        <p:blipFill>
          <a:blip r:embed="rId3">
            <a:extLst>
              <a:ext uri="{28A0092B-C50C-407E-A947-70E740481C1C}">
                <a14:useLocalDpi xmlns:a14="http://schemas.microsoft.com/office/drawing/2010/main" val="0"/>
              </a:ext>
            </a:extLst>
          </a:blip>
          <a:srcRect l="16373" t="9013" r="12466" b="2254"/>
          <a:stretch>
            <a:fillRect/>
          </a:stretch>
        </p:blipFill>
        <p:spPr bwMode="auto">
          <a:xfrm>
            <a:off x="381000" y="1965327"/>
            <a:ext cx="4165600" cy="359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9"/>
          <p:cNvPicPr>
            <a:picLocks noChangeAspect="1" noChangeArrowheads="1"/>
          </p:cNvPicPr>
          <p:nvPr/>
        </p:nvPicPr>
        <p:blipFill>
          <a:blip r:embed="rId4">
            <a:extLst>
              <a:ext uri="{28A0092B-C50C-407E-A947-70E740481C1C}">
                <a14:useLocalDpi xmlns:a14="http://schemas.microsoft.com/office/drawing/2010/main" val="0"/>
              </a:ext>
            </a:extLst>
          </a:blip>
          <a:srcRect l="14803" t="6760" r="19205" b="14645"/>
          <a:stretch>
            <a:fillRect/>
          </a:stretch>
        </p:blipFill>
        <p:spPr bwMode="auto">
          <a:xfrm>
            <a:off x="4564064" y="1965325"/>
            <a:ext cx="4271962" cy="359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itle 7"/>
          <p:cNvSpPr>
            <a:spLocks noGrp="1"/>
          </p:cNvSpPr>
          <p:nvPr>
            <p:ph type="title"/>
          </p:nvPr>
        </p:nvSpPr>
        <p:spPr>
          <a:xfrm>
            <a:off x="457200" y="274638"/>
            <a:ext cx="8229600" cy="689862"/>
          </a:xfrm>
        </p:spPr>
        <p:txBody>
          <a:bodyPr>
            <a:normAutofit fontScale="90000"/>
          </a:bodyPr>
          <a:lstStyle/>
          <a:p>
            <a:endParaRPr lang="en-US" dirty="0">
              <a:latin typeface="Arial" charset="0"/>
              <a:cs typeface="Times New Roman" charset="0"/>
            </a:endParaRPr>
          </a:p>
        </p:txBody>
      </p:sp>
      <p:sp>
        <p:nvSpPr>
          <p:cNvPr id="27654" name="Text Box 4"/>
          <p:cNvSpPr txBox="1">
            <a:spLocks noChangeArrowheads="1"/>
          </p:cNvSpPr>
          <p:nvPr/>
        </p:nvSpPr>
        <p:spPr bwMode="auto">
          <a:xfrm>
            <a:off x="381000" y="5616575"/>
            <a:ext cx="4191000" cy="369332"/>
          </a:xfrm>
          <a:prstGeom prst="rect">
            <a:avLst/>
          </a:prstGeom>
          <a:noFill/>
          <a:ln w="9525">
            <a:noFill/>
            <a:miter lim="800000"/>
            <a:headEnd/>
            <a:tailEnd/>
          </a:ln>
        </p:spPr>
        <p:txBody>
          <a:bodyPr>
            <a:spAutoFit/>
          </a:bodyPr>
          <a:lstStyle/>
          <a:p>
            <a:pPr algn="ctr">
              <a:defRPr/>
            </a:pPr>
            <a:r>
              <a:rPr lang="en-US" b="1">
                <a:solidFill>
                  <a:srgbClr val="FFFFFF"/>
                </a:solidFill>
                <a:latin typeface="Arial" charset="0"/>
                <a:ea typeface="+mn-ea"/>
                <a:cs typeface="Arial" charset="0"/>
              </a:rPr>
              <a:t>September 2011</a:t>
            </a:r>
          </a:p>
        </p:txBody>
      </p:sp>
      <p:sp>
        <p:nvSpPr>
          <p:cNvPr id="27655" name="Text Box 6"/>
          <p:cNvSpPr txBox="1">
            <a:spLocks noChangeArrowheads="1"/>
          </p:cNvSpPr>
          <p:nvPr/>
        </p:nvSpPr>
        <p:spPr bwMode="auto">
          <a:xfrm>
            <a:off x="4572000" y="5616575"/>
            <a:ext cx="4279900" cy="369332"/>
          </a:xfrm>
          <a:prstGeom prst="rect">
            <a:avLst/>
          </a:prstGeom>
          <a:noFill/>
          <a:ln w="9525">
            <a:noFill/>
            <a:miter lim="800000"/>
            <a:headEnd/>
            <a:tailEnd/>
          </a:ln>
        </p:spPr>
        <p:txBody>
          <a:bodyPr>
            <a:spAutoFit/>
          </a:bodyPr>
          <a:lstStyle/>
          <a:p>
            <a:pPr algn="ctr">
              <a:defRPr/>
            </a:pPr>
            <a:r>
              <a:rPr lang="en-US" b="1">
                <a:solidFill>
                  <a:srgbClr val="FFFFFF"/>
                </a:solidFill>
                <a:latin typeface="Arial" charset="0"/>
                <a:ea typeface="+mn-ea"/>
                <a:cs typeface="Arial" charset="0"/>
              </a:rPr>
              <a:t> April 2012</a:t>
            </a:r>
          </a:p>
        </p:txBody>
      </p:sp>
      <p:pic>
        <p:nvPicPr>
          <p:cNvPr id="8" name="Picture 2" descr="C:\Users\Gary\Dropbox\Public\OCV\Logos\OCV Logo.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4159 OCV Powerpoint 200412.pdf"/>
          <p:cNvPicPr>
            <a:picLocks noChangeAspect="1"/>
          </p:cNvPicPr>
          <p:nvPr/>
        </p:nvPicPr>
        <p:blipFill rotWithShape="1">
          <a:blip r:embed="rId6"/>
          <a:srcRect b="83186"/>
          <a:stretch/>
        </p:blipFill>
        <p:spPr>
          <a:xfrm>
            <a:off x="0" y="-16712"/>
            <a:ext cx="9144000" cy="1153097"/>
          </a:xfrm>
          <a:prstGeom prst="rect">
            <a:avLst/>
          </a:prstGeom>
        </p:spPr>
      </p:pic>
      <p:sp>
        <p:nvSpPr>
          <p:cNvPr id="10"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681413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593726" y="1009650"/>
            <a:ext cx="8226425" cy="4584700"/>
          </a:xfrm>
        </p:spPr>
        <p:txBody>
          <a:bodyPr>
            <a:normAutofit fontScale="92500" lnSpcReduction="20000"/>
          </a:bodyPr>
          <a:lstStyle/>
          <a:p>
            <a:r>
              <a:rPr lang="en-US" dirty="0" smtClean="0"/>
              <a:t>EML4-ALK defines a new molecular subset of NSCLC</a:t>
            </a:r>
          </a:p>
          <a:p>
            <a:r>
              <a:rPr lang="en-US" dirty="0" smtClean="0"/>
              <a:t>Patients are more likely to be young, never/light smokers with adenocarcinoma</a:t>
            </a:r>
          </a:p>
          <a:p>
            <a:r>
              <a:rPr lang="en-US" dirty="0" err="1" smtClean="0"/>
              <a:t>Crizotinib</a:t>
            </a:r>
            <a:r>
              <a:rPr lang="en-US" dirty="0" smtClean="0"/>
              <a:t> results in a </a:t>
            </a:r>
            <a:r>
              <a:rPr lang="en-US" sz="3200" dirty="0" smtClean="0"/>
              <a:t>6-month PFS of 72% and overall response rate of 57% at 6.4 months</a:t>
            </a:r>
          </a:p>
          <a:p>
            <a:r>
              <a:rPr lang="en-US" dirty="0" smtClean="0"/>
              <a:t>Ongoing clinical trials to assess benefit of chemotherapy vs. targeted therapy</a:t>
            </a:r>
          </a:p>
          <a:p>
            <a:r>
              <a:rPr lang="en-US" dirty="0" smtClean="0"/>
              <a:t>Over time tumours can develop resistance</a:t>
            </a:r>
          </a:p>
          <a:p>
            <a:pPr lvl="1"/>
            <a:r>
              <a:rPr lang="en-US" dirty="0" smtClean="0"/>
              <a:t>2</a:t>
            </a:r>
            <a:r>
              <a:rPr lang="en-US" baseline="30000" dirty="0" smtClean="0"/>
              <a:t>nd</a:t>
            </a:r>
            <a:r>
              <a:rPr lang="en-US" dirty="0" smtClean="0"/>
              <a:t> generation ALK TKIs and HSP90 inhibitors offer promise in patients with </a:t>
            </a:r>
            <a:r>
              <a:rPr lang="en-US" dirty="0" err="1" smtClean="0"/>
              <a:t>crizotinib</a:t>
            </a:r>
            <a:r>
              <a:rPr lang="en-US" dirty="0" smtClean="0"/>
              <a:t> resistance</a:t>
            </a:r>
          </a:p>
          <a:p>
            <a:endParaRPr lang="en-US" dirty="0" smtClean="0"/>
          </a:p>
        </p:txBody>
      </p:sp>
      <p:pic>
        <p:nvPicPr>
          <p:cNvPr id="4" name="Picture 2" descr="C:\Users\Gary\Dropbox\Public\OCV\Logos\OCV 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6"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422915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28600" y="304800"/>
            <a:ext cx="8534400" cy="1143000"/>
          </a:xfrm>
          <a:prstGeom prst="rect">
            <a:avLst/>
          </a:prstGeom>
          <a:noFill/>
          <a:ln w="9525">
            <a:noFill/>
            <a:miter lim="800000"/>
            <a:headEnd/>
            <a:tailEnd/>
          </a:ln>
        </p:spPr>
        <p:txBody>
          <a:bodyPr anchor="ctr"/>
          <a:lstStyle/>
          <a:p>
            <a:pPr algn="ctr">
              <a:defRPr/>
            </a:pPr>
            <a:endParaRPr lang="en-US" sz="3200" b="1">
              <a:solidFill>
                <a:srgbClr val="285868"/>
              </a:solidFill>
              <a:latin typeface="Arial" charset="0"/>
              <a:ea typeface="+mn-ea"/>
              <a:cs typeface="Arial" charset="0"/>
            </a:endParaRPr>
          </a:p>
        </p:txBody>
      </p:sp>
      <p:sp>
        <p:nvSpPr>
          <p:cNvPr id="17411" name="Title 25"/>
          <p:cNvSpPr>
            <a:spLocks noGrp="1"/>
          </p:cNvSpPr>
          <p:nvPr>
            <p:ph type="title"/>
          </p:nvPr>
        </p:nvSpPr>
        <p:spPr>
          <a:xfrm>
            <a:off x="457200" y="1144596"/>
            <a:ext cx="8229600" cy="1143000"/>
          </a:xfrm>
        </p:spPr>
        <p:txBody>
          <a:bodyPr/>
          <a:lstStyle/>
          <a:p>
            <a:pPr eaLnBrk="1" hangingPunct="1"/>
            <a:r>
              <a:rPr lang="en-US" sz="2600" dirty="0">
                <a:latin typeface="Arial" charset="0"/>
              </a:rPr>
              <a:t>Incorporating Novel Data in the Molecular Features of Lung Cancer Into the Treatment Paradigm</a:t>
            </a:r>
          </a:p>
        </p:txBody>
      </p:sp>
      <p:sp>
        <p:nvSpPr>
          <p:cNvPr id="59" name="Text Box 4"/>
          <p:cNvSpPr txBox="1">
            <a:spLocks noChangeArrowheads="1"/>
          </p:cNvSpPr>
          <p:nvPr/>
        </p:nvSpPr>
        <p:spPr bwMode="auto">
          <a:xfrm>
            <a:off x="6135691" y="2487621"/>
            <a:ext cx="1531937" cy="369887"/>
          </a:xfrm>
          <a:prstGeom prst="rect">
            <a:avLst/>
          </a:prstGeom>
          <a:noFill/>
          <a:ln w="9525">
            <a:solidFill>
              <a:srgbClr val="FF0000"/>
            </a:solid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EGFR</a:t>
            </a:r>
          </a:p>
        </p:txBody>
      </p:sp>
      <p:sp>
        <p:nvSpPr>
          <p:cNvPr id="60" name="Text Box 5"/>
          <p:cNvSpPr txBox="1">
            <a:spLocks noChangeArrowheads="1"/>
          </p:cNvSpPr>
          <p:nvPr/>
        </p:nvSpPr>
        <p:spPr bwMode="auto">
          <a:xfrm>
            <a:off x="7700967" y="3257550"/>
            <a:ext cx="1531937" cy="369888"/>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KRAS</a:t>
            </a:r>
          </a:p>
        </p:txBody>
      </p:sp>
      <p:sp>
        <p:nvSpPr>
          <p:cNvPr id="61" name="Text Box 6"/>
          <p:cNvSpPr txBox="1">
            <a:spLocks noChangeArrowheads="1"/>
          </p:cNvSpPr>
          <p:nvPr/>
        </p:nvSpPr>
        <p:spPr bwMode="auto">
          <a:xfrm>
            <a:off x="947740" y="2287596"/>
            <a:ext cx="2232025" cy="369887"/>
          </a:xfrm>
          <a:prstGeom prst="rect">
            <a:avLst/>
          </a:prstGeom>
          <a:noFill/>
          <a:ln w="9525">
            <a:noFill/>
            <a:miter lim="800000"/>
            <a:headEnd/>
            <a:tailEnd/>
          </a:ln>
        </p:spPr>
        <p:txBody>
          <a:bodyPr>
            <a:spAutoFit/>
          </a:bodyPr>
          <a:lstStyle/>
          <a:p>
            <a:pPr algn="ctr">
              <a:spcBef>
                <a:spcPct val="50000"/>
              </a:spcBef>
              <a:defRPr/>
            </a:pPr>
            <a:r>
              <a:rPr lang="en-US" sz="1800" b="1" dirty="0">
                <a:latin typeface="Arial"/>
                <a:ea typeface="+mn-ea"/>
                <a:cs typeface="Arial" pitchFamily="34" charset="0"/>
              </a:rPr>
              <a:t>Unknown</a:t>
            </a:r>
          </a:p>
        </p:txBody>
      </p:sp>
      <p:sp>
        <p:nvSpPr>
          <p:cNvPr id="62" name="Text Box 7"/>
          <p:cNvSpPr txBox="1">
            <a:spLocks noChangeArrowheads="1"/>
          </p:cNvSpPr>
          <p:nvPr/>
        </p:nvSpPr>
        <p:spPr bwMode="auto">
          <a:xfrm>
            <a:off x="5475288" y="5264150"/>
            <a:ext cx="2468562" cy="368300"/>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ALK</a:t>
            </a:r>
          </a:p>
        </p:txBody>
      </p:sp>
      <p:sp>
        <p:nvSpPr>
          <p:cNvPr id="63" name="Text Box 8"/>
          <p:cNvSpPr txBox="1">
            <a:spLocks noChangeArrowheads="1"/>
          </p:cNvSpPr>
          <p:nvPr/>
        </p:nvSpPr>
        <p:spPr bwMode="auto">
          <a:xfrm>
            <a:off x="5157792" y="5832475"/>
            <a:ext cx="1531937" cy="369888"/>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BRAF</a:t>
            </a:r>
          </a:p>
        </p:txBody>
      </p:sp>
      <p:sp>
        <p:nvSpPr>
          <p:cNvPr id="64" name="Text Box 9"/>
          <p:cNvSpPr txBox="1">
            <a:spLocks noChangeArrowheads="1"/>
          </p:cNvSpPr>
          <p:nvPr/>
        </p:nvSpPr>
        <p:spPr bwMode="auto">
          <a:xfrm>
            <a:off x="3986216" y="5359400"/>
            <a:ext cx="1531937" cy="368300"/>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PIK3CA</a:t>
            </a:r>
          </a:p>
        </p:txBody>
      </p:sp>
      <p:sp>
        <p:nvSpPr>
          <p:cNvPr id="65" name="Text Box 10"/>
          <p:cNvSpPr txBox="1">
            <a:spLocks noChangeArrowheads="1"/>
          </p:cNvSpPr>
          <p:nvPr/>
        </p:nvSpPr>
        <p:spPr bwMode="auto">
          <a:xfrm>
            <a:off x="3157541" y="5832475"/>
            <a:ext cx="1531937" cy="369888"/>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ERBB2</a:t>
            </a:r>
          </a:p>
        </p:txBody>
      </p:sp>
      <p:sp>
        <p:nvSpPr>
          <p:cNvPr id="66" name="Text Box 11"/>
          <p:cNvSpPr txBox="1">
            <a:spLocks noChangeArrowheads="1"/>
          </p:cNvSpPr>
          <p:nvPr/>
        </p:nvSpPr>
        <p:spPr bwMode="auto">
          <a:xfrm>
            <a:off x="2482850" y="5499100"/>
            <a:ext cx="1531938" cy="369888"/>
          </a:xfrm>
          <a:prstGeom prst="rect">
            <a:avLst/>
          </a:prstGeom>
          <a:noFill/>
          <a:ln w="9525">
            <a:noFill/>
            <a:miter lim="800000"/>
            <a:headEnd/>
            <a:tailEnd/>
          </a:ln>
        </p:spPr>
        <p:txBody>
          <a:bodyPr>
            <a:spAutoFit/>
          </a:bodyPr>
          <a:lstStyle/>
          <a:p>
            <a:pPr algn="ctr">
              <a:spcBef>
                <a:spcPct val="50000"/>
              </a:spcBef>
              <a:defRPr/>
            </a:pPr>
            <a:r>
              <a:rPr lang="en-US" sz="1800" b="1" i="1" dirty="0">
                <a:latin typeface="Arial"/>
                <a:ea typeface="+mn-ea"/>
                <a:cs typeface="Arial" pitchFamily="34" charset="0"/>
              </a:rPr>
              <a:t>MEK1</a:t>
            </a:r>
          </a:p>
        </p:txBody>
      </p:sp>
      <p:sp>
        <p:nvSpPr>
          <p:cNvPr id="67" name="Text Box 12"/>
          <p:cNvSpPr txBox="1">
            <a:spLocks noChangeArrowheads="1"/>
          </p:cNvSpPr>
          <p:nvPr/>
        </p:nvSpPr>
        <p:spPr bwMode="auto">
          <a:xfrm>
            <a:off x="250825" y="5541963"/>
            <a:ext cx="2698750" cy="368300"/>
          </a:xfrm>
          <a:prstGeom prst="rect">
            <a:avLst/>
          </a:prstGeom>
          <a:noFill/>
          <a:ln w="9525">
            <a:noFill/>
            <a:miter lim="800000"/>
            <a:headEnd/>
            <a:tailEnd/>
          </a:ln>
        </p:spPr>
        <p:txBody>
          <a:bodyPr>
            <a:spAutoFit/>
          </a:bodyPr>
          <a:lstStyle/>
          <a:p>
            <a:pPr algn="ctr">
              <a:spcBef>
                <a:spcPct val="50000"/>
              </a:spcBef>
              <a:defRPr/>
            </a:pPr>
            <a:r>
              <a:rPr lang="en-US" sz="1800" b="1" i="1" dirty="0">
                <a:solidFill>
                  <a:srgbClr val="FFFFFF"/>
                </a:solidFill>
                <a:latin typeface="Arial"/>
                <a:ea typeface="+mn-ea"/>
                <a:cs typeface="Arial" pitchFamily="34" charset="0"/>
              </a:rPr>
              <a:t>ERBB2</a:t>
            </a:r>
            <a:r>
              <a:rPr lang="en-US" sz="1800" b="1" dirty="0">
                <a:solidFill>
                  <a:srgbClr val="FFFFFF"/>
                </a:solidFill>
                <a:latin typeface="Arial"/>
                <a:ea typeface="+mn-ea"/>
                <a:cs typeface="Arial" pitchFamily="34" charset="0"/>
              </a:rPr>
              <a:t> Amplification</a:t>
            </a:r>
          </a:p>
        </p:txBody>
      </p:sp>
      <p:sp>
        <p:nvSpPr>
          <p:cNvPr id="68" name="Text Box 13"/>
          <p:cNvSpPr txBox="1">
            <a:spLocks noChangeArrowheads="1"/>
          </p:cNvSpPr>
          <p:nvPr/>
        </p:nvSpPr>
        <p:spPr bwMode="auto">
          <a:xfrm>
            <a:off x="438150" y="4592638"/>
            <a:ext cx="2698750" cy="646112"/>
          </a:xfrm>
          <a:prstGeom prst="rect">
            <a:avLst/>
          </a:prstGeom>
          <a:noFill/>
          <a:ln w="9525">
            <a:noFill/>
            <a:miter lim="800000"/>
            <a:headEnd/>
            <a:tailEnd/>
          </a:ln>
        </p:spPr>
        <p:txBody>
          <a:bodyPr>
            <a:spAutoFit/>
          </a:bodyPr>
          <a:lstStyle/>
          <a:p>
            <a:pPr algn="ctr">
              <a:defRPr/>
            </a:pPr>
            <a:r>
              <a:rPr lang="en-US" sz="1800" b="1" i="1" dirty="0">
                <a:latin typeface="Arial"/>
                <a:ea typeface="+mn-ea"/>
                <a:cs typeface="Arial" pitchFamily="34" charset="0"/>
              </a:rPr>
              <a:t>MET</a:t>
            </a:r>
            <a:r>
              <a:rPr lang="en-US" sz="1800" b="1" dirty="0">
                <a:latin typeface="Arial"/>
                <a:ea typeface="+mn-ea"/>
                <a:cs typeface="Arial" pitchFamily="34" charset="0"/>
              </a:rPr>
              <a:t> </a:t>
            </a:r>
          </a:p>
          <a:p>
            <a:pPr algn="ctr">
              <a:defRPr/>
            </a:pPr>
            <a:r>
              <a:rPr lang="en-US" sz="1800" b="1" dirty="0">
                <a:latin typeface="Arial"/>
                <a:ea typeface="+mn-ea"/>
                <a:cs typeface="Arial" pitchFamily="34" charset="0"/>
              </a:rPr>
              <a:t>Amplification</a:t>
            </a:r>
          </a:p>
        </p:txBody>
      </p:sp>
      <p:sp>
        <p:nvSpPr>
          <p:cNvPr id="69" name="Line 14"/>
          <p:cNvSpPr>
            <a:spLocks noChangeShapeType="1"/>
          </p:cNvSpPr>
          <p:nvPr/>
        </p:nvSpPr>
        <p:spPr bwMode="auto">
          <a:xfrm flipV="1">
            <a:off x="2549529" y="4864100"/>
            <a:ext cx="792163" cy="190500"/>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0" name="Line 15"/>
          <p:cNvSpPr>
            <a:spLocks noChangeShapeType="1"/>
          </p:cNvSpPr>
          <p:nvPr/>
        </p:nvSpPr>
        <p:spPr bwMode="auto">
          <a:xfrm flipH="1">
            <a:off x="2251076" y="4935538"/>
            <a:ext cx="1487488" cy="609600"/>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1" name="Line 16"/>
          <p:cNvSpPr>
            <a:spLocks noChangeShapeType="1"/>
          </p:cNvSpPr>
          <p:nvPr/>
        </p:nvSpPr>
        <p:spPr bwMode="auto">
          <a:xfrm flipV="1">
            <a:off x="3379788" y="4976821"/>
            <a:ext cx="641350" cy="568325"/>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2" name="Line 17"/>
          <p:cNvSpPr>
            <a:spLocks noChangeShapeType="1"/>
          </p:cNvSpPr>
          <p:nvPr/>
        </p:nvSpPr>
        <p:spPr bwMode="auto">
          <a:xfrm flipV="1">
            <a:off x="3995738" y="4953000"/>
            <a:ext cx="309562" cy="865188"/>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3" name="Line 18"/>
          <p:cNvSpPr>
            <a:spLocks noChangeShapeType="1"/>
          </p:cNvSpPr>
          <p:nvPr/>
        </p:nvSpPr>
        <p:spPr bwMode="auto">
          <a:xfrm flipH="1" flipV="1">
            <a:off x="4708527" y="4995871"/>
            <a:ext cx="23813" cy="350837"/>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4" name="Line 19"/>
          <p:cNvSpPr>
            <a:spLocks noChangeShapeType="1"/>
          </p:cNvSpPr>
          <p:nvPr/>
        </p:nvSpPr>
        <p:spPr bwMode="auto">
          <a:xfrm flipH="1" flipV="1">
            <a:off x="5029200" y="4995863"/>
            <a:ext cx="571500" cy="900112"/>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5" name="Line 20"/>
          <p:cNvSpPr>
            <a:spLocks noChangeShapeType="1"/>
          </p:cNvSpPr>
          <p:nvPr/>
        </p:nvSpPr>
        <p:spPr bwMode="auto">
          <a:xfrm flipH="1" flipV="1">
            <a:off x="5519742" y="4918083"/>
            <a:ext cx="949325" cy="428625"/>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6" name="Line 22"/>
          <p:cNvSpPr>
            <a:spLocks noChangeShapeType="1"/>
          </p:cNvSpPr>
          <p:nvPr/>
        </p:nvSpPr>
        <p:spPr bwMode="auto">
          <a:xfrm flipV="1">
            <a:off x="5899150" y="2763838"/>
            <a:ext cx="622300" cy="133350"/>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7" name="Line 23"/>
          <p:cNvSpPr>
            <a:spLocks noChangeShapeType="1"/>
          </p:cNvSpPr>
          <p:nvPr/>
        </p:nvSpPr>
        <p:spPr bwMode="auto">
          <a:xfrm flipV="1">
            <a:off x="7348542" y="3470280"/>
            <a:ext cx="750887" cy="125413"/>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8" name="Line 24"/>
          <p:cNvSpPr>
            <a:spLocks noChangeShapeType="1"/>
          </p:cNvSpPr>
          <p:nvPr/>
        </p:nvSpPr>
        <p:spPr bwMode="auto">
          <a:xfrm flipH="1" flipV="1">
            <a:off x="2395538" y="2632083"/>
            <a:ext cx="760412" cy="377825"/>
          </a:xfrm>
          <a:prstGeom prst="line">
            <a:avLst/>
          </a:prstGeom>
          <a:noFill/>
          <a:ln w="28575">
            <a:solidFill>
              <a:schemeClr val="tx1"/>
            </a:solidFill>
            <a:round/>
            <a:headEnd/>
            <a:tailEnd/>
          </a:ln>
        </p:spPr>
        <p:txBody>
          <a:bodyPr/>
          <a:lstStyle/>
          <a:p>
            <a:pPr>
              <a:defRPr/>
            </a:pPr>
            <a:endParaRPr lang="en-US" sz="1800" b="1" dirty="0">
              <a:latin typeface="Arial"/>
              <a:ea typeface="+mn-ea"/>
              <a:cs typeface="Arial" pitchFamily="34" charset="0"/>
            </a:endParaRPr>
          </a:p>
        </p:txBody>
      </p:sp>
      <p:sp>
        <p:nvSpPr>
          <p:cNvPr id="79" name="Freeform 30"/>
          <p:cNvSpPr>
            <a:spLocks/>
          </p:cNvSpPr>
          <p:nvPr/>
        </p:nvSpPr>
        <p:spPr bwMode="auto">
          <a:xfrm>
            <a:off x="4838703" y="3176588"/>
            <a:ext cx="1954213" cy="1038225"/>
          </a:xfrm>
          <a:custGeom>
            <a:avLst/>
            <a:gdLst/>
            <a:ahLst/>
            <a:cxnLst>
              <a:cxn ang="0">
                <a:pos x="0" y="230"/>
              </a:cxn>
              <a:cxn ang="0">
                <a:pos x="1231" y="0"/>
              </a:cxn>
              <a:cxn ang="0">
                <a:pos x="1231" y="429"/>
              </a:cxn>
              <a:cxn ang="0">
                <a:pos x="0" y="654"/>
              </a:cxn>
              <a:cxn ang="0">
                <a:pos x="0" y="230"/>
              </a:cxn>
            </a:cxnLst>
            <a:rect l="0" t="0" r="r" b="b"/>
            <a:pathLst>
              <a:path w="1231" h="654">
                <a:moveTo>
                  <a:pt x="0" y="230"/>
                </a:moveTo>
                <a:lnTo>
                  <a:pt x="1231" y="0"/>
                </a:lnTo>
                <a:lnTo>
                  <a:pt x="1231" y="429"/>
                </a:lnTo>
                <a:lnTo>
                  <a:pt x="0" y="654"/>
                </a:lnTo>
                <a:lnTo>
                  <a:pt x="0" y="230"/>
                </a:lnTo>
                <a:close/>
              </a:path>
            </a:pathLst>
          </a:custGeom>
          <a:solidFill>
            <a:srgbClr val="8000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0" name="Freeform 31"/>
          <p:cNvSpPr>
            <a:spLocks/>
          </p:cNvSpPr>
          <p:nvPr/>
        </p:nvSpPr>
        <p:spPr bwMode="auto">
          <a:xfrm>
            <a:off x="4838703" y="2922596"/>
            <a:ext cx="1954213" cy="619125"/>
          </a:xfrm>
          <a:custGeom>
            <a:avLst/>
            <a:gdLst/>
            <a:ahLst/>
            <a:cxnLst>
              <a:cxn ang="0">
                <a:pos x="0" y="0"/>
              </a:cxn>
              <a:cxn ang="0">
                <a:pos x="31" y="0"/>
              </a:cxn>
              <a:cxn ang="0">
                <a:pos x="52" y="0"/>
              </a:cxn>
              <a:cxn ang="0">
                <a:pos x="83" y="0"/>
              </a:cxn>
              <a:cxn ang="0">
                <a:pos x="109" y="0"/>
              </a:cxn>
              <a:cxn ang="0">
                <a:pos x="135" y="0"/>
              </a:cxn>
              <a:cxn ang="0">
                <a:pos x="161" y="0"/>
              </a:cxn>
              <a:cxn ang="0">
                <a:pos x="187" y="0"/>
              </a:cxn>
              <a:cxn ang="0">
                <a:pos x="217" y="0"/>
              </a:cxn>
              <a:cxn ang="0">
                <a:pos x="239" y="4"/>
              </a:cxn>
              <a:cxn ang="0">
                <a:pos x="265" y="4"/>
              </a:cxn>
              <a:cxn ang="0">
                <a:pos x="295" y="4"/>
              </a:cxn>
              <a:cxn ang="0">
                <a:pos x="317" y="4"/>
              </a:cxn>
              <a:cxn ang="0">
                <a:pos x="343" y="4"/>
              </a:cxn>
              <a:cxn ang="0">
                <a:pos x="373" y="13"/>
              </a:cxn>
              <a:cxn ang="0">
                <a:pos x="395" y="13"/>
              </a:cxn>
              <a:cxn ang="0">
                <a:pos x="421" y="13"/>
              </a:cxn>
              <a:cxn ang="0">
                <a:pos x="447" y="17"/>
              </a:cxn>
              <a:cxn ang="0">
                <a:pos x="472" y="17"/>
              </a:cxn>
              <a:cxn ang="0">
                <a:pos x="498" y="17"/>
              </a:cxn>
              <a:cxn ang="0">
                <a:pos x="524" y="22"/>
              </a:cxn>
              <a:cxn ang="0">
                <a:pos x="546" y="22"/>
              </a:cxn>
              <a:cxn ang="0">
                <a:pos x="572" y="30"/>
              </a:cxn>
              <a:cxn ang="0">
                <a:pos x="594" y="30"/>
              </a:cxn>
              <a:cxn ang="0">
                <a:pos x="620" y="30"/>
              </a:cxn>
              <a:cxn ang="0">
                <a:pos x="641" y="35"/>
              </a:cxn>
              <a:cxn ang="0">
                <a:pos x="667" y="35"/>
              </a:cxn>
              <a:cxn ang="0">
                <a:pos x="689" y="43"/>
              </a:cxn>
              <a:cxn ang="0">
                <a:pos x="715" y="43"/>
              </a:cxn>
              <a:cxn ang="0">
                <a:pos x="737" y="48"/>
              </a:cxn>
              <a:cxn ang="0">
                <a:pos x="763" y="52"/>
              </a:cxn>
              <a:cxn ang="0">
                <a:pos x="784" y="52"/>
              </a:cxn>
              <a:cxn ang="0">
                <a:pos x="810" y="61"/>
              </a:cxn>
              <a:cxn ang="0">
                <a:pos x="828" y="61"/>
              </a:cxn>
              <a:cxn ang="0">
                <a:pos x="854" y="65"/>
              </a:cxn>
              <a:cxn ang="0">
                <a:pos x="875" y="74"/>
              </a:cxn>
              <a:cxn ang="0">
                <a:pos x="893" y="74"/>
              </a:cxn>
              <a:cxn ang="0">
                <a:pos x="919" y="78"/>
              </a:cxn>
              <a:cxn ang="0">
                <a:pos x="936" y="82"/>
              </a:cxn>
              <a:cxn ang="0">
                <a:pos x="962" y="82"/>
              </a:cxn>
              <a:cxn ang="0">
                <a:pos x="979" y="91"/>
              </a:cxn>
              <a:cxn ang="0">
                <a:pos x="1001" y="95"/>
              </a:cxn>
              <a:cxn ang="0">
                <a:pos x="1018" y="100"/>
              </a:cxn>
              <a:cxn ang="0">
                <a:pos x="1040" y="100"/>
              </a:cxn>
              <a:cxn ang="0">
                <a:pos x="1057" y="108"/>
              </a:cxn>
              <a:cxn ang="0">
                <a:pos x="1079" y="113"/>
              </a:cxn>
              <a:cxn ang="0">
                <a:pos x="1096" y="121"/>
              </a:cxn>
              <a:cxn ang="0">
                <a:pos x="1118" y="126"/>
              </a:cxn>
              <a:cxn ang="0">
                <a:pos x="1135" y="126"/>
              </a:cxn>
              <a:cxn ang="0">
                <a:pos x="1153" y="130"/>
              </a:cxn>
              <a:cxn ang="0">
                <a:pos x="1166" y="139"/>
              </a:cxn>
              <a:cxn ang="0">
                <a:pos x="1183" y="143"/>
              </a:cxn>
              <a:cxn ang="0">
                <a:pos x="1200" y="152"/>
              </a:cxn>
              <a:cxn ang="0">
                <a:pos x="1218" y="156"/>
              </a:cxn>
              <a:cxn ang="0">
                <a:pos x="1231" y="160"/>
              </a:cxn>
              <a:cxn ang="0">
                <a:pos x="0" y="390"/>
              </a:cxn>
              <a:cxn ang="0">
                <a:pos x="0" y="0"/>
              </a:cxn>
            </a:cxnLst>
            <a:rect l="0" t="0" r="r" b="b"/>
            <a:pathLst>
              <a:path w="1231" h="390">
                <a:moveTo>
                  <a:pt x="0" y="0"/>
                </a:moveTo>
                <a:lnTo>
                  <a:pt x="31" y="0"/>
                </a:lnTo>
                <a:lnTo>
                  <a:pt x="52" y="0"/>
                </a:lnTo>
                <a:lnTo>
                  <a:pt x="83" y="0"/>
                </a:lnTo>
                <a:lnTo>
                  <a:pt x="109" y="0"/>
                </a:lnTo>
                <a:lnTo>
                  <a:pt x="135" y="0"/>
                </a:lnTo>
                <a:lnTo>
                  <a:pt x="161" y="0"/>
                </a:lnTo>
                <a:lnTo>
                  <a:pt x="187" y="0"/>
                </a:lnTo>
                <a:lnTo>
                  <a:pt x="217" y="0"/>
                </a:lnTo>
                <a:lnTo>
                  <a:pt x="239" y="4"/>
                </a:lnTo>
                <a:lnTo>
                  <a:pt x="265" y="4"/>
                </a:lnTo>
                <a:lnTo>
                  <a:pt x="295" y="4"/>
                </a:lnTo>
                <a:lnTo>
                  <a:pt x="317" y="4"/>
                </a:lnTo>
                <a:lnTo>
                  <a:pt x="343" y="4"/>
                </a:lnTo>
                <a:lnTo>
                  <a:pt x="373" y="13"/>
                </a:lnTo>
                <a:lnTo>
                  <a:pt x="395" y="13"/>
                </a:lnTo>
                <a:lnTo>
                  <a:pt x="421" y="13"/>
                </a:lnTo>
                <a:lnTo>
                  <a:pt x="447" y="17"/>
                </a:lnTo>
                <a:lnTo>
                  <a:pt x="472" y="17"/>
                </a:lnTo>
                <a:lnTo>
                  <a:pt x="498" y="17"/>
                </a:lnTo>
                <a:lnTo>
                  <a:pt x="524" y="22"/>
                </a:lnTo>
                <a:lnTo>
                  <a:pt x="546" y="22"/>
                </a:lnTo>
                <a:lnTo>
                  <a:pt x="572" y="30"/>
                </a:lnTo>
                <a:lnTo>
                  <a:pt x="594" y="30"/>
                </a:lnTo>
                <a:lnTo>
                  <a:pt x="620" y="30"/>
                </a:lnTo>
                <a:lnTo>
                  <a:pt x="641" y="35"/>
                </a:lnTo>
                <a:lnTo>
                  <a:pt x="667" y="35"/>
                </a:lnTo>
                <a:lnTo>
                  <a:pt x="689" y="43"/>
                </a:lnTo>
                <a:lnTo>
                  <a:pt x="715" y="43"/>
                </a:lnTo>
                <a:lnTo>
                  <a:pt x="737" y="48"/>
                </a:lnTo>
                <a:lnTo>
                  <a:pt x="763" y="52"/>
                </a:lnTo>
                <a:lnTo>
                  <a:pt x="784" y="52"/>
                </a:lnTo>
                <a:lnTo>
                  <a:pt x="810" y="61"/>
                </a:lnTo>
                <a:lnTo>
                  <a:pt x="828" y="61"/>
                </a:lnTo>
                <a:lnTo>
                  <a:pt x="854" y="65"/>
                </a:lnTo>
                <a:lnTo>
                  <a:pt x="875" y="74"/>
                </a:lnTo>
                <a:lnTo>
                  <a:pt x="893" y="74"/>
                </a:lnTo>
                <a:lnTo>
                  <a:pt x="919" y="78"/>
                </a:lnTo>
                <a:lnTo>
                  <a:pt x="936" y="82"/>
                </a:lnTo>
                <a:lnTo>
                  <a:pt x="962" y="82"/>
                </a:lnTo>
                <a:lnTo>
                  <a:pt x="979" y="91"/>
                </a:lnTo>
                <a:lnTo>
                  <a:pt x="1001" y="95"/>
                </a:lnTo>
                <a:lnTo>
                  <a:pt x="1018" y="100"/>
                </a:lnTo>
                <a:lnTo>
                  <a:pt x="1040" y="100"/>
                </a:lnTo>
                <a:lnTo>
                  <a:pt x="1057" y="108"/>
                </a:lnTo>
                <a:lnTo>
                  <a:pt x="1079" y="113"/>
                </a:lnTo>
                <a:lnTo>
                  <a:pt x="1096" y="121"/>
                </a:lnTo>
                <a:lnTo>
                  <a:pt x="1118" y="126"/>
                </a:lnTo>
                <a:lnTo>
                  <a:pt x="1135" y="126"/>
                </a:lnTo>
                <a:lnTo>
                  <a:pt x="1153" y="130"/>
                </a:lnTo>
                <a:lnTo>
                  <a:pt x="1166" y="139"/>
                </a:lnTo>
                <a:lnTo>
                  <a:pt x="1183" y="143"/>
                </a:lnTo>
                <a:lnTo>
                  <a:pt x="1200" y="152"/>
                </a:lnTo>
                <a:lnTo>
                  <a:pt x="1218" y="156"/>
                </a:lnTo>
                <a:lnTo>
                  <a:pt x="1231" y="160"/>
                </a:lnTo>
                <a:lnTo>
                  <a:pt x="0" y="390"/>
                </a:lnTo>
                <a:lnTo>
                  <a:pt x="0" y="0"/>
                </a:lnTo>
                <a:close/>
              </a:path>
            </a:pathLst>
          </a:custGeom>
          <a:solidFill>
            <a:srgbClr val="FF00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1" name="Freeform 32"/>
          <p:cNvSpPr>
            <a:spLocks/>
          </p:cNvSpPr>
          <p:nvPr/>
        </p:nvSpPr>
        <p:spPr bwMode="auto">
          <a:xfrm>
            <a:off x="2233613" y="3568700"/>
            <a:ext cx="989012" cy="1182688"/>
          </a:xfrm>
          <a:custGeom>
            <a:avLst/>
            <a:gdLst/>
            <a:ahLst/>
            <a:cxnLst>
              <a:cxn ang="0">
                <a:pos x="602" y="320"/>
              </a:cxn>
              <a:cxn ang="0">
                <a:pos x="563" y="307"/>
              </a:cxn>
              <a:cxn ang="0">
                <a:pos x="519" y="299"/>
              </a:cxn>
              <a:cxn ang="0">
                <a:pos x="476" y="290"/>
              </a:cxn>
              <a:cxn ang="0">
                <a:pos x="441" y="281"/>
              </a:cxn>
              <a:cxn ang="0">
                <a:pos x="407" y="268"/>
              </a:cxn>
              <a:cxn ang="0">
                <a:pos x="368" y="260"/>
              </a:cxn>
              <a:cxn ang="0">
                <a:pos x="333" y="247"/>
              </a:cxn>
              <a:cxn ang="0">
                <a:pos x="303" y="238"/>
              </a:cxn>
              <a:cxn ang="0">
                <a:pos x="272" y="229"/>
              </a:cxn>
              <a:cxn ang="0">
                <a:pos x="242" y="217"/>
              </a:cxn>
              <a:cxn ang="0">
                <a:pos x="212" y="204"/>
              </a:cxn>
              <a:cxn ang="0">
                <a:pos x="190" y="191"/>
              </a:cxn>
              <a:cxn ang="0">
                <a:pos x="160" y="182"/>
              </a:cxn>
              <a:cxn ang="0">
                <a:pos x="143" y="169"/>
              </a:cxn>
              <a:cxn ang="0">
                <a:pos x="117" y="156"/>
              </a:cxn>
              <a:cxn ang="0">
                <a:pos x="99" y="143"/>
              </a:cxn>
              <a:cxn ang="0">
                <a:pos x="82" y="134"/>
              </a:cxn>
              <a:cxn ang="0">
                <a:pos x="65" y="113"/>
              </a:cxn>
              <a:cxn ang="0">
                <a:pos x="47" y="104"/>
              </a:cxn>
              <a:cxn ang="0">
                <a:pos x="34" y="91"/>
              </a:cxn>
              <a:cxn ang="0">
                <a:pos x="21" y="78"/>
              </a:cxn>
              <a:cxn ang="0">
                <a:pos x="17" y="61"/>
              </a:cxn>
              <a:cxn ang="0">
                <a:pos x="8" y="48"/>
              </a:cxn>
              <a:cxn ang="0">
                <a:pos x="4" y="35"/>
              </a:cxn>
              <a:cxn ang="0">
                <a:pos x="0" y="26"/>
              </a:cxn>
              <a:cxn ang="0">
                <a:pos x="0" y="4"/>
              </a:cxn>
              <a:cxn ang="0">
                <a:pos x="0" y="424"/>
              </a:cxn>
              <a:cxn ang="0">
                <a:pos x="0" y="446"/>
              </a:cxn>
              <a:cxn ang="0">
                <a:pos x="0" y="455"/>
              </a:cxn>
              <a:cxn ang="0">
                <a:pos x="4" y="468"/>
              </a:cxn>
              <a:cxn ang="0">
                <a:pos x="8" y="481"/>
              </a:cxn>
              <a:cxn ang="0">
                <a:pos x="21" y="498"/>
              </a:cxn>
              <a:cxn ang="0">
                <a:pos x="26" y="511"/>
              </a:cxn>
              <a:cxn ang="0">
                <a:pos x="39" y="524"/>
              </a:cxn>
              <a:cxn ang="0">
                <a:pos x="56" y="533"/>
              </a:cxn>
              <a:cxn ang="0">
                <a:pos x="69" y="546"/>
              </a:cxn>
              <a:cxn ang="0">
                <a:pos x="86" y="563"/>
              </a:cxn>
              <a:cxn ang="0">
                <a:pos x="104" y="576"/>
              </a:cxn>
              <a:cxn ang="0">
                <a:pos x="130" y="589"/>
              </a:cxn>
              <a:cxn ang="0">
                <a:pos x="147" y="602"/>
              </a:cxn>
              <a:cxn ang="0">
                <a:pos x="173" y="610"/>
              </a:cxn>
              <a:cxn ang="0">
                <a:pos x="203" y="623"/>
              </a:cxn>
              <a:cxn ang="0">
                <a:pos x="225" y="636"/>
              </a:cxn>
              <a:cxn ang="0">
                <a:pos x="255" y="649"/>
              </a:cxn>
              <a:cxn ang="0">
                <a:pos x="285" y="658"/>
              </a:cxn>
              <a:cxn ang="0">
                <a:pos x="316" y="671"/>
              </a:cxn>
              <a:cxn ang="0">
                <a:pos x="350" y="680"/>
              </a:cxn>
              <a:cxn ang="0">
                <a:pos x="389" y="688"/>
              </a:cxn>
              <a:cxn ang="0">
                <a:pos x="424" y="701"/>
              </a:cxn>
              <a:cxn ang="0">
                <a:pos x="459" y="710"/>
              </a:cxn>
              <a:cxn ang="0">
                <a:pos x="502" y="719"/>
              </a:cxn>
              <a:cxn ang="0">
                <a:pos x="537" y="727"/>
              </a:cxn>
              <a:cxn ang="0">
                <a:pos x="580" y="736"/>
              </a:cxn>
              <a:cxn ang="0">
                <a:pos x="623" y="745"/>
              </a:cxn>
            </a:cxnLst>
            <a:rect l="0" t="0" r="r" b="b"/>
            <a:pathLst>
              <a:path w="623" h="745">
                <a:moveTo>
                  <a:pt x="623" y="320"/>
                </a:moveTo>
                <a:lnTo>
                  <a:pt x="602" y="320"/>
                </a:lnTo>
                <a:lnTo>
                  <a:pt x="580" y="312"/>
                </a:lnTo>
                <a:lnTo>
                  <a:pt x="563" y="307"/>
                </a:lnTo>
                <a:lnTo>
                  <a:pt x="537" y="299"/>
                </a:lnTo>
                <a:lnTo>
                  <a:pt x="519" y="299"/>
                </a:lnTo>
                <a:lnTo>
                  <a:pt x="502" y="294"/>
                </a:lnTo>
                <a:lnTo>
                  <a:pt x="476" y="290"/>
                </a:lnTo>
                <a:lnTo>
                  <a:pt x="459" y="281"/>
                </a:lnTo>
                <a:lnTo>
                  <a:pt x="441" y="281"/>
                </a:lnTo>
                <a:lnTo>
                  <a:pt x="424" y="277"/>
                </a:lnTo>
                <a:lnTo>
                  <a:pt x="407" y="268"/>
                </a:lnTo>
                <a:lnTo>
                  <a:pt x="389" y="264"/>
                </a:lnTo>
                <a:lnTo>
                  <a:pt x="368" y="260"/>
                </a:lnTo>
                <a:lnTo>
                  <a:pt x="350" y="251"/>
                </a:lnTo>
                <a:lnTo>
                  <a:pt x="333" y="247"/>
                </a:lnTo>
                <a:lnTo>
                  <a:pt x="316" y="247"/>
                </a:lnTo>
                <a:lnTo>
                  <a:pt x="303" y="238"/>
                </a:lnTo>
                <a:lnTo>
                  <a:pt x="285" y="234"/>
                </a:lnTo>
                <a:lnTo>
                  <a:pt x="272" y="229"/>
                </a:lnTo>
                <a:lnTo>
                  <a:pt x="255" y="221"/>
                </a:lnTo>
                <a:lnTo>
                  <a:pt x="242" y="217"/>
                </a:lnTo>
                <a:lnTo>
                  <a:pt x="225" y="212"/>
                </a:lnTo>
                <a:lnTo>
                  <a:pt x="212" y="204"/>
                </a:lnTo>
                <a:lnTo>
                  <a:pt x="203" y="199"/>
                </a:lnTo>
                <a:lnTo>
                  <a:pt x="190" y="191"/>
                </a:lnTo>
                <a:lnTo>
                  <a:pt x="173" y="186"/>
                </a:lnTo>
                <a:lnTo>
                  <a:pt x="160" y="182"/>
                </a:lnTo>
                <a:lnTo>
                  <a:pt x="147" y="173"/>
                </a:lnTo>
                <a:lnTo>
                  <a:pt x="143" y="169"/>
                </a:lnTo>
                <a:lnTo>
                  <a:pt x="130" y="160"/>
                </a:lnTo>
                <a:lnTo>
                  <a:pt x="117" y="156"/>
                </a:lnTo>
                <a:lnTo>
                  <a:pt x="104" y="152"/>
                </a:lnTo>
                <a:lnTo>
                  <a:pt x="99" y="143"/>
                </a:lnTo>
                <a:lnTo>
                  <a:pt x="86" y="139"/>
                </a:lnTo>
                <a:lnTo>
                  <a:pt x="82" y="134"/>
                </a:lnTo>
                <a:lnTo>
                  <a:pt x="69" y="121"/>
                </a:lnTo>
                <a:lnTo>
                  <a:pt x="65" y="113"/>
                </a:lnTo>
                <a:lnTo>
                  <a:pt x="56" y="108"/>
                </a:lnTo>
                <a:lnTo>
                  <a:pt x="47" y="104"/>
                </a:lnTo>
                <a:lnTo>
                  <a:pt x="39" y="95"/>
                </a:lnTo>
                <a:lnTo>
                  <a:pt x="34" y="91"/>
                </a:lnTo>
                <a:lnTo>
                  <a:pt x="26" y="82"/>
                </a:lnTo>
                <a:lnTo>
                  <a:pt x="21" y="78"/>
                </a:lnTo>
                <a:lnTo>
                  <a:pt x="21" y="74"/>
                </a:lnTo>
                <a:lnTo>
                  <a:pt x="17" y="61"/>
                </a:lnTo>
                <a:lnTo>
                  <a:pt x="8" y="56"/>
                </a:lnTo>
                <a:lnTo>
                  <a:pt x="8" y="48"/>
                </a:lnTo>
                <a:lnTo>
                  <a:pt x="4" y="43"/>
                </a:lnTo>
                <a:lnTo>
                  <a:pt x="4" y="35"/>
                </a:lnTo>
                <a:lnTo>
                  <a:pt x="0" y="30"/>
                </a:lnTo>
                <a:lnTo>
                  <a:pt x="0" y="26"/>
                </a:lnTo>
                <a:lnTo>
                  <a:pt x="0" y="17"/>
                </a:lnTo>
                <a:lnTo>
                  <a:pt x="0" y="4"/>
                </a:lnTo>
                <a:lnTo>
                  <a:pt x="0" y="0"/>
                </a:lnTo>
                <a:lnTo>
                  <a:pt x="0" y="424"/>
                </a:lnTo>
                <a:lnTo>
                  <a:pt x="0" y="433"/>
                </a:lnTo>
                <a:lnTo>
                  <a:pt x="0" y="446"/>
                </a:lnTo>
                <a:lnTo>
                  <a:pt x="0" y="450"/>
                </a:lnTo>
                <a:lnTo>
                  <a:pt x="0" y="455"/>
                </a:lnTo>
                <a:lnTo>
                  <a:pt x="4" y="463"/>
                </a:lnTo>
                <a:lnTo>
                  <a:pt x="4" y="468"/>
                </a:lnTo>
                <a:lnTo>
                  <a:pt x="8" y="476"/>
                </a:lnTo>
                <a:lnTo>
                  <a:pt x="8" y="481"/>
                </a:lnTo>
                <a:lnTo>
                  <a:pt x="17" y="485"/>
                </a:lnTo>
                <a:lnTo>
                  <a:pt x="21" y="498"/>
                </a:lnTo>
                <a:lnTo>
                  <a:pt x="21" y="502"/>
                </a:lnTo>
                <a:lnTo>
                  <a:pt x="26" y="511"/>
                </a:lnTo>
                <a:lnTo>
                  <a:pt x="34" y="515"/>
                </a:lnTo>
                <a:lnTo>
                  <a:pt x="39" y="524"/>
                </a:lnTo>
                <a:lnTo>
                  <a:pt x="47" y="528"/>
                </a:lnTo>
                <a:lnTo>
                  <a:pt x="56" y="533"/>
                </a:lnTo>
                <a:lnTo>
                  <a:pt x="65" y="541"/>
                </a:lnTo>
                <a:lnTo>
                  <a:pt x="69" y="546"/>
                </a:lnTo>
                <a:lnTo>
                  <a:pt x="82" y="559"/>
                </a:lnTo>
                <a:lnTo>
                  <a:pt x="86" y="563"/>
                </a:lnTo>
                <a:lnTo>
                  <a:pt x="99" y="571"/>
                </a:lnTo>
                <a:lnTo>
                  <a:pt x="104" y="576"/>
                </a:lnTo>
                <a:lnTo>
                  <a:pt x="117" y="580"/>
                </a:lnTo>
                <a:lnTo>
                  <a:pt x="130" y="589"/>
                </a:lnTo>
                <a:lnTo>
                  <a:pt x="143" y="593"/>
                </a:lnTo>
                <a:lnTo>
                  <a:pt x="147" y="602"/>
                </a:lnTo>
                <a:lnTo>
                  <a:pt x="160" y="606"/>
                </a:lnTo>
                <a:lnTo>
                  <a:pt x="173" y="610"/>
                </a:lnTo>
                <a:lnTo>
                  <a:pt x="190" y="619"/>
                </a:lnTo>
                <a:lnTo>
                  <a:pt x="203" y="623"/>
                </a:lnTo>
                <a:lnTo>
                  <a:pt x="212" y="632"/>
                </a:lnTo>
                <a:lnTo>
                  <a:pt x="225" y="636"/>
                </a:lnTo>
                <a:lnTo>
                  <a:pt x="242" y="641"/>
                </a:lnTo>
                <a:lnTo>
                  <a:pt x="255" y="649"/>
                </a:lnTo>
                <a:lnTo>
                  <a:pt x="272" y="654"/>
                </a:lnTo>
                <a:lnTo>
                  <a:pt x="285" y="658"/>
                </a:lnTo>
                <a:lnTo>
                  <a:pt x="303" y="667"/>
                </a:lnTo>
                <a:lnTo>
                  <a:pt x="316" y="671"/>
                </a:lnTo>
                <a:lnTo>
                  <a:pt x="333" y="671"/>
                </a:lnTo>
                <a:lnTo>
                  <a:pt x="350" y="680"/>
                </a:lnTo>
                <a:lnTo>
                  <a:pt x="368" y="684"/>
                </a:lnTo>
                <a:lnTo>
                  <a:pt x="389" y="688"/>
                </a:lnTo>
                <a:lnTo>
                  <a:pt x="407" y="697"/>
                </a:lnTo>
                <a:lnTo>
                  <a:pt x="424" y="701"/>
                </a:lnTo>
                <a:lnTo>
                  <a:pt x="441" y="710"/>
                </a:lnTo>
                <a:lnTo>
                  <a:pt x="459" y="710"/>
                </a:lnTo>
                <a:lnTo>
                  <a:pt x="476" y="714"/>
                </a:lnTo>
                <a:lnTo>
                  <a:pt x="502" y="719"/>
                </a:lnTo>
                <a:lnTo>
                  <a:pt x="519" y="727"/>
                </a:lnTo>
                <a:lnTo>
                  <a:pt x="537" y="727"/>
                </a:lnTo>
                <a:lnTo>
                  <a:pt x="563" y="732"/>
                </a:lnTo>
                <a:lnTo>
                  <a:pt x="580" y="736"/>
                </a:lnTo>
                <a:lnTo>
                  <a:pt x="602" y="745"/>
                </a:lnTo>
                <a:lnTo>
                  <a:pt x="623" y="745"/>
                </a:lnTo>
                <a:lnTo>
                  <a:pt x="623" y="320"/>
                </a:lnTo>
                <a:close/>
              </a:path>
            </a:pathLst>
          </a:custGeom>
          <a:solidFill>
            <a:srgbClr val="804D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2" name="Freeform 33"/>
          <p:cNvSpPr>
            <a:spLocks/>
          </p:cNvSpPr>
          <p:nvPr/>
        </p:nvSpPr>
        <p:spPr bwMode="auto">
          <a:xfrm>
            <a:off x="3222626" y="3568700"/>
            <a:ext cx="1417638" cy="1182688"/>
          </a:xfrm>
          <a:custGeom>
            <a:avLst/>
            <a:gdLst/>
            <a:ahLst/>
            <a:cxnLst>
              <a:cxn ang="0">
                <a:pos x="893" y="0"/>
              </a:cxn>
              <a:cxn ang="0">
                <a:pos x="0" y="320"/>
              </a:cxn>
              <a:cxn ang="0">
                <a:pos x="0" y="745"/>
              </a:cxn>
              <a:cxn ang="0">
                <a:pos x="893" y="424"/>
              </a:cxn>
              <a:cxn ang="0">
                <a:pos x="893" y="0"/>
              </a:cxn>
            </a:cxnLst>
            <a:rect l="0" t="0" r="r" b="b"/>
            <a:pathLst>
              <a:path w="893" h="745">
                <a:moveTo>
                  <a:pt x="893" y="0"/>
                </a:moveTo>
                <a:lnTo>
                  <a:pt x="0" y="320"/>
                </a:lnTo>
                <a:lnTo>
                  <a:pt x="0" y="745"/>
                </a:lnTo>
                <a:lnTo>
                  <a:pt x="893" y="424"/>
                </a:lnTo>
                <a:lnTo>
                  <a:pt x="893" y="0"/>
                </a:lnTo>
                <a:close/>
              </a:path>
            </a:pathLst>
          </a:custGeom>
          <a:solidFill>
            <a:srgbClr val="804D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3" name="Freeform 34"/>
          <p:cNvSpPr>
            <a:spLocks/>
          </p:cNvSpPr>
          <p:nvPr/>
        </p:nvSpPr>
        <p:spPr bwMode="auto">
          <a:xfrm>
            <a:off x="2233615" y="2949577"/>
            <a:ext cx="2406650" cy="1127125"/>
          </a:xfrm>
          <a:custGeom>
            <a:avLst/>
            <a:gdLst/>
            <a:ahLst/>
            <a:cxnLst>
              <a:cxn ang="0">
                <a:pos x="580" y="702"/>
              </a:cxn>
              <a:cxn ang="0">
                <a:pos x="519" y="689"/>
              </a:cxn>
              <a:cxn ang="0">
                <a:pos x="459" y="671"/>
              </a:cxn>
              <a:cxn ang="0">
                <a:pos x="407" y="658"/>
              </a:cxn>
              <a:cxn ang="0">
                <a:pos x="350" y="641"/>
              </a:cxn>
              <a:cxn ang="0">
                <a:pos x="303" y="628"/>
              </a:cxn>
              <a:cxn ang="0">
                <a:pos x="255" y="611"/>
              </a:cxn>
              <a:cxn ang="0">
                <a:pos x="212" y="594"/>
              </a:cxn>
              <a:cxn ang="0">
                <a:pos x="173" y="576"/>
              </a:cxn>
              <a:cxn ang="0">
                <a:pos x="143" y="559"/>
              </a:cxn>
              <a:cxn ang="0">
                <a:pos x="104" y="542"/>
              </a:cxn>
              <a:cxn ang="0">
                <a:pos x="82" y="524"/>
              </a:cxn>
              <a:cxn ang="0">
                <a:pos x="56" y="498"/>
              </a:cxn>
              <a:cxn ang="0">
                <a:pos x="34" y="481"/>
              </a:cxn>
              <a:cxn ang="0">
                <a:pos x="21" y="464"/>
              </a:cxn>
              <a:cxn ang="0">
                <a:pos x="8" y="438"/>
              </a:cxn>
              <a:cxn ang="0">
                <a:pos x="0" y="420"/>
              </a:cxn>
              <a:cxn ang="0">
                <a:pos x="0" y="394"/>
              </a:cxn>
              <a:cxn ang="0">
                <a:pos x="0" y="377"/>
              </a:cxn>
              <a:cxn ang="0">
                <a:pos x="4" y="360"/>
              </a:cxn>
              <a:cxn ang="0">
                <a:pos x="8" y="338"/>
              </a:cxn>
              <a:cxn ang="0">
                <a:pos x="21" y="316"/>
              </a:cxn>
              <a:cxn ang="0">
                <a:pos x="39" y="295"/>
              </a:cxn>
              <a:cxn ang="0">
                <a:pos x="65" y="277"/>
              </a:cxn>
              <a:cxn ang="0">
                <a:pos x="86" y="260"/>
              </a:cxn>
              <a:cxn ang="0">
                <a:pos x="117" y="239"/>
              </a:cxn>
              <a:cxn ang="0">
                <a:pos x="147" y="221"/>
              </a:cxn>
              <a:cxn ang="0">
                <a:pos x="190" y="200"/>
              </a:cxn>
              <a:cxn ang="0">
                <a:pos x="225" y="187"/>
              </a:cxn>
              <a:cxn ang="0">
                <a:pos x="272" y="169"/>
              </a:cxn>
              <a:cxn ang="0">
                <a:pos x="316" y="152"/>
              </a:cxn>
              <a:cxn ang="0">
                <a:pos x="368" y="135"/>
              </a:cxn>
              <a:cxn ang="0">
                <a:pos x="424" y="122"/>
              </a:cxn>
              <a:cxn ang="0">
                <a:pos x="476" y="104"/>
              </a:cxn>
              <a:cxn ang="0">
                <a:pos x="537" y="91"/>
              </a:cxn>
              <a:cxn ang="0">
                <a:pos x="602" y="78"/>
              </a:cxn>
              <a:cxn ang="0">
                <a:pos x="662" y="65"/>
              </a:cxn>
              <a:cxn ang="0">
                <a:pos x="736" y="57"/>
              </a:cxn>
              <a:cxn ang="0">
                <a:pos x="801" y="44"/>
              </a:cxn>
              <a:cxn ang="0">
                <a:pos x="875" y="35"/>
              </a:cxn>
              <a:cxn ang="0">
                <a:pos x="944" y="31"/>
              </a:cxn>
              <a:cxn ang="0">
                <a:pos x="1022" y="18"/>
              </a:cxn>
              <a:cxn ang="0">
                <a:pos x="1096" y="13"/>
              </a:cxn>
              <a:cxn ang="0">
                <a:pos x="1173" y="5"/>
              </a:cxn>
              <a:cxn ang="0">
                <a:pos x="1251" y="5"/>
              </a:cxn>
              <a:cxn ang="0">
                <a:pos x="1329" y="0"/>
              </a:cxn>
              <a:cxn ang="0">
                <a:pos x="1412" y="0"/>
              </a:cxn>
              <a:cxn ang="0">
                <a:pos x="1490" y="0"/>
              </a:cxn>
              <a:cxn ang="0">
                <a:pos x="623" y="710"/>
              </a:cxn>
            </a:cxnLst>
            <a:rect l="0" t="0" r="r" b="b"/>
            <a:pathLst>
              <a:path w="1516" h="710">
                <a:moveTo>
                  <a:pt x="623" y="710"/>
                </a:moveTo>
                <a:lnTo>
                  <a:pt x="602" y="710"/>
                </a:lnTo>
                <a:lnTo>
                  <a:pt x="580" y="702"/>
                </a:lnTo>
                <a:lnTo>
                  <a:pt x="563" y="697"/>
                </a:lnTo>
                <a:lnTo>
                  <a:pt x="537" y="689"/>
                </a:lnTo>
                <a:lnTo>
                  <a:pt x="519" y="689"/>
                </a:lnTo>
                <a:lnTo>
                  <a:pt x="502" y="684"/>
                </a:lnTo>
                <a:lnTo>
                  <a:pt x="476" y="680"/>
                </a:lnTo>
                <a:lnTo>
                  <a:pt x="459" y="671"/>
                </a:lnTo>
                <a:lnTo>
                  <a:pt x="441" y="671"/>
                </a:lnTo>
                <a:lnTo>
                  <a:pt x="424" y="667"/>
                </a:lnTo>
                <a:lnTo>
                  <a:pt x="407" y="658"/>
                </a:lnTo>
                <a:lnTo>
                  <a:pt x="389" y="654"/>
                </a:lnTo>
                <a:lnTo>
                  <a:pt x="368" y="650"/>
                </a:lnTo>
                <a:lnTo>
                  <a:pt x="350" y="641"/>
                </a:lnTo>
                <a:lnTo>
                  <a:pt x="333" y="637"/>
                </a:lnTo>
                <a:lnTo>
                  <a:pt x="316" y="637"/>
                </a:lnTo>
                <a:lnTo>
                  <a:pt x="303" y="628"/>
                </a:lnTo>
                <a:lnTo>
                  <a:pt x="285" y="624"/>
                </a:lnTo>
                <a:lnTo>
                  <a:pt x="272" y="619"/>
                </a:lnTo>
                <a:lnTo>
                  <a:pt x="255" y="611"/>
                </a:lnTo>
                <a:lnTo>
                  <a:pt x="242" y="607"/>
                </a:lnTo>
                <a:lnTo>
                  <a:pt x="225" y="602"/>
                </a:lnTo>
                <a:lnTo>
                  <a:pt x="212" y="594"/>
                </a:lnTo>
                <a:lnTo>
                  <a:pt x="203" y="589"/>
                </a:lnTo>
                <a:lnTo>
                  <a:pt x="190" y="581"/>
                </a:lnTo>
                <a:lnTo>
                  <a:pt x="173" y="576"/>
                </a:lnTo>
                <a:lnTo>
                  <a:pt x="160" y="572"/>
                </a:lnTo>
                <a:lnTo>
                  <a:pt x="147" y="563"/>
                </a:lnTo>
                <a:lnTo>
                  <a:pt x="143" y="559"/>
                </a:lnTo>
                <a:lnTo>
                  <a:pt x="130" y="550"/>
                </a:lnTo>
                <a:lnTo>
                  <a:pt x="117" y="546"/>
                </a:lnTo>
                <a:lnTo>
                  <a:pt x="104" y="542"/>
                </a:lnTo>
                <a:lnTo>
                  <a:pt x="99" y="533"/>
                </a:lnTo>
                <a:lnTo>
                  <a:pt x="86" y="529"/>
                </a:lnTo>
                <a:lnTo>
                  <a:pt x="82" y="524"/>
                </a:lnTo>
                <a:lnTo>
                  <a:pt x="69" y="511"/>
                </a:lnTo>
                <a:lnTo>
                  <a:pt x="65" y="503"/>
                </a:lnTo>
                <a:lnTo>
                  <a:pt x="56" y="498"/>
                </a:lnTo>
                <a:lnTo>
                  <a:pt x="47" y="494"/>
                </a:lnTo>
                <a:lnTo>
                  <a:pt x="39" y="485"/>
                </a:lnTo>
                <a:lnTo>
                  <a:pt x="34" y="481"/>
                </a:lnTo>
                <a:lnTo>
                  <a:pt x="26" y="472"/>
                </a:lnTo>
                <a:lnTo>
                  <a:pt x="21" y="468"/>
                </a:lnTo>
                <a:lnTo>
                  <a:pt x="21" y="464"/>
                </a:lnTo>
                <a:lnTo>
                  <a:pt x="17" y="451"/>
                </a:lnTo>
                <a:lnTo>
                  <a:pt x="8" y="446"/>
                </a:lnTo>
                <a:lnTo>
                  <a:pt x="8" y="438"/>
                </a:lnTo>
                <a:lnTo>
                  <a:pt x="4" y="433"/>
                </a:lnTo>
                <a:lnTo>
                  <a:pt x="4" y="425"/>
                </a:lnTo>
                <a:lnTo>
                  <a:pt x="0" y="420"/>
                </a:lnTo>
                <a:lnTo>
                  <a:pt x="0" y="416"/>
                </a:lnTo>
                <a:lnTo>
                  <a:pt x="0" y="407"/>
                </a:lnTo>
                <a:lnTo>
                  <a:pt x="0" y="394"/>
                </a:lnTo>
                <a:lnTo>
                  <a:pt x="0" y="390"/>
                </a:lnTo>
                <a:lnTo>
                  <a:pt x="0" y="386"/>
                </a:lnTo>
                <a:lnTo>
                  <a:pt x="0" y="377"/>
                </a:lnTo>
                <a:lnTo>
                  <a:pt x="0" y="373"/>
                </a:lnTo>
                <a:lnTo>
                  <a:pt x="0" y="368"/>
                </a:lnTo>
                <a:lnTo>
                  <a:pt x="4" y="360"/>
                </a:lnTo>
                <a:lnTo>
                  <a:pt x="4" y="347"/>
                </a:lnTo>
                <a:lnTo>
                  <a:pt x="8" y="342"/>
                </a:lnTo>
                <a:lnTo>
                  <a:pt x="8" y="338"/>
                </a:lnTo>
                <a:lnTo>
                  <a:pt x="17" y="329"/>
                </a:lnTo>
                <a:lnTo>
                  <a:pt x="21" y="325"/>
                </a:lnTo>
                <a:lnTo>
                  <a:pt x="21" y="316"/>
                </a:lnTo>
                <a:lnTo>
                  <a:pt x="26" y="312"/>
                </a:lnTo>
                <a:lnTo>
                  <a:pt x="34" y="308"/>
                </a:lnTo>
                <a:lnTo>
                  <a:pt x="39" y="295"/>
                </a:lnTo>
                <a:lnTo>
                  <a:pt x="47" y="290"/>
                </a:lnTo>
                <a:lnTo>
                  <a:pt x="56" y="282"/>
                </a:lnTo>
                <a:lnTo>
                  <a:pt x="65" y="277"/>
                </a:lnTo>
                <a:lnTo>
                  <a:pt x="69" y="269"/>
                </a:lnTo>
                <a:lnTo>
                  <a:pt x="82" y="265"/>
                </a:lnTo>
                <a:lnTo>
                  <a:pt x="86" y="260"/>
                </a:lnTo>
                <a:lnTo>
                  <a:pt x="99" y="252"/>
                </a:lnTo>
                <a:lnTo>
                  <a:pt x="104" y="247"/>
                </a:lnTo>
                <a:lnTo>
                  <a:pt x="117" y="239"/>
                </a:lnTo>
                <a:lnTo>
                  <a:pt x="130" y="234"/>
                </a:lnTo>
                <a:lnTo>
                  <a:pt x="143" y="230"/>
                </a:lnTo>
                <a:lnTo>
                  <a:pt x="147" y="221"/>
                </a:lnTo>
                <a:lnTo>
                  <a:pt x="160" y="217"/>
                </a:lnTo>
                <a:lnTo>
                  <a:pt x="173" y="204"/>
                </a:lnTo>
                <a:lnTo>
                  <a:pt x="190" y="200"/>
                </a:lnTo>
                <a:lnTo>
                  <a:pt x="203" y="191"/>
                </a:lnTo>
                <a:lnTo>
                  <a:pt x="212" y="191"/>
                </a:lnTo>
                <a:lnTo>
                  <a:pt x="225" y="187"/>
                </a:lnTo>
                <a:lnTo>
                  <a:pt x="242" y="182"/>
                </a:lnTo>
                <a:lnTo>
                  <a:pt x="255" y="174"/>
                </a:lnTo>
                <a:lnTo>
                  <a:pt x="272" y="169"/>
                </a:lnTo>
                <a:lnTo>
                  <a:pt x="285" y="161"/>
                </a:lnTo>
                <a:lnTo>
                  <a:pt x="303" y="156"/>
                </a:lnTo>
                <a:lnTo>
                  <a:pt x="316" y="152"/>
                </a:lnTo>
                <a:lnTo>
                  <a:pt x="333" y="143"/>
                </a:lnTo>
                <a:lnTo>
                  <a:pt x="350" y="139"/>
                </a:lnTo>
                <a:lnTo>
                  <a:pt x="368" y="135"/>
                </a:lnTo>
                <a:lnTo>
                  <a:pt x="389" y="126"/>
                </a:lnTo>
                <a:lnTo>
                  <a:pt x="407" y="126"/>
                </a:lnTo>
                <a:lnTo>
                  <a:pt x="424" y="122"/>
                </a:lnTo>
                <a:lnTo>
                  <a:pt x="441" y="113"/>
                </a:lnTo>
                <a:lnTo>
                  <a:pt x="459" y="109"/>
                </a:lnTo>
                <a:lnTo>
                  <a:pt x="476" y="104"/>
                </a:lnTo>
                <a:lnTo>
                  <a:pt x="502" y="104"/>
                </a:lnTo>
                <a:lnTo>
                  <a:pt x="519" y="96"/>
                </a:lnTo>
                <a:lnTo>
                  <a:pt x="537" y="91"/>
                </a:lnTo>
                <a:lnTo>
                  <a:pt x="563" y="83"/>
                </a:lnTo>
                <a:lnTo>
                  <a:pt x="580" y="83"/>
                </a:lnTo>
                <a:lnTo>
                  <a:pt x="602" y="78"/>
                </a:lnTo>
                <a:lnTo>
                  <a:pt x="623" y="74"/>
                </a:lnTo>
                <a:lnTo>
                  <a:pt x="645" y="74"/>
                </a:lnTo>
                <a:lnTo>
                  <a:pt x="662" y="65"/>
                </a:lnTo>
                <a:lnTo>
                  <a:pt x="688" y="61"/>
                </a:lnTo>
                <a:lnTo>
                  <a:pt x="710" y="61"/>
                </a:lnTo>
                <a:lnTo>
                  <a:pt x="736" y="57"/>
                </a:lnTo>
                <a:lnTo>
                  <a:pt x="753" y="57"/>
                </a:lnTo>
                <a:lnTo>
                  <a:pt x="779" y="48"/>
                </a:lnTo>
                <a:lnTo>
                  <a:pt x="801" y="44"/>
                </a:lnTo>
                <a:lnTo>
                  <a:pt x="827" y="44"/>
                </a:lnTo>
                <a:lnTo>
                  <a:pt x="849" y="35"/>
                </a:lnTo>
                <a:lnTo>
                  <a:pt x="875" y="35"/>
                </a:lnTo>
                <a:lnTo>
                  <a:pt x="896" y="31"/>
                </a:lnTo>
                <a:lnTo>
                  <a:pt x="922" y="31"/>
                </a:lnTo>
                <a:lnTo>
                  <a:pt x="944" y="31"/>
                </a:lnTo>
                <a:lnTo>
                  <a:pt x="970" y="26"/>
                </a:lnTo>
                <a:lnTo>
                  <a:pt x="1000" y="26"/>
                </a:lnTo>
                <a:lnTo>
                  <a:pt x="1022" y="18"/>
                </a:lnTo>
                <a:lnTo>
                  <a:pt x="1048" y="18"/>
                </a:lnTo>
                <a:lnTo>
                  <a:pt x="1070" y="18"/>
                </a:lnTo>
                <a:lnTo>
                  <a:pt x="1096" y="13"/>
                </a:lnTo>
                <a:lnTo>
                  <a:pt x="1126" y="13"/>
                </a:lnTo>
                <a:lnTo>
                  <a:pt x="1147" y="13"/>
                </a:lnTo>
                <a:lnTo>
                  <a:pt x="1173" y="5"/>
                </a:lnTo>
                <a:lnTo>
                  <a:pt x="1204" y="5"/>
                </a:lnTo>
                <a:lnTo>
                  <a:pt x="1225" y="5"/>
                </a:lnTo>
                <a:lnTo>
                  <a:pt x="1251" y="5"/>
                </a:lnTo>
                <a:lnTo>
                  <a:pt x="1282" y="5"/>
                </a:lnTo>
                <a:lnTo>
                  <a:pt x="1303" y="0"/>
                </a:lnTo>
                <a:lnTo>
                  <a:pt x="1329" y="0"/>
                </a:lnTo>
                <a:lnTo>
                  <a:pt x="1360" y="0"/>
                </a:lnTo>
                <a:lnTo>
                  <a:pt x="1381" y="0"/>
                </a:lnTo>
                <a:lnTo>
                  <a:pt x="1412" y="0"/>
                </a:lnTo>
                <a:lnTo>
                  <a:pt x="1438" y="0"/>
                </a:lnTo>
                <a:lnTo>
                  <a:pt x="1459" y="0"/>
                </a:lnTo>
                <a:lnTo>
                  <a:pt x="1490" y="0"/>
                </a:lnTo>
                <a:lnTo>
                  <a:pt x="1516" y="0"/>
                </a:lnTo>
                <a:lnTo>
                  <a:pt x="1516" y="390"/>
                </a:lnTo>
                <a:lnTo>
                  <a:pt x="623" y="710"/>
                </a:lnTo>
                <a:close/>
              </a:path>
            </a:pathLst>
          </a:custGeom>
          <a:solidFill>
            <a:schemeClr val="accent3"/>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4" name="Freeform 35"/>
          <p:cNvSpPr>
            <a:spLocks/>
          </p:cNvSpPr>
          <p:nvPr/>
        </p:nvSpPr>
        <p:spPr bwMode="auto">
          <a:xfrm>
            <a:off x="3278188" y="4111625"/>
            <a:ext cx="398462" cy="742950"/>
          </a:xfrm>
          <a:custGeom>
            <a:avLst/>
            <a:gdLst/>
            <a:ahLst/>
            <a:cxnLst>
              <a:cxn ang="0">
                <a:pos x="251" y="43"/>
              </a:cxn>
              <a:cxn ang="0">
                <a:pos x="230" y="35"/>
              </a:cxn>
              <a:cxn ang="0">
                <a:pos x="204" y="35"/>
              </a:cxn>
              <a:cxn ang="0">
                <a:pos x="178" y="30"/>
              </a:cxn>
              <a:cxn ang="0">
                <a:pos x="156" y="30"/>
              </a:cxn>
              <a:cxn ang="0">
                <a:pos x="130" y="26"/>
              </a:cxn>
              <a:cxn ang="0">
                <a:pos x="113" y="17"/>
              </a:cxn>
              <a:cxn ang="0">
                <a:pos x="113" y="17"/>
              </a:cxn>
              <a:cxn ang="0">
                <a:pos x="91" y="17"/>
              </a:cxn>
              <a:cxn ang="0">
                <a:pos x="65" y="13"/>
              </a:cxn>
              <a:cxn ang="0">
                <a:pos x="43" y="13"/>
              </a:cxn>
              <a:cxn ang="0">
                <a:pos x="22" y="4"/>
              </a:cxn>
              <a:cxn ang="0">
                <a:pos x="0" y="0"/>
              </a:cxn>
              <a:cxn ang="0">
                <a:pos x="0" y="424"/>
              </a:cxn>
              <a:cxn ang="0">
                <a:pos x="22" y="433"/>
              </a:cxn>
              <a:cxn ang="0">
                <a:pos x="43" y="437"/>
              </a:cxn>
              <a:cxn ang="0">
                <a:pos x="65" y="437"/>
              </a:cxn>
              <a:cxn ang="0">
                <a:pos x="91" y="446"/>
              </a:cxn>
              <a:cxn ang="0">
                <a:pos x="113" y="446"/>
              </a:cxn>
              <a:cxn ang="0">
                <a:pos x="113" y="446"/>
              </a:cxn>
              <a:cxn ang="0">
                <a:pos x="130" y="450"/>
              </a:cxn>
              <a:cxn ang="0">
                <a:pos x="156" y="455"/>
              </a:cxn>
              <a:cxn ang="0">
                <a:pos x="178" y="455"/>
              </a:cxn>
              <a:cxn ang="0">
                <a:pos x="204" y="463"/>
              </a:cxn>
              <a:cxn ang="0">
                <a:pos x="230" y="463"/>
              </a:cxn>
              <a:cxn ang="0">
                <a:pos x="251" y="468"/>
              </a:cxn>
              <a:cxn ang="0">
                <a:pos x="251" y="43"/>
              </a:cxn>
            </a:cxnLst>
            <a:rect l="0" t="0" r="r" b="b"/>
            <a:pathLst>
              <a:path w="251" h="468">
                <a:moveTo>
                  <a:pt x="251" y="43"/>
                </a:moveTo>
                <a:lnTo>
                  <a:pt x="230" y="35"/>
                </a:lnTo>
                <a:lnTo>
                  <a:pt x="204" y="35"/>
                </a:lnTo>
                <a:lnTo>
                  <a:pt x="178" y="30"/>
                </a:lnTo>
                <a:lnTo>
                  <a:pt x="156" y="30"/>
                </a:lnTo>
                <a:lnTo>
                  <a:pt x="130" y="26"/>
                </a:lnTo>
                <a:lnTo>
                  <a:pt x="113" y="17"/>
                </a:lnTo>
                <a:lnTo>
                  <a:pt x="113" y="17"/>
                </a:lnTo>
                <a:lnTo>
                  <a:pt x="91" y="17"/>
                </a:lnTo>
                <a:lnTo>
                  <a:pt x="65" y="13"/>
                </a:lnTo>
                <a:lnTo>
                  <a:pt x="43" y="13"/>
                </a:lnTo>
                <a:lnTo>
                  <a:pt x="22" y="4"/>
                </a:lnTo>
                <a:lnTo>
                  <a:pt x="0" y="0"/>
                </a:lnTo>
                <a:lnTo>
                  <a:pt x="0" y="424"/>
                </a:lnTo>
                <a:lnTo>
                  <a:pt x="22" y="433"/>
                </a:lnTo>
                <a:lnTo>
                  <a:pt x="43" y="437"/>
                </a:lnTo>
                <a:lnTo>
                  <a:pt x="65" y="437"/>
                </a:lnTo>
                <a:lnTo>
                  <a:pt x="91" y="446"/>
                </a:lnTo>
                <a:lnTo>
                  <a:pt x="113" y="446"/>
                </a:lnTo>
                <a:lnTo>
                  <a:pt x="113" y="446"/>
                </a:lnTo>
                <a:lnTo>
                  <a:pt x="130" y="450"/>
                </a:lnTo>
                <a:lnTo>
                  <a:pt x="156" y="455"/>
                </a:lnTo>
                <a:lnTo>
                  <a:pt x="178" y="455"/>
                </a:lnTo>
                <a:lnTo>
                  <a:pt x="204" y="463"/>
                </a:lnTo>
                <a:lnTo>
                  <a:pt x="230" y="463"/>
                </a:lnTo>
                <a:lnTo>
                  <a:pt x="251" y="468"/>
                </a:lnTo>
                <a:lnTo>
                  <a:pt x="251" y="43"/>
                </a:lnTo>
                <a:close/>
              </a:path>
            </a:pathLst>
          </a:custGeom>
          <a:solidFill>
            <a:schemeClr val="accent2">
              <a:lumMod val="75000"/>
            </a:schemeClr>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5" name="Freeform 36"/>
          <p:cNvSpPr>
            <a:spLocks/>
          </p:cNvSpPr>
          <p:nvPr/>
        </p:nvSpPr>
        <p:spPr bwMode="auto">
          <a:xfrm>
            <a:off x="3676651" y="3609977"/>
            <a:ext cx="1017588" cy="1236663"/>
          </a:xfrm>
          <a:custGeom>
            <a:avLst/>
            <a:gdLst/>
            <a:ahLst/>
            <a:cxnLst>
              <a:cxn ang="0">
                <a:pos x="641" y="0"/>
              </a:cxn>
              <a:cxn ang="0">
                <a:pos x="0" y="351"/>
              </a:cxn>
              <a:cxn ang="0">
                <a:pos x="0" y="779"/>
              </a:cxn>
              <a:cxn ang="0">
                <a:pos x="641" y="424"/>
              </a:cxn>
              <a:cxn ang="0">
                <a:pos x="641" y="0"/>
              </a:cxn>
            </a:cxnLst>
            <a:rect l="0" t="0" r="r" b="b"/>
            <a:pathLst>
              <a:path w="641" h="779">
                <a:moveTo>
                  <a:pt x="641" y="0"/>
                </a:moveTo>
                <a:lnTo>
                  <a:pt x="0" y="351"/>
                </a:lnTo>
                <a:lnTo>
                  <a:pt x="0" y="779"/>
                </a:lnTo>
                <a:lnTo>
                  <a:pt x="641" y="424"/>
                </a:lnTo>
                <a:lnTo>
                  <a:pt x="641" y="0"/>
                </a:lnTo>
                <a:close/>
              </a:path>
            </a:pathLst>
          </a:custGeom>
          <a:solidFill>
            <a:schemeClr val="accent5">
              <a:lumMod val="60000"/>
              <a:lumOff val="40000"/>
            </a:schemeClr>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6" name="Freeform 37"/>
          <p:cNvSpPr>
            <a:spLocks/>
          </p:cNvSpPr>
          <p:nvPr/>
        </p:nvSpPr>
        <p:spPr bwMode="auto">
          <a:xfrm>
            <a:off x="3278188" y="3609983"/>
            <a:ext cx="1416050" cy="569913"/>
          </a:xfrm>
          <a:custGeom>
            <a:avLst/>
            <a:gdLst/>
            <a:ahLst/>
            <a:cxnLst>
              <a:cxn ang="0">
                <a:pos x="251" y="359"/>
              </a:cxn>
              <a:cxn ang="0">
                <a:pos x="230" y="351"/>
              </a:cxn>
              <a:cxn ang="0">
                <a:pos x="204" y="351"/>
              </a:cxn>
              <a:cxn ang="0">
                <a:pos x="178" y="346"/>
              </a:cxn>
              <a:cxn ang="0">
                <a:pos x="156" y="346"/>
              </a:cxn>
              <a:cxn ang="0">
                <a:pos x="130" y="342"/>
              </a:cxn>
              <a:cxn ang="0">
                <a:pos x="113" y="333"/>
              </a:cxn>
              <a:cxn ang="0">
                <a:pos x="113" y="333"/>
              </a:cxn>
              <a:cxn ang="0">
                <a:pos x="91" y="333"/>
              </a:cxn>
              <a:cxn ang="0">
                <a:pos x="65" y="329"/>
              </a:cxn>
              <a:cxn ang="0">
                <a:pos x="43" y="329"/>
              </a:cxn>
              <a:cxn ang="0">
                <a:pos x="22" y="320"/>
              </a:cxn>
              <a:cxn ang="0">
                <a:pos x="0" y="316"/>
              </a:cxn>
              <a:cxn ang="0">
                <a:pos x="892" y="0"/>
              </a:cxn>
              <a:cxn ang="0">
                <a:pos x="251" y="359"/>
              </a:cxn>
            </a:cxnLst>
            <a:rect l="0" t="0" r="r" b="b"/>
            <a:pathLst>
              <a:path w="892" h="359">
                <a:moveTo>
                  <a:pt x="251" y="359"/>
                </a:moveTo>
                <a:lnTo>
                  <a:pt x="230" y="351"/>
                </a:lnTo>
                <a:lnTo>
                  <a:pt x="204" y="351"/>
                </a:lnTo>
                <a:lnTo>
                  <a:pt x="178" y="346"/>
                </a:lnTo>
                <a:lnTo>
                  <a:pt x="156" y="346"/>
                </a:lnTo>
                <a:lnTo>
                  <a:pt x="130" y="342"/>
                </a:lnTo>
                <a:lnTo>
                  <a:pt x="113" y="333"/>
                </a:lnTo>
                <a:lnTo>
                  <a:pt x="113" y="333"/>
                </a:lnTo>
                <a:lnTo>
                  <a:pt x="91" y="333"/>
                </a:lnTo>
                <a:lnTo>
                  <a:pt x="65" y="329"/>
                </a:lnTo>
                <a:lnTo>
                  <a:pt x="43" y="329"/>
                </a:lnTo>
                <a:lnTo>
                  <a:pt x="22" y="320"/>
                </a:lnTo>
                <a:lnTo>
                  <a:pt x="0" y="316"/>
                </a:lnTo>
                <a:lnTo>
                  <a:pt x="892" y="0"/>
                </a:lnTo>
                <a:lnTo>
                  <a:pt x="251" y="359"/>
                </a:lnTo>
                <a:close/>
              </a:path>
            </a:pathLst>
          </a:custGeom>
          <a:solidFill>
            <a:schemeClr val="accent2"/>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7" name="Freeform 38"/>
          <p:cNvSpPr>
            <a:spLocks/>
          </p:cNvSpPr>
          <p:nvPr/>
        </p:nvSpPr>
        <p:spPr bwMode="auto">
          <a:xfrm>
            <a:off x="5657850" y="3589338"/>
            <a:ext cx="1670050" cy="1271587"/>
          </a:xfrm>
          <a:custGeom>
            <a:avLst/>
            <a:gdLst/>
            <a:ahLst/>
            <a:cxnLst>
              <a:cxn ang="0">
                <a:pos x="1052" y="17"/>
              </a:cxn>
              <a:cxn ang="0">
                <a:pos x="1044" y="35"/>
              </a:cxn>
              <a:cxn ang="0">
                <a:pos x="1031" y="52"/>
              </a:cxn>
              <a:cxn ang="0">
                <a:pos x="1022" y="78"/>
              </a:cxn>
              <a:cxn ang="0">
                <a:pos x="1000" y="95"/>
              </a:cxn>
              <a:cxn ang="0">
                <a:pos x="983" y="113"/>
              </a:cxn>
              <a:cxn ang="0">
                <a:pos x="953" y="139"/>
              </a:cxn>
              <a:cxn ang="0">
                <a:pos x="931" y="156"/>
              </a:cxn>
              <a:cxn ang="0">
                <a:pos x="897" y="173"/>
              </a:cxn>
              <a:cxn ang="0">
                <a:pos x="858" y="191"/>
              </a:cxn>
              <a:cxn ang="0">
                <a:pos x="819" y="208"/>
              </a:cxn>
              <a:cxn ang="0">
                <a:pos x="775" y="225"/>
              </a:cxn>
              <a:cxn ang="0">
                <a:pos x="728" y="247"/>
              </a:cxn>
              <a:cxn ang="0">
                <a:pos x="680" y="255"/>
              </a:cxn>
              <a:cxn ang="0">
                <a:pos x="624" y="277"/>
              </a:cxn>
              <a:cxn ang="0">
                <a:pos x="563" y="286"/>
              </a:cxn>
              <a:cxn ang="0">
                <a:pos x="502" y="299"/>
              </a:cxn>
              <a:cxn ang="0">
                <a:pos x="446" y="316"/>
              </a:cxn>
              <a:cxn ang="0">
                <a:pos x="377" y="329"/>
              </a:cxn>
              <a:cxn ang="0">
                <a:pos x="312" y="333"/>
              </a:cxn>
              <a:cxn ang="0">
                <a:pos x="242" y="346"/>
              </a:cxn>
              <a:cxn ang="0">
                <a:pos x="169" y="359"/>
              </a:cxn>
              <a:cxn ang="0">
                <a:pos x="95" y="364"/>
              </a:cxn>
              <a:cxn ang="0">
                <a:pos x="26" y="372"/>
              </a:cxn>
              <a:cxn ang="0">
                <a:pos x="26" y="797"/>
              </a:cxn>
              <a:cxn ang="0">
                <a:pos x="95" y="792"/>
              </a:cxn>
              <a:cxn ang="0">
                <a:pos x="169" y="784"/>
              </a:cxn>
              <a:cxn ang="0">
                <a:pos x="242" y="775"/>
              </a:cxn>
              <a:cxn ang="0">
                <a:pos x="312" y="762"/>
              </a:cxn>
              <a:cxn ang="0">
                <a:pos x="377" y="753"/>
              </a:cxn>
              <a:cxn ang="0">
                <a:pos x="446" y="745"/>
              </a:cxn>
              <a:cxn ang="0">
                <a:pos x="502" y="723"/>
              </a:cxn>
              <a:cxn ang="0">
                <a:pos x="563" y="714"/>
              </a:cxn>
              <a:cxn ang="0">
                <a:pos x="624" y="701"/>
              </a:cxn>
              <a:cxn ang="0">
                <a:pos x="680" y="684"/>
              </a:cxn>
              <a:cxn ang="0">
                <a:pos x="728" y="671"/>
              </a:cxn>
              <a:cxn ang="0">
                <a:pos x="775" y="654"/>
              </a:cxn>
              <a:cxn ang="0">
                <a:pos x="819" y="636"/>
              </a:cxn>
              <a:cxn ang="0">
                <a:pos x="858" y="619"/>
              </a:cxn>
              <a:cxn ang="0">
                <a:pos x="897" y="597"/>
              </a:cxn>
              <a:cxn ang="0">
                <a:pos x="931" y="580"/>
              </a:cxn>
              <a:cxn ang="0">
                <a:pos x="953" y="563"/>
              </a:cxn>
              <a:cxn ang="0">
                <a:pos x="983" y="541"/>
              </a:cxn>
              <a:cxn ang="0">
                <a:pos x="1000" y="520"/>
              </a:cxn>
              <a:cxn ang="0">
                <a:pos x="1022" y="502"/>
              </a:cxn>
              <a:cxn ang="0">
                <a:pos x="1031" y="481"/>
              </a:cxn>
              <a:cxn ang="0">
                <a:pos x="1044" y="463"/>
              </a:cxn>
              <a:cxn ang="0">
                <a:pos x="1052" y="442"/>
              </a:cxn>
              <a:cxn ang="0">
                <a:pos x="1052" y="0"/>
              </a:cxn>
            </a:cxnLst>
            <a:rect l="0" t="0" r="r" b="b"/>
            <a:pathLst>
              <a:path w="1052" h="801">
                <a:moveTo>
                  <a:pt x="1052" y="0"/>
                </a:moveTo>
                <a:lnTo>
                  <a:pt x="1052" y="4"/>
                </a:lnTo>
                <a:lnTo>
                  <a:pt x="1052" y="17"/>
                </a:lnTo>
                <a:lnTo>
                  <a:pt x="1044" y="22"/>
                </a:lnTo>
                <a:lnTo>
                  <a:pt x="1044" y="30"/>
                </a:lnTo>
                <a:lnTo>
                  <a:pt x="1044" y="35"/>
                </a:lnTo>
                <a:lnTo>
                  <a:pt x="1039" y="43"/>
                </a:lnTo>
                <a:lnTo>
                  <a:pt x="1039" y="48"/>
                </a:lnTo>
                <a:lnTo>
                  <a:pt x="1031" y="52"/>
                </a:lnTo>
                <a:lnTo>
                  <a:pt x="1031" y="61"/>
                </a:lnTo>
                <a:lnTo>
                  <a:pt x="1026" y="69"/>
                </a:lnTo>
                <a:lnTo>
                  <a:pt x="1022" y="78"/>
                </a:lnTo>
                <a:lnTo>
                  <a:pt x="1013" y="82"/>
                </a:lnTo>
                <a:lnTo>
                  <a:pt x="1009" y="91"/>
                </a:lnTo>
                <a:lnTo>
                  <a:pt x="1000" y="95"/>
                </a:lnTo>
                <a:lnTo>
                  <a:pt x="996" y="100"/>
                </a:lnTo>
                <a:lnTo>
                  <a:pt x="992" y="108"/>
                </a:lnTo>
                <a:lnTo>
                  <a:pt x="983" y="113"/>
                </a:lnTo>
                <a:lnTo>
                  <a:pt x="974" y="121"/>
                </a:lnTo>
                <a:lnTo>
                  <a:pt x="966" y="130"/>
                </a:lnTo>
                <a:lnTo>
                  <a:pt x="953" y="139"/>
                </a:lnTo>
                <a:lnTo>
                  <a:pt x="948" y="143"/>
                </a:lnTo>
                <a:lnTo>
                  <a:pt x="935" y="147"/>
                </a:lnTo>
                <a:lnTo>
                  <a:pt x="931" y="156"/>
                </a:lnTo>
                <a:lnTo>
                  <a:pt x="918" y="160"/>
                </a:lnTo>
                <a:lnTo>
                  <a:pt x="905" y="169"/>
                </a:lnTo>
                <a:lnTo>
                  <a:pt x="897" y="173"/>
                </a:lnTo>
                <a:lnTo>
                  <a:pt x="884" y="178"/>
                </a:lnTo>
                <a:lnTo>
                  <a:pt x="871" y="186"/>
                </a:lnTo>
                <a:lnTo>
                  <a:pt x="858" y="191"/>
                </a:lnTo>
                <a:lnTo>
                  <a:pt x="845" y="199"/>
                </a:lnTo>
                <a:lnTo>
                  <a:pt x="836" y="204"/>
                </a:lnTo>
                <a:lnTo>
                  <a:pt x="819" y="208"/>
                </a:lnTo>
                <a:lnTo>
                  <a:pt x="806" y="216"/>
                </a:lnTo>
                <a:lnTo>
                  <a:pt x="788" y="221"/>
                </a:lnTo>
                <a:lnTo>
                  <a:pt x="775" y="225"/>
                </a:lnTo>
                <a:lnTo>
                  <a:pt x="758" y="234"/>
                </a:lnTo>
                <a:lnTo>
                  <a:pt x="745" y="238"/>
                </a:lnTo>
                <a:lnTo>
                  <a:pt x="728" y="247"/>
                </a:lnTo>
                <a:lnTo>
                  <a:pt x="710" y="247"/>
                </a:lnTo>
                <a:lnTo>
                  <a:pt x="689" y="251"/>
                </a:lnTo>
                <a:lnTo>
                  <a:pt x="680" y="255"/>
                </a:lnTo>
                <a:lnTo>
                  <a:pt x="658" y="264"/>
                </a:lnTo>
                <a:lnTo>
                  <a:pt x="641" y="268"/>
                </a:lnTo>
                <a:lnTo>
                  <a:pt x="624" y="277"/>
                </a:lnTo>
                <a:lnTo>
                  <a:pt x="606" y="281"/>
                </a:lnTo>
                <a:lnTo>
                  <a:pt x="580" y="281"/>
                </a:lnTo>
                <a:lnTo>
                  <a:pt x="563" y="286"/>
                </a:lnTo>
                <a:lnTo>
                  <a:pt x="546" y="294"/>
                </a:lnTo>
                <a:lnTo>
                  <a:pt x="528" y="299"/>
                </a:lnTo>
                <a:lnTo>
                  <a:pt x="502" y="299"/>
                </a:lnTo>
                <a:lnTo>
                  <a:pt x="485" y="307"/>
                </a:lnTo>
                <a:lnTo>
                  <a:pt x="463" y="312"/>
                </a:lnTo>
                <a:lnTo>
                  <a:pt x="446" y="316"/>
                </a:lnTo>
                <a:lnTo>
                  <a:pt x="420" y="316"/>
                </a:lnTo>
                <a:lnTo>
                  <a:pt x="403" y="325"/>
                </a:lnTo>
                <a:lnTo>
                  <a:pt x="377" y="329"/>
                </a:lnTo>
                <a:lnTo>
                  <a:pt x="355" y="329"/>
                </a:lnTo>
                <a:lnTo>
                  <a:pt x="338" y="333"/>
                </a:lnTo>
                <a:lnTo>
                  <a:pt x="312" y="333"/>
                </a:lnTo>
                <a:lnTo>
                  <a:pt x="290" y="342"/>
                </a:lnTo>
                <a:lnTo>
                  <a:pt x="264" y="346"/>
                </a:lnTo>
                <a:lnTo>
                  <a:pt x="242" y="346"/>
                </a:lnTo>
                <a:lnTo>
                  <a:pt x="216" y="355"/>
                </a:lnTo>
                <a:lnTo>
                  <a:pt x="190" y="355"/>
                </a:lnTo>
                <a:lnTo>
                  <a:pt x="169" y="359"/>
                </a:lnTo>
                <a:lnTo>
                  <a:pt x="143" y="359"/>
                </a:lnTo>
                <a:lnTo>
                  <a:pt x="121" y="364"/>
                </a:lnTo>
                <a:lnTo>
                  <a:pt x="95" y="364"/>
                </a:lnTo>
                <a:lnTo>
                  <a:pt x="73" y="364"/>
                </a:lnTo>
                <a:lnTo>
                  <a:pt x="47" y="372"/>
                </a:lnTo>
                <a:lnTo>
                  <a:pt x="26" y="372"/>
                </a:lnTo>
                <a:lnTo>
                  <a:pt x="0" y="377"/>
                </a:lnTo>
                <a:lnTo>
                  <a:pt x="0" y="801"/>
                </a:lnTo>
                <a:lnTo>
                  <a:pt x="26" y="797"/>
                </a:lnTo>
                <a:lnTo>
                  <a:pt x="47" y="797"/>
                </a:lnTo>
                <a:lnTo>
                  <a:pt x="73" y="792"/>
                </a:lnTo>
                <a:lnTo>
                  <a:pt x="95" y="792"/>
                </a:lnTo>
                <a:lnTo>
                  <a:pt x="121" y="792"/>
                </a:lnTo>
                <a:lnTo>
                  <a:pt x="143" y="784"/>
                </a:lnTo>
                <a:lnTo>
                  <a:pt x="169" y="784"/>
                </a:lnTo>
                <a:lnTo>
                  <a:pt x="190" y="779"/>
                </a:lnTo>
                <a:lnTo>
                  <a:pt x="216" y="779"/>
                </a:lnTo>
                <a:lnTo>
                  <a:pt x="242" y="775"/>
                </a:lnTo>
                <a:lnTo>
                  <a:pt x="264" y="775"/>
                </a:lnTo>
                <a:lnTo>
                  <a:pt x="290" y="766"/>
                </a:lnTo>
                <a:lnTo>
                  <a:pt x="312" y="762"/>
                </a:lnTo>
                <a:lnTo>
                  <a:pt x="338" y="762"/>
                </a:lnTo>
                <a:lnTo>
                  <a:pt x="355" y="753"/>
                </a:lnTo>
                <a:lnTo>
                  <a:pt x="377" y="753"/>
                </a:lnTo>
                <a:lnTo>
                  <a:pt x="403" y="749"/>
                </a:lnTo>
                <a:lnTo>
                  <a:pt x="420" y="745"/>
                </a:lnTo>
                <a:lnTo>
                  <a:pt x="446" y="745"/>
                </a:lnTo>
                <a:lnTo>
                  <a:pt x="463" y="736"/>
                </a:lnTo>
                <a:lnTo>
                  <a:pt x="485" y="732"/>
                </a:lnTo>
                <a:lnTo>
                  <a:pt x="502" y="723"/>
                </a:lnTo>
                <a:lnTo>
                  <a:pt x="528" y="723"/>
                </a:lnTo>
                <a:lnTo>
                  <a:pt x="546" y="719"/>
                </a:lnTo>
                <a:lnTo>
                  <a:pt x="563" y="714"/>
                </a:lnTo>
                <a:lnTo>
                  <a:pt x="580" y="706"/>
                </a:lnTo>
                <a:lnTo>
                  <a:pt x="606" y="706"/>
                </a:lnTo>
                <a:lnTo>
                  <a:pt x="624" y="701"/>
                </a:lnTo>
                <a:lnTo>
                  <a:pt x="641" y="697"/>
                </a:lnTo>
                <a:lnTo>
                  <a:pt x="658" y="688"/>
                </a:lnTo>
                <a:lnTo>
                  <a:pt x="680" y="684"/>
                </a:lnTo>
                <a:lnTo>
                  <a:pt x="689" y="675"/>
                </a:lnTo>
                <a:lnTo>
                  <a:pt x="710" y="671"/>
                </a:lnTo>
                <a:lnTo>
                  <a:pt x="728" y="671"/>
                </a:lnTo>
                <a:lnTo>
                  <a:pt x="745" y="667"/>
                </a:lnTo>
                <a:lnTo>
                  <a:pt x="758" y="658"/>
                </a:lnTo>
                <a:lnTo>
                  <a:pt x="775" y="654"/>
                </a:lnTo>
                <a:lnTo>
                  <a:pt x="788" y="645"/>
                </a:lnTo>
                <a:lnTo>
                  <a:pt x="806" y="641"/>
                </a:lnTo>
                <a:lnTo>
                  <a:pt x="819" y="636"/>
                </a:lnTo>
                <a:lnTo>
                  <a:pt x="836" y="628"/>
                </a:lnTo>
                <a:lnTo>
                  <a:pt x="845" y="623"/>
                </a:lnTo>
                <a:lnTo>
                  <a:pt x="858" y="619"/>
                </a:lnTo>
                <a:lnTo>
                  <a:pt x="871" y="610"/>
                </a:lnTo>
                <a:lnTo>
                  <a:pt x="884" y="606"/>
                </a:lnTo>
                <a:lnTo>
                  <a:pt x="897" y="597"/>
                </a:lnTo>
                <a:lnTo>
                  <a:pt x="905" y="593"/>
                </a:lnTo>
                <a:lnTo>
                  <a:pt x="918" y="589"/>
                </a:lnTo>
                <a:lnTo>
                  <a:pt x="931" y="580"/>
                </a:lnTo>
                <a:lnTo>
                  <a:pt x="935" y="576"/>
                </a:lnTo>
                <a:lnTo>
                  <a:pt x="948" y="567"/>
                </a:lnTo>
                <a:lnTo>
                  <a:pt x="953" y="563"/>
                </a:lnTo>
                <a:lnTo>
                  <a:pt x="966" y="558"/>
                </a:lnTo>
                <a:lnTo>
                  <a:pt x="974" y="546"/>
                </a:lnTo>
                <a:lnTo>
                  <a:pt x="983" y="541"/>
                </a:lnTo>
                <a:lnTo>
                  <a:pt x="992" y="533"/>
                </a:lnTo>
                <a:lnTo>
                  <a:pt x="996" y="528"/>
                </a:lnTo>
                <a:lnTo>
                  <a:pt x="1000" y="520"/>
                </a:lnTo>
                <a:lnTo>
                  <a:pt x="1009" y="515"/>
                </a:lnTo>
                <a:lnTo>
                  <a:pt x="1013" y="511"/>
                </a:lnTo>
                <a:lnTo>
                  <a:pt x="1022" y="502"/>
                </a:lnTo>
                <a:lnTo>
                  <a:pt x="1026" y="498"/>
                </a:lnTo>
                <a:lnTo>
                  <a:pt x="1031" y="485"/>
                </a:lnTo>
                <a:lnTo>
                  <a:pt x="1031" y="481"/>
                </a:lnTo>
                <a:lnTo>
                  <a:pt x="1039" y="472"/>
                </a:lnTo>
                <a:lnTo>
                  <a:pt x="1039" y="468"/>
                </a:lnTo>
                <a:lnTo>
                  <a:pt x="1044" y="463"/>
                </a:lnTo>
                <a:lnTo>
                  <a:pt x="1044" y="455"/>
                </a:lnTo>
                <a:lnTo>
                  <a:pt x="1044" y="450"/>
                </a:lnTo>
                <a:lnTo>
                  <a:pt x="1052" y="442"/>
                </a:lnTo>
                <a:lnTo>
                  <a:pt x="1052" y="433"/>
                </a:lnTo>
                <a:lnTo>
                  <a:pt x="1052" y="424"/>
                </a:lnTo>
                <a:lnTo>
                  <a:pt x="1052" y="0"/>
                </a:lnTo>
                <a:close/>
              </a:path>
            </a:pathLst>
          </a:custGeom>
          <a:solidFill>
            <a:srgbClr val="0040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8" name="Freeform 39"/>
          <p:cNvSpPr>
            <a:spLocks/>
          </p:cNvSpPr>
          <p:nvPr/>
        </p:nvSpPr>
        <p:spPr bwMode="auto">
          <a:xfrm>
            <a:off x="4908554" y="3589344"/>
            <a:ext cx="741363" cy="1265237"/>
          </a:xfrm>
          <a:custGeom>
            <a:avLst/>
            <a:gdLst/>
            <a:ahLst/>
            <a:cxnLst>
              <a:cxn ang="0">
                <a:pos x="0" y="0"/>
              </a:cxn>
              <a:cxn ang="0">
                <a:pos x="467" y="372"/>
              </a:cxn>
              <a:cxn ang="0">
                <a:pos x="467" y="797"/>
              </a:cxn>
              <a:cxn ang="0">
                <a:pos x="0" y="424"/>
              </a:cxn>
              <a:cxn ang="0">
                <a:pos x="0" y="0"/>
              </a:cxn>
            </a:cxnLst>
            <a:rect l="0" t="0" r="r" b="b"/>
            <a:pathLst>
              <a:path w="467" h="797">
                <a:moveTo>
                  <a:pt x="0" y="0"/>
                </a:moveTo>
                <a:lnTo>
                  <a:pt x="467" y="372"/>
                </a:lnTo>
                <a:lnTo>
                  <a:pt x="467" y="797"/>
                </a:lnTo>
                <a:lnTo>
                  <a:pt x="0" y="424"/>
                </a:lnTo>
                <a:lnTo>
                  <a:pt x="0" y="0"/>
                </a:lnTo>
                <a:close/>
              </a:path>
            </a:pathLst>
          </a:custGeom>
          <a:solidFill>
            <a:srgbClr val="0040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89" name="Freeform 40"/>
          <p:cNvSpPr>
            <a:spLocks/>
          </p:cNvSpPr>
          <p:nvPr/>
        </p:nvSpPr>
        <p:spPr bwMode="auto">
          <a:xfrm>
            <a:off x="4908554" y="3225807"/>
            <a:ext cx="2419350" cy="962025"/>
          </a:xfrm>
          <a:custGeom>
            <a:avLst/>
            <a:gdLst/>
            <a:ahLst/>
            <a:cxnLst>
              <a:cxn ang="0">
                <a:pos x="1247" y="8"/>
              </a:cxn>
              <a:cxn ang="0">
                <a:pos x="1278" y="17"/>
              </a:cxn>
              <a:cxn ang="0">
                <a:pos x="1308" y="30"/>
              </a:cxn>
              <a:cxn ang="0">
                <a:pos x="1330" y="39"/>
              </a:cxn>
              <a:cxn ang="0">
                <a:pos x="1356" y="56"/>
              </a:cxn>
              <a:cxn ang="0">
                <a:pos x="1377" y="65"/>
              </a:cxn>
              <a:cxn ang="0">
                <a:pos x="1403" y="78"/>
              </a:cxn>
              <a:cxn ang="0">
                <a:pos x="1420" y="91"/>
              </a:cxn>
              <a:cxn ang="0">
                <a:pos x="1438" y="103"/>
              </a:cxn>
              <a:cxn ang="0">
                <a:pos x="1455" y="116"/>
              </a:cxn>
              <a:cxn ang="0">
                <a:pos x="1468" y="125"/>
              </a:cxn>
              <a:cxn ang="0">
                <a:pos x="1481" y="142"/>
              </a:cxn>
              <a:cxn ang="0">
                <a:pos x="1494" y="155"/>
              </a:cxn>
              <a:cxn ang="0">
                <a:pos x="1503" y="168"/>
              </a:cxn>
              <a:cxn ang="0">
                <a:pos x="1511" y="181"/>
              </a:cxn>
              <a:cxn ang="0">
                <a:pos x="1516" y="199"/>
              </a:cxn>
              <a:cxn ang="0">
                <a:pos x="1516" y="212"/>
              </a:cxn>
              <a:cxn ang="0">
                <a:pos x="1524" y="220"/>
              </a:cxn>
              <a:cxn ang="0">
                <a:pos x="1524" y="233"/>
              </a:cxn>
              <a:cxn ang="0">
                <a:pos x="1516" y="251"/>
              </a:cxn>
              <a:cxn ang="0">
                <a:pos x="1516" y="264"/>
              </a:cxn>
              <a:cxn ang="0">
                <a:pos x="1511" y="277"/>
              </a:cxn>
              <a:cxn ang="0">
                <a:pos x="1503" y="290"/>
              </a:cxn>
              <a:cxn ang="0">
                <a:pos x="1494" y="307"/>
              </a:cxn>
              <a:cxn ang="0">
                <a:pos x="1481" y="320"/>
              </a:cxn>
              <a:cxn ang="0">
                <a:pos x="1468" y="329"/>
              </a:cxn>
              <a:cxn ang="0">
                <a:pos x="1455" y="342"/>
              </a:cxn>
              <a:cxn ang="0">
                <a:pos x="1438" y="359"/>
              </a:cxn>
              <a:cxn ang="0">
                <a:pos x="1420" y="372"/>
              </a:cxn>
              <a:cxn ang="0">
                <a:pos x="1403" y="385"/>
              </a:cxn>
              <a:cxn ang="0">
                <a:pos x="1377" y="398"/>
              </a:cxn>
              <a:cxn ang="0">
                <a:pos x="1356" y="407"/>
              </a:cxn>
              <a:cxn ang="0">
                <a:pos x="1330" y="420"/>
              </a:cxn>
              <a:cxn ang="0">
                <a:pos x="1308" y="433"/>
              </a:cxn>
              <a:cxn ang="0">
                <a:pos x="1278" y="445"/>
              </a:cxn>
              <a:cxn ang="0">
                <a:pos x="1247" y="454"/>
              </a:cxn>
              <a:cxn ang="0">
                <a:pos x="1217" y="467"/>
              </a:cxn>
              <a:cxn ang="0">
                <a:pos x="1182" y="476"/>
              </a:cxn>
              <a:cxn ang="0">
                <a:pos x="1152" y="484"/>
              </a:cxn>
              <a:cxn ang="0">
                <a:pos x="1113" y="497"/>
              </a:cxn>
              <a:cxn ang="0">
                <a:pos x="1078" y="510"/>
              </a:cxn>
              <a:cxn ang="0">
                <a:pos x="1035" y="515"/>
              </a:cxn>
              <a:cxn ang="0">
                <a:pos x="1000" y="528"/>
              </a:cxn>
              <a:cxn ang="0">
                <a:pos x="957" y="536"/>
              </a:cxn>
              <a:cxn ang="0">
                <a:pos x="918" y="545"/>
              </a:cxn>
              <a:cxn ang="0">
                <a:pos x="875" y="554"/>
              </a:cxn>
              <a:cxn ang="0">
                <a:pos x="827" y="558"/>
              </a:cxn>
              <a:cxn ang="0">
                <a:pos x="784" y="562"/>
              </a:cxn>
              <a:cxn ang="0">
                <a:pos x="736" y="575"/>
              </a:cxn>
              <a:cxn ang="0">
                <a:pos x="688" y="584"/>
              </a:cxn>
              <a:cxn ang="0">
                <a:pos x="641" y="588"/>
              </a:cxn>
              <a:cxn ang="0">
                <a:pos x="593" y="593"/>
              </a:cxn>
              <a:cxn ang="0">
                <a:pos x="545" y="593"/>
              </a:cxn>
              <a:cxn ang="0">
                <a:pos x="498" y="601"/>
              </a:cxn>
              <a:cxn ang="0">
                <a:pos x="0" y="229"/>
              </a:cxn>
            </a:cxnLst>
            <a:rect l="0" t="0" r="r" b="b"/>
            <a:pathLst>
              <a:path w="1524" h="606">
                <a:moveTo>
                  <a:pt x="1230" y="0"/>
                </a:moveTo>
                <a:lnTo>
                  <a:pt x="1247" y="8"/>
                </a:lnTo>
                <a:lnTo>
                  <a:pt x="1260" y="13"/>
                </a:lnTo>
                <a:lnTo>
                  <a:pt x="1278" y="17"/>
                </a:lnTo>
                <a:lnTo>
                  <a:pt x="1291" y="26"/>
                </a:lnTo>
                <a:lnTo>
                  <a:pt x="1308" y="30"/>
                </a:lnTo>
                <a:lnTo>
                  <a:pt x="1317" y="30"/>
                </a:lnTo>
                <a:lnTo>
                  <a:pt x="1330" y="39"/>
                </a:lnTo>
                <a:lnTo>
                  <a:pt x="1343" y="43"/>
                </a:lnTo>
                <a:lnTo>
                  <a:pt x="1356" y="56"/>
                </a:lnTo>
                <a:lnTo>
                  <a:pt x="1369" y="60"/>
                </a:lnTo>
                <a:lnTo>
                  <a:pt x="1377" y="65"/>
                </a:lnTo>
                <a:lnTo>
                  <a:pt x="1390" y="73"/>
                </a:lnTo>
                <a:lnTo>
                  <a:pt x="1403" y="78"/>
                </a:lnTo>
                <a:lnTo>
                  <a:pt x="1407" y="86"/>
                </a:lnTo>
                <a:lnTo>
                  <a:pt x="1420" y="91"/>
                </a:lnTo>
                <a:lnTo>
                  <a:pt x="1425" y="95"/>
                </a:lnTo>
                <a:lnTo>
                  <a:pt x="1438" y="103"/>
                </a:lnTo>
                <a:lnTo>
                  <a:pt x="1446" y="108"/>
                </a:lnTo>
                <a:lnTo>
                  <a:pt x="1455" y="116"/>
                </a:lnTo>
                <a:lnTo>
                  <a:pt x="1464" y="121"/>
                </a:lnTo>
                <a:lnTo>
                  <a:pt x="1468" y="125"/>
                </a:lnTo>
                <a:lnTo>
                  <a:pt x="1472" y="134"/>
                </a:lnTo>
                <a:lnTo>
                  <a:pt x="1481" y="142"/>
                </a:lnTo>
                <a:lnTo>
                  <a:pt x="1485" y="151"/>
                </a:lnTo>
                <a:lnTo>
                  <a:pt x="1494" y="155"/>
                </a:lnTo>
                <a:lnTo>
                  <a:pt x="1498" y="164"/>
                </a:lnTo>
                <a:lnTo>
                  <a:pt x="1503" y="168"/>
                </a:lnTo>
                <a:lnTo>
                  <a:pt x="1503" y="173"/>
                </a:lnTo>
                <a:lnTo>
                  <a:pt x="1511" y="181"/>
                </a:lnTo>
                <a:lnTo>
                  <a:pt x="1511" y="186"/>
                </a:lnTo>
                <a:lnTo>
                  <a:pt x="1516" y="199"/>
                </a:lnTo>
                <a:lnTo>
                  <a:pt x="1516" y="203"/>
                </a:lnTo>
                <a:lnTo>
                  <a:pt x="1516" y="212"/>
                </a:lnTo>
                <a:lnTo>
                  <a:pt x="1524" y="216"/>
                </a:lnTo>
                <a:lnTo>
                  <a:pt x="1524" y="220"/>
                </a:lnTo>
                <a:lnTo>
                  <a:pt x="1524" y="229"/>
                </a:lnTo>
                <a:lnTo>
                  <a:pt x="1524" y="233"/>
                </a:lnTo>
                <a:lnTo>
                  <a:pt x="1524" y="246"/>
                </a:lnTo>
                <a:lnTo>
                  <a:pt x="1516" y="251"/>
                </a:lnTo>
                <a:lnTo>
                  <a:pt x="1516" y="259"/>
                </a:lnTo>
                <a:lnTo>
                  <a:pt x="1516" y="264"/>
                </a:lnTo>
                <a:lnTo>
                  <a:pt x="1511" y="272"/>
                </a:lnTo>
                <a:lnTo>
                  <a:pt x="1511" y="277"/>
                </a:lnTo>
                <a:lnTo>
                  <a:pt x="1503" y="281"/>
                </a:lnTo>
                <a:lnTo>
                  <a:pt x="1503" y="290"/>
                </a:lnTo>
                <a:lnTo>
                  <a:pt x="1498" y="298"/>
                </a:lnTo>
                <a:lnTo>
                  <a:pt x="1494" y="307"/>
                </a:lnTo>
                <a:lnTo>
                  <a:pt x="1485" y="311"/>
                </a:lnTo>
                <a:lnTo>
                  <a:pt x="1481" y="320"/>
                </a:lnTo>
                <a:lnTo>
                  <a:pt x="1472" y="324"/>
                </a:lnTo>
                <a:lnTo>
                  <a:pt x="1468" y="329"/>
                </a:lnTo>
                <a:lnTo>
                  <a:pt x="1464" y="337"/>
                </a:lnTo>
                <a:lnTo>
                  <a:pt x="1455" y="342"/>
                </a:lnTo>
                <a:lnTo>
                  <a:pt x="1446" y="350"/>
                </a:lnTo>
                <a:lnTo>
                  <a:pt x="1438" y="359"/>
                </a:lnTo>
                <a:lnTo>
                  <a:pt x="1425" y="368"/>
                </a:lnTo>
                <a:lnTo>
                  <a:pt x="1420" y="372"/>
                </a:lnTo>
                <a:lnTo>
                  <a:pt x="1407" y="376"/>
                </a:lnTo>
                <a:lnTo>
                  <a:pt x="1403" y="385"/>
                </a:lnTo>
                <a:lnTo>
                  <a:pt x="1390" y="389"/>
                </a:lnTo>
                <a:lnTo>
                  <a:pt x="1377" y="398"/>
                </a:lnTo>
                <a:lnTo>
                  <a:pt x="1369" y="402"/>
                </a:lnTo>
                <a:lnTo>
                  <a:pt x="1356" y="407"/>
                </a:lnTo>
                <a:lnTo>
                  <a:pt x="1343" y="415"/>
                </a:lnTo>
                <a:lnTo>
                  <a:pt x="1330" y="420"/>
                </a:lnTo>
                <a:lnTo>
                  <a:pt x="1317" y="428"/>
                </a:lnTo>
                <a:lnTo>
                  <a:pt x="1308" y="433"/>
                </a:lnTo>
                <a:lnTo>
                  <a:pt x="1291" y="437"/>
                </a:lnTo>
                <a:lnTo>
                  <a:pt x="1278" y="445"/>
                </a:lnTo>
                <a:lnTo>
                  <a:pt x="1260" y="450"/>
                </a:lnTo>
                <a:lnTo>
                  <a:pt x="1247" y="454"/>
                </a:lnTo>
                <a:lnTo>
                  <a:pt x="1230" y="463"/>
                </a:lnTo>
                <a:lnTo>
                  <a:pt x="1217" y="467"/>
                </a:lnTo>
                <a:lnTo>
                  <a:pt x="1200" y="476"/>
                </a:lnTo>
                <a:lnTo>
                  <a:pt x="1182" y="476"/>
                </a:lnTo>
                <a:lnTo>
                  <a:pt x="1161" y="480"/>
                </a:lnTo>
                <a:lnTo>
                  <a:pt x="1152" y="484"/>
                </a:lnTo>
                <a:lnTo>
                  <a:pt x="1130" y="493"/>
                </a:lnTo>
                <a:lnTo>
                  <a:pt x="1113" y="497"/>
                </a:lnTo>
                <a:lnTo>
                  <a:pt x="1096" y="506"/>
                </a:lnTo>
                <a:lnTo>
                  <a:pt x="1078" y="510"/>
                </a:lnTo>
                <a:lnTo>
                  <a:pt x="1052" y="510"/>
                </a:lnTo>
                <a:lnTo>
                  <a:pt x="1035" y="515"/>
                </a:lnTo>
                <a:lnTo>
                  <a:pt x="1018" y="523"/>
                </a:lnTo>
                <a:lnTo>
                  <a:pt x="1000" y="528"/>
                </a:lnTo>
                <a:lnTo>
                  <a:pt x="974" y="528"/>
                </a:lnTo>
                <a:lnTo>
                  <a:pt x="957" y="536"/>
                </a:lnTo>
                <a:lnTo>
                  <a:pt x="935" y="541"/>
                </a:lnTo>
                <a:lnTo>
                  <a:pt x="918" y="545"/>
                </a:lnTo>
                <a:lnTo>
                  <a:pt x="892" y="545"/>
                </a:lnTo>
                <a:lnTo>
                  <a:pt x="875" y="554"/>
                </a:lnTo>
                <a:lnTo>
                  <a:pt x="849" y="558"/>
                </a:lnTo>
                <a:lnTo>
                  <a:pt x="827" y="558"/>
                </a:lnTo>
                <a:lnTo>
                  <a:pt x="810" y="562"/>
                </a:lnTo>
                <a:lnTo>
                  <a:pt x="784" y="562"/>
                </a:lnTo>
                <a:lnTo>
                  <a:pt x="762" y="571"/>
                </a:lnTo>
                <a:lnTo>
                  <a:pt x="736" y="575"/>
                </a:lnTo>
                <a:lnTo>
                  <a:pt x="714" y="575"/>
                </a:lnTo>
                <a:lnTo>
                  <a:pt x="688" y="584"/>
                </a:lnTo>
                <a:lnTo>
                  <a:pt x="662" y="584"/>
                </a:lnTo>
                <a:lnTo>
                  <a:pt x="641" y="588"/>
                </a:lnTo>
                <a:lnTo>
                  <a:pt x="615" y="588"/>
                </a:lnTo>
                <a:lnTo>
                  <a:pt x="593" y="593"/>
                </a:lnTo>
                <a:lnTo>
                  <a:pt x="567" y="593"/>
                </a:lnTo>
                <a:lnTo>
                  <a:pt x="545" y="593"/>
                </a:lnTo>
                <a:lnTo>
                  <a:pt x="519" y="601"/>
                </a:lnTo>
                <a:lnTo>
                  <a:pt x="498" y="601"/>
                </a:lnTo>
                <a:lnTo>
                  <a:pt x="472" y="606"/>
                </a:lnTo>
                <a:lnTo>
                  <a:pt x="0" y="229"/>
                </a:lnTo>
                <a:lnTo>
                  <a:pt x="1230" y="0"/>
                </a:lnTo>
                <a:close/>
              </a:path>
            </a:pathLst>
          </a:custGeom>
          <a:solidFill>
            <a:schemeClr val="accent1"/>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0" name="Freeform 41"/>
          <p:cNvSpPr>
            <a:spLocks/>
          </p:cNvSpPr>
          <p:nvPr/>
        </p:nvSpPr>
        <p:spPr bwMode="auto">
          <a:xfrm>
            <a:off x="3705226" y="4187829"/>
            <a:ext cx="274638" cy="708025"/>
          </a:xfrm>
          <a:custGeom>
            <a:avLst/>
            <a:gdLst/>
            <a:ahLst/>
            <a:cxnLst>
              <a:cxn ang="0">
                <a:pos x="173" y="17"/>
              </a:cxn>
              <a:cxn ang="0">
                <a:pos x="151" y="13"/>
              </a:cxn>
              <a:cxn ang="0">
                <a:pos x="125" y="13"/>
              </a:cxn>
              <a:cxn ang="0">
                <a:pos x="125" y="13"/>
              </a:cxn>
              <a:cxn ang="0">
                <a:pos x="95" y="8"/>
              </a:cxn>
              <a:cxn ang="0">
                <a:pos x="73" y="8"/>
              </a:cxn>
              <a:cxn ang="0">
                <a:pos x="47" y="8"/>
              </a:cxn>
              <a:cxn ang="0">
                <a:pos x="47" y="8"/>
              </a:cxn>
              <a:cxn ang="0">
                <a:pos x="26" y="0"/>
              </a:cxn>
              <a:cxn ang="0">
                <a:pos x="0" y="0"/>
              </a:cxn>
              <a:cxn ang="0">
                <a:pos x="0" y="424"/>
              </a:cxn>
              <a:cxn ang="0">
                <a:pos x="26" y="424"/>
              </a:cxn>
              <a:cxn ang="0">
                <a:pos x="47" y="433"/>
              </a:cxn>
              <a:cxn ang="0">
                <a:pos x="47" y="433"/>
              </a:cxn>
              <a:cxn ang="0">
                <a:pos x="73" y="433"/>
              </a:cxn>
              <a:cxn ang="0">
                <a:pos x="95" y="433"/>
              </a:cxn>
              <a:cxn ang="0">
                <a:pos x="125" y="437"/>
              </a:cxn>
              <a:cxn ang="0">
                <a:pos x="125" y="437"/>
              </a:cxn>
              <a:cxn ang="0">
                <a:pos x="151" y="437"/>
              </a:cxn>
              <a:cxn ang="0">
                <a:pos x="173" y="446"/>
              </a:cxn>
              <a:cxn ang="0">
                <a:pos x="173" y="17"/>
              </a:cxn>
            </a:cxnLst>
            <a:rect l="0" t="0" r="r" b="b"/>
            <a:pathLst>
              <a:path w="173" h="446">
                <a:moveTo>
                  <a:pt x="173" y="17"/>
                </a:moveTo>
                <a:lnTo>
                  <a:pt x="151" y="13"/>
                </a:lnTo>
                <a:lnTo>
                  <a:pt x="125" y="13"/>
                </a:lnTo>
                <a:lnTo>
                  <a:pt x="125" y="13"/>
                </a:lnTo>
                <a:lnTo>
                  <a:pt x="95" y="8"/>
                </a:lnTo>
                <a:lnTo>
                  <a:pt x="73" y="8"/>
                </a:lnTo>
                <a:lnTo>
                  <a:pt x="47" y="8"/>
                </a:lnTo>
                <a:lnTo>
                  <a:pt x="47" y="8"/>
                </a:lnTo>
                <a:lnTo>
                  <a:pt x="26" y="0"/>
                </a:lnTo>
                <a:lnTo>
                  <a:pt x="0" y="0"/>
                </a:lnTo>
                <a:lnTo>
                  <a:pt x="0" y="424"/>
                </a:lnTo>
                <a:lnTo>
                  <a:pt x="26" y="424"/>
                </a:lnTo>
                <a:lnTo>
                  <a:pt x="47" y="433"/>
                </a:lnTo>
                <a:lnTo>
                  <a:pt x="47" y="433"/>
                </a:lnTo>
                <a:lnTo>
                  <a:pt x="73" y="433"/>
                </a:lnTo>
                <a:lnTo>
                  <a:pt x="95" y="433"/>
                </a:lnTo>
                <a:lnTo>
                  <a:pt x="125" y="437"/>
                </a:lnTo>
                <a:lnTo>
                  <a:pt x="125" y="437"/>
                </a:lnTo>
                <a:lnTo>
                  <a:pt x="151" y="437"/>
                </a:lnTo>
                <a:lnTo>
                  <a:pt x="173" y="446"/>
                </a:lnTo>
                <a:lnTo>
                  <a:pt x="173" y="17"/>
                </a:lnTo>
                <a:close/>
              </a:path>
            </a:pathLst>
          </a:custGeom>
          <a:solidFill>
            <a:schemeClr val="bg2">
              <a:lumMod val="75000"/>
            </a:schemeClr>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1" name="Freeform 42"/>
          <p:cNvSpPr>
            <a:spLocks/>
          </p:cNvSpPr>
          <p:nvPr/>
        </p:nvSpPr>
        <p:spPr bwMode="auto">
          <a:xfrm>
            <a:off x="3979865" y="3616325"/>
            <a:ext cx="742950" cy="1265238"/>
          </a:xfrm>
          <a:custGeom>
            <a:avLst/>
            <a:gdLst/>
            <a:ahLst/>
            <a:cxnLst>
              <a:cxn ang="0">
                <a:pos x="468" y="0"/>
              </a:cxn>
              <a:cxn ang="0">
                <a:pos x="0" y="373"/>
              </a:cxn>
              <a:cxn ang="0">
                <a:pos x="0" y="797"/>
              </a:cxn>
              <a:cxn ang="0">
                <a:pos x="468" y="425"/>
              </a:cxn>
              <a:cxn ang="0">
                <a:pos x="468" y="0"/>
              </a:cxn>
            </a:cxnLst>
            <a:rect l="0" t="0" r="r" b="b"/>
            <a:pathLst>
              <a:path w="468" h="797">
                <a:moveTo>
                  <a:pt x="468" y="0"/>
                </a:moveTo>
                <a:lnTo>
                  <a:pt x="0" y="373"/>
                </a:lnTo>
                <a:lnTo>
                  <a:pt x="0" y="797"/>
                </a:lnTo>
                <a:lnTo>
                  <a:pt x="468" y="425"/>
                </a:lnTo>
                <a:lnTo>
                  <a:pt x="468" y="0"/>
                </a:lnTo>
                <a:close/>
              </a:path>
            </a:pathLst>
          </a:custGeom>
          <a:solidFill>
            <a:srgbClr val="66668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2" name="Freeform 43"/>
          <p:cNvSpPr>
            <a:spLocks/>
          </p:cNvSpPr>
          <p:nvPr/>
        </p:nvSpPr>
        <p:spPr bwMode="auto">
          <a:xfrm>
            <a:off x="3705227" y="3616325"/>
            <a:ext cx="1017588" cy="598488"/>
          </a:xfrm>
          <a:custGeom>
            <a:avLst/>
            <a:gdLst/>
            <a:ahLst/>
            <a:cxnLst>
              <a:cxn ang="0">
                <a:pos x="173" y="377"/>
              </a:cxn>
              <a:cxn ang="0">
                <a:pos x="151" y="373"/>
              </a:cxn>
              <a:cxn ang="0">
                <a:pos x="125" y="373"/>
              </a:cxn>
              <a:cxn ang="0">
                <a:pos x="125" y="373"/>
              </a:cxn>
              <a:cxn ang="0">
                <a:pos x="95" y="368"/>
              </a:cxn>
              <a:cxn ang="0">
                <a:pos x="73" y="368"/>
              </a:cxn>
              <a:cxn ang="0">
                <a:pos x="47" y="368"/>
              </a:cxn>
              <a:cxn ang="0">
                <a:pos x="47" y="368"/>
              </a:cxn>
              <a:cxn ang="0">
                <a:pos x="26" y="360"/>
              </a:cxn>
              <a:cxn ang="0">
                <a:pos x="0" y="360"/>
              </a:cxn>
              <a:cxn ang="0">
                <a:pos x="641" y="0"/>
              </a:cxn>
              <a:cxn ang="0">
                <a:pos x="173" y="377"/>
              </a:cxn>
            </a:cxnLst>
            <a:rect l="0" t="0" r="r" b="b"/>
            <a:pathLst>
              <a:path w="641" h="377">
                <a:moveTo>
                  <a:pt x="173" y="377"/>
                </a:moveTo>
                <a:lnTo>
                  <a:pt x="151" y="373"/>
                </a:lnTo>
                <a:lnTo>
                  <a:pt x="125" y="373"/>
                </a:lnTo>
                <a:lnTo>
                  <a:pt x="125" y="373"/>
                </a:lnTo>
                <a:lnTo>
                  <a:pt x="95" y="368"/>
                </a:lnTo>
                <a:lnTo>
                  <a:pt x="73" y="368"/>
                </a:lnTo>
                <a:lnTo>
                  <a:pt x="47" y="368"/>
                </a:lnTo>
                <a:lnTo>
                  <a:pt x="47" y="368"/>
                </a:lnTo>
                <a:lnTo>
                  <a:pt x="26" y="360"/>
                </a:lnTo>
                <a:lnTo>
                  <a:pt x="0" y="360"/>
                </a:lnTo>
                <a:lnTo>
                  <a:pt x="641" y="0"/>
                </a:lnTo>
                <a:lnTo>
                  <a:pt x="173" y="377"/>
                </a:lnTo>
                <a:close/>
              </a:path>
            </a:pathLst>
          </a:custGeom>
          <a:solidFill>
            <a:schemeClr val="bg2"/>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3" name="Freeform 44"/>
          <p:cNvSpPr>
            <a:spLocks/>
          </p:cNvSpPr>
          <p:nvPr/>
        </p:nvSpPr>
        <p:spPr bwMode="auto">
          <a:xfrm>
            <a:off x="3994154" y="4214821"/>
            <a:ext cx="157163" cy="687387"/>
          </a:xfrm>
          <a:custGeom>
            <a:avLst/>
            <a:gdLst/>
            <a:ahLst/>
            <a:cxnLst>
              <a:cxn ang="0">
                <a:pos x="99" y="9"/>
              </a:cxn>
              <a:cxn ang="0">
                <a:pos x="77" y="9"/>
              </a:cxn>
              <a:cxn ang="0">
                <a:pos x="77" y="9"/>
              </a:cxn>
              <a:cxn ang="0">
                <a:pos x="47" y="0"/>
              </a:cxn>
              <a:cxn ang="0">
                <a:pos x="21" y="0"/>
              </a:cxn>
              <a:cxn ang="0">
                <a:pos x="21" y="0"/>
              </a:cxn>
              <a:cxn ang="0">
                <a:pos x="0" y="0"/>
              </a:cxn>
              <a:cxn ang="0">
                <a:pos x="0" y="429"/>
              </a:cxn>
              <a:cxn ang="0">
                <a:pos x="21" y="429"/>
              </a:cxn>
              <a:cxn ang="0">
                <a:pos x="21" y="429"/>
              </a:cxn>
              <a:cxn ang="0">
                <a:pos x="47" y="429"/>
              </a:cxn>
              <a:cxn ang="0">
                <a:pos x="77" y="433"/>
              </a:cxn>
              <a:cxn ang="0">
                <a:pos x="77" y="433"/>
              </a:cxn>
              <a:cxn ang="0">
                <a:pos x="99" y="433"/>
              </a:cxn>
              <a:cxn ang="0">
                <a:pos x="99" y="9"/>
              </a:cxn>
            </a:cxnLst>
            <a:rect l="0" t="0" r="r" b="b"/>
            <a:pathLst>
              <a:path w="99" h="433">
                <a:moveTo>
                  <a:pt x="99" y="9"/>
                </a:moveTo>
                <a:lnTo>
                  <a:pt x="77" y="9"/>
                </a:lnTo>
                <a:lnTo>
                  <a:pt x="77" y="9"/>
                </a:lnTo>
                <a:lnTo>
                  <a:pt x="47" y="0"/>
                </a:lnTo>
                <a:lnTo>
                  <a:pt x="21" y="0"/>
                </a:lnTo>
                <a:lnTo>
                  <a:pt x="21" y="0"/>
                </a:lnTo>
                <a:lnTo>
                  <a:pt x="0" y="0"/>
                </a:lnTo>
                <a:lnTo>
                  <a:pt x="0" y="429"/>
                </a:lnTo>
                <a:lnTo>
                  <a:pt x="21" y="429"/>
                </a:lnTo>
                <a:lnTo>
                  <a:pt x="21" y="429"/>
                </a:lnTo>
                <a:lnTo>
                  <a:pt x="47" y="429"/>
                </a:lnTo>
                <a:lnTo>
                  <a:pt x="77" y="433"/>
                </a:lnTo>
                <a:lnTo>
                  <a:pt x="77" y="433"/>
                </a:lnTo>
                <a:lnTo>
                  <a:pt x="99" y="433"/>
                </a:lnTo>
                <a:lnTo>
                  <a:pt x="99" y="9"/>
                </a:lnTo>
                <a:close/>
              </a:path>
            </a:pathLst>
          </a:custGeom>
          <a:solidFill>
            <a:srgbClr val="00404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4" name="Freeform 45"/>
          <p:cNvSpPr>
            <a:spLocks/>
          </p:cNvSpPr>
          <p:nvPr/>
        </p:nvSpPr>
        <p:spPr bwMode="auto">
          <a:xfrm>
            <a:off x="4151314" y="3616333"/>
            <a:ext cx="584200" cy="1279525"/>
          </a:xfrm>
          <a:custGeom>
            <a:avLst/>
            <a:gdLst/>
            <a:ahLst/>
            <a:cxnLst>
              <a:cxn ang="0">
                <a:pos x="368" y="0"/>
              </a:cxn>
              <a:cxn ang="0">
                <a:pos x="0" y="377"/>
              </a:cxn>
              <a:cxn ang="0">
                <a:pos x="0" y="806"/>
              </a:cxn>
              <a:cxn ang="0">
                <a:pos x="368" y="425"/>
              </a:cxn>
              <a:cxn ang="0">
                <a:pos x="368" y="0"/>
              </a:cxn>
            </a:cxnLst>
            <a:rect l="0" t="0" r="r" b="b"/>
            <a:pathLst>
              <a:path w="368" h="806">
                <a:moveTo>
                  <a:pt x="368" y="0"/>
                </a:moveTo>
                <a:lnTo>
                  <a:pt x="0" y="377"/>
                </a:lnTo>
                <a:lnTo>
                  <a:pt x="0" y="806"/>
                </a:lnTo>
                <a:lnTo>
                  <a:pt x="368" y="425"/>
                </a:lnTo>
                <a:lnTo>
                  <a:pt x="368" y="0"/>
                </a:lnTo>
                <a:close/>
              </a:path>
            </a:pathLst>
          </a:custGeom>
          <a:solidFill>
            <a:srgbClr val="00404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5" name="Freeform 46"/>
          <p:cNvSpPr>
            <a:spLocks/>
          </p:cNvSpPr>
          <p:nvPr/>
        </p:nvSpPr>
        <p:spPr bwMode="auto">
          <a:xfrm>
            <a:off x="3994154" y="3616328"/>
            <a:ext cx="741363" cy="612775"/>
          </a:xfrm>
          <a:custGeom>
            <a:avLst/>
            <a:gdLst/>
            <a:ahLst/>
            <a:cxnLst>
              <a:cxn ang="0">
                <a:pos x="99" y="386"/>
              </a:cxn>
              <a:cxn ang="0">
                <a:pos x="77" y="386"/>
              </a:cxn>
              <a:cxn ang="0">
                <a:pos x="77" y="386"/>
              </a:cxn>
              <a:cxn ang="0">
                <a:pos x="47" y="377"/>
              </a:cxn>
              <a:cxn ang="0">
                <a:pos x="21" y="377"/>
              </a:cxn>
              <a:cxn ang="0">
                <a:pos x="21" y="377"/>
              </a:cxn>
              <a:cxn ang="0">
                <a:pos x="0" y="377"/>
              </a:cxn>
              <a:cxn ang="0">
                <a:pos x="467" y="0"/>
              </a:cxn>
              <a:cxn ang="0">
                <a:pos x="99" y="386"/>
              </a:cxn>
            </a:cxnLst>
            <a:rect l="0" t="0" r="r" b="b"/>
            <a:pathLst>
              <a:path w="467" h="386">
                <a:moveTo>
                  <a:pt x="99" y="386"/>
                </a:moveTo>
                <a:lnTo>
                  <a:pt x="77" y="386"/>
                </a:lnTo>
                <a:lnTo>
                  <a:pt x="77" y="386"/>
                </a:lnTo>
                <a:lnTo>
                  <a:pt x="47" y="377"/>
                </a:lnTo>
                <a:lnTo>
                  <a:pt x="21" y="377"/>
                </a:lnTo>
                <a:lnTo>
                  <a:pt x="21" y="377"/>
                </a:lnTo>
                <a:lnTo>
                  <a:pt x="0" y="377"/>
                </a:lnTo>
                <a:lnTo>
                  <a:pt x="467" y="0"/>
                </a:lnTo>
                <a:lnTo>
                  <a:pt x="99" y="386"/>
                </a:lnTo>
                <a:close/>
              </a:path>
            </a:pathLst>
          </a:custGeom>
          <a:solidFill>
            <a:srgbClr val="00808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6" name="Freeform 47"/>
          <p:cNvSpPr>
            <a:spLocks/>
          </p:cNvSpPr>
          <p:nvPr/>
        </p:nvSpPr>
        <p:spPr bwMode="auto">
          <a:xfrm>
            <a:off x="5094292" y="4214821"/>
            <a:ext cx="460375" cy="693737"/>
          </a:xfrm>
          <a:custGeom>
            <a:avLst/>
            <a:gdLst/>
            <a:ahLst/>
            <a:cxnLst>
              <a:cxn ang="0">
                <a:pos x="290" y="0"/>
              </a:cxn>
              <a:cxn ang="0">
                <a:pos x="260" y="0"/>
              </a:cxn>
              <a:cxn ang="0">
                <a:pos x="234" y="0"/>
              </a:cxn>
              <a:cxn ang="0">
                <a:pos x="212" y="9"/>
              </a:cxn>
              <a:cxn ang="0">
                <a:pos x="186" y="9"/>
              </a:cxn>
              <a:cxn ang="0">
                <a:pos x="156" y="9"/>
              </a:cxn>
              <a:cxn ang="0">
                <a:pos x="134" y="9"/>
              </a:cxn>
              <a:cxn ang="0">
                <a:pos x="134" y="9"/>
              </a:cxn>
              <a:cxn ang="0">
                <a:pos x="108" y="13"/>
              </a:cxn>
              <a:cxn ang="0">
                <a:pos x="78" y="13"/>
              </a:cxn>
              <a:cxn ang="0">
                <a:pos x="56" y="13"/>
              </a:cxn>
              <a:cxn ang="0">
                <a:pos x="30" y="13"/>
              </a:cxn>
              <a:cxn ang="0">
                <a:pos x="0" y="13"/>
              </a:cxn>
              <a:cxn ang="0">
                <a:pos x="0" y="437"/>
              </a:cxn>
              <a:cxn ang="0">
                <a:pos x="30" y="437"/>
              </a:cxn>
              <a:cxn ang="0">
                <a:pos x="56" y="437"/>
              </a:cxn>
              <a:cxn ang="0">
                <a:pos x="78" y="437"/>
              </a:cxn>
              <a:cxn ang="0">
                <a:pos x="108" y="437"/>
              </a:cxn>
              <a:cxn ang="0">
                <a:pos x="134" y="433"/>
              </a:cxn>
              <a:cxn ang="0">
                <a:pos x="134" y="433"/>
              </a:cxn>
              <a:cxn ang="0">
                <a:pos x="156" y="433"/>
              </a:cxn>
              <a:cxn ang="0">
                <a:pos x="186" y="433"/>
              </a:cxn>
              <a:cxn ang="0">
                <a:pos x="212" y="433"/>
              </a:cxn>
              <a:cxn ang="0">
                <a:pos x="234" y="429"/>
              </a:cxn>
              <a:cxn ang="0">
                <a:pos x="260" y="429"/>
              </a:cxn>
              <a:cxn ang="0">
                <a:pos x="290" y="429"/>
              </a:cxn>
              <a:cxn ang="0">
                <a:pos x="290" y="0"/>
              </a:cxn>
            </a:cxnLst>
            <a:rect l="0" t="0" r="r" b="b"/>
            <a:pathLst>
              <a:path w="290" h="437">
                <a:moveTo>
                  <a:pt x="290" y="0"/>
                </a:moveTo>
                <a:lnTo>
                  <a:pt x="260" y="0"/>
                </a:lnTo>
                <a:lnTo>
                  <a:pt x="234" y="0"/>
                </a:lnTo>
                <a:lnTo>
                  <a:pt x="212" y="9"/>
                </a:lnTo>
                <a:lnTo>
                  <a:pt x="186" y="9"/>
                </a:lnTo>
                <a:lnTo>
                  <a:pt x="156" y="9"/>
                </a:lnTo>
                <a:lnTo>
                  <a:pt x="134" y="9"/>
                </a:lnTo>
                <a:lnTo>
                  <a:pt x="134" y="9"/>
                </a:lnTo>
                <a:lnTo>
                  <a:pt x="108" y="13"/>
                </a:lnTo>
                <a:lnTo>
                  <a:pt x="78" y="13"/>
                </a:lnTo>
                <a:lnTo>
                  <a:pt x="56" y="13"/>
                </a:lnTo>
                <a:lnTo>
                  <a:pt x="30" y="13"/>
                </a:lnTo>
                <a:lnTo>
                  <a:pt x="0" y="13"/>
                </a:lnTo>
                <a:lnTo>
                  <a:pt x="0" y="437"/>
                </a:lnTo>
                <a:lnTo>
                  <a:pt x="30" y="437"/>
                </a:lnTo>
                <a:lnTo>
                  <a:pt x="56" y="437"/>
                </a:lnTo>
                <a:lnTo>
                  <a:pt x="78" y="437"/>
                </a:lnTo>
                <a:lnTo>
                  <a:pt x="108" y="437"/>
                </a:lnTo>
                <a:lnTo>
                  <a:pt x="134" y="433"/>
                </a:lnTo>
                <a:lnTo>
                  <a:pt x="134" y="433"/>
                </a:lnTo>
                <a:lnTo>
                  <a:pt x="156" y="433"/>
                </a:lnTo>
                <a:lnTo>
                  <a:pt x="186" y="433"/>
                </a:lnTo>
                <a:lnTo>
                  <a:pt x="212" y="433"/>
                </a:lnTo>
                <a:lnTo>
                  <a:pt x="234" y="429"/>
                </a:lnTo>
                <a:lnTo>
                  <a:pt x="260" y="429"/>
                </a:lnTo>
                <a:lnTo>
                  <a:pt x="290" y="429"/>
                </a:lnTo>
                <a:lnTo>
                  <a:pt x="290" y="0"/>
                </a:lnTo>
                <a:close/>
              </a:path>
            </a:pathLst>
          </a:custGeom>
          <a:solidFill>
            <a:schemeClr val="tx2">
              <a:lumMod val="50000"/>
            </a:schemeClr>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7" name="Freeform 48"/>
          <p:cNvSpPr>
            <a:spLocks/>
          </p:cNvSpPr>
          <p:nvPr/>
        </p:nvSpPr>
        <p:spPr bwMode="auto">
          <a:xfrm>
            <a:off x="4797429" y="3616329"/>
            <a:ext cx="296863" cy="1292225"/>
          </a:xfrm>
          <a:custGeom>
            <a:avLst/>
            <a:gdLst/>
            <a:ahLst/>
            <a:cxnLst>
              <a:cxn ang="0">
                <a:pos x="0" y="0"/>
              </a:cxn>
              <a:cxn ang="0">
                <a:pos x="187" y="390"/>
              </a:cxn>
              <a:cxn ang="0">
                <a:pos x="187" y="814"/>
              </a:cxn>
              <a:cxn ang="0">
                <a:pos x="0" y="425"/>
              </a:cxn>
              <a:cxn ang="0">
                <a:pos x="0" y="0"/>
              </a:cxn>
            </a:cxnLst>
            <a:rect l="0" t="0" r="r" b="b"/>
            <a:pathLst>
              <a:path w="187" h="814">
                <a:moveTo>
                  <a:pt x="0" y="0"/>
                </a:moveTo>
                <a:lnTo>
                  <a:pt x="187" y="390"/>
                </a:lnTo>
                <a:lnTo>
                  <a:pt x="187" y="814"/>
                </a:lnTo>
                <a:lnTo>
                  <a:pt x="0" y="425"/>
                </a:lnTo>
                <a:lnTo>
                  <a:pt x="0" y="0"/>
                </a:lnTo>
                <a:close/>
              </a:path>
            </a:pathLst>
          </a:custGeom>
          <a:solidFill>
            <a:srgbClr val="80800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8" name="Freeform 49"/>
          <p:cNvSpPr>
            <a:spLocks/>
          </p:cNvSpPr>
          <p:nvPr/>
        </p:nvSpPr>
        <p:spPr bwMode="auto">
          <a:xfrm>
            <a:off x="4797426" y="3616331"/>
            <a:ext cx="757238" cy="619125"/>
          </a:xfrm>
          <a:custGeom>
            <a:avLst/>
            <a:gdLst/>
            <a:ahLst/>
            <a:cxnLst>
              <a:cxn ang="0">
                <a:pos x="477" y="377"/>
              </a:cxn>
              <a:cxn ang="0">
                <a:pos x="447" y="377"/>
              </a:cxn>
              <a:cxn ang="0">
                <a:pos x="421" y="377"/>
              </a:cxn>
              <a:cxn ang="0">
                <a:pos x="399" y="386"/>
              </a:cxn>
              <a:cxn ang="0">
                <a:pos x="373" y="386"/>
              </a:cxn>
              <a:cxn ang="0">
                <a:pos x="343" y="386"/>
              </a:cxn>
              <a:cxn ang="0">
                <a:pos x="321" y="386"/>
              </a:cxn>
              <a:cxn ang="0">
                <a:pos x="321" y="386"/>
              </a:cxn>
              <a:cxn ang="0">
                <a:pos x="295" y="390"/>
              </a:cxn>
              <a:cxn ang="0">
                <a:pos x="265" y="390"/>
              </a:cxn>
              <a:cxn ang="0">
                <a:pos x="243" y="390"/>
              </a:cxn>
              <a:cxn ang="0">
                <a:pos x="217" y="390"/>
              </a:cxn>
              <a:cxn ang="0">
                <a:pos x="187" y="390"/>
              </a:cxn>
              <a:cxn ang="0">
                <a:pos x="0" y="0"/>
              </a:cxn>
              <a:cxn ang="0">
                <a:pos x="477" y="377"/>
              </a:cxn>
            </a:cxnLst>
            <a:rect l="0" t="0" r="r" b="b"/>
            <a:pathLst>
              <a:path w="477" h="390">
                <a:moveTo>
                  <a:pt x="477" y="377"/>
                </a:moveTo>
                <a:lnTo>
                  <a:pt x="447" y="377"/>
                </a:lnTo>
                <a:lnTo>
                  <a:pt x="421" y="377"/>
                </a:lnTo>
                <a:lnTo>
                  <a:pt x="399" y="386"/>
                </a:lnTo>
                <a:lnTo>
                  <a:pt x="373" y="386"/>
                </a:lnTo>
                <a:lnTo>
                  <a:pt x="343" y="386"/>
                </a:lnTo>
                <a:lnTo>
                  <a:pt x="321" y="386"/>
                </a:lnTo>
                <a:lnTo>
                  <a:pt x="321" y="386"/>
                </a:lnTo>
                <a:lnTo>
                  <a:pt x="295" y="390"/>
                </a:lnTo>
                <a:lnTo>
                  <a:pt x="265" y="390"/>
                </a:lnTo>
                <a:lnTo>
                  <a:pt x="243" y="390"/>
                </a:lnTo>
                <a:lnTo>
                  <a:pt x="217" y="390"/>
                </a:lnTo>
                <a:lnTo>
                  <a:pt x="187" y="390"/>
                </a:lnTo>
                <a:lnTo>
                  <a:pt x="0" y="0"/>
                </a:lnTo>
                <a:lnTo>
                  <a:pt x="477" y="377"/>
                </a:lnTo>
                <a:close/>
              </a:path>
            </a:pathLst>
          </a:custGeom>
          <a:solidFill>
            <a:schemeClr val="tx2"/>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99" name="Freeform 50"/>
          <p:cNvSpPr>
            <a:spLocks/>
          </p:cNvSpPr>
          <p:nvPr/>
        </p:nvSpPr>
        <p:spPr bwMode="auto">
          <a:xfrm>
            <a:off x="4165600" y="4229100"/>
            <a:ext cx="280988" cy="679450"/>
          </a:xfrm>
          <a:custGeom>
            <a:avLst/>
            <a:gdLst/>
            <a:ahLst/>
            <a:cxnLst>
              <a:cxn ang="0">
                <a:pos x="177" y="4"/>
              </a:cxn>
              <a:cxn ang="0">
                <a:pos x="156" y="4"/>
              </a:cxn>
              <a:cxn ang="0">
                <a:pos x="130" y="4"/>
              </a:cxn>
              <a:cxn ang="0">
                <a:pos x="130" y="4"/>
              </a:cxn>
              <a:cxn ang="0">
                <a:pos x="99" y="4"/>
              </a:cxn>
              <a:cxn ang="0">
                <a:pos x="78" y="4"/>
              </a:cxn>
              <a:cxn ang="0">
                <a:pos x="52" y="0"/>
              </a:cxn>
              <a:cxn ang="0">
                <a:pos x="52" y="0"/>
              </a:cxn>
              <a:cxn ang="0">
                <a:pos x="21" y="0"/>
              </a:cxn>
              <a:cxn ang="0">
                <a:pos x="0" y="0"/>
              </a:cxn>
              <a:cxn ang="0">
                <a:pos x="0" y="424"/>
              </a:cxn>
              <a:cxn ang="0">
                <a:pos x="21" y="424"/>
              </a:cxn>
              <a:cxn ang="0">
                <a:pos x="52" y="424"/>
              </a:cxn>
              <a:cxn ang="0">
                <a:pos x="52" y="424"/>
              </a:cxn>
              <a:cxn ang="0">
                <a:pos x="78" y="428"/>
              </a:cxn>
              <a:cxn ang="0">
                <a:pos x="99" y="428"/>
              </a:cxn>
              <a:cxn ang="0">
                <a:pos x="130" y="428"/>
              </a:cxn>
              <a:cxn ang="0">
                <a:pos x="130" y="428"/>
              </a:cxn>
              <a:cxn ang="0">
                <a:pos x="156" y="428"/>
              </a:cxn>
              <a:cxn ang="0">
                <a:pos x="177" y="428"/>
              </a:cxn>
              <a:cxn ang="0">
                <a:pos x="177" y="4"/>
              </a:cxn>
            </a:cxnLst>
            <a:rect l="0" t="0" r="r" b="b"/>
            <a:pathLst>
              <a:path w="177" h="428">
                <a:moveTo>
                  <a:pt x="177" y="4"/>
                </a:moveTo>
                <a:lnTo>
                  <a:pt x="156" y="4"/>
                </a:lnTo>
                <a:lnTo>
                  <a:pt x="130" y="4"/>
                </a:lnTo>
                <a:lnTo>
                  <a:pt x="130" y="4"/>
                </a:lnTo>
                <a:lnTo>
                  <a:pt x="99" y="4"/>
                </a:lnTo>
                <a:lnTo>
                  <a:pt x="78" y="4"/>
                </a:lnTo>
                <a:lnTo>
                  <a:pt x="52" y="0"/>
                </a:lnTo>
                <a:lnTo>
                  <a:pt x="52" y="0"/>
                </a:lnTo>
                <a:lnTo>
                  <a:pt x="21" y="0"/>
                </a:lnTo>
                <a:lnTo>
                  <a:pt x="0" y="0"/>
                </a:lnTo>
                <a:lnTo>
                  <a:pt x="0" y="424"/>
                </a:lnTo>
                <a:lnTo>
                  <a:pt x="21" y="424"/>
                </a:lnTo>
                <a:lnTo>
                  <a:pt x="52" y="424"/>
                </a:lnTo>
                <a:lnTo>
                  <a:pt x="52" y="424"/>
                </a:lnTo>
                <a:lnTo>
                  <a:pt x="78" y="428"/>
                </a:lnTo>
                <a:lnTo>
                  <a:pt x="99" y="428"/>
                </a:lnTo>
                <a:lnTo>
                  <a:pt x="130" y="428"/>
                </a:lnTo>
                <a:lnTo>
                  <a:pt x="130" y="428"/>
                </a:lnTo>
                <a:lnTo>
                  <a:pt x="156" y="428"/>
                </a:lnTo>
                <a:lnTo>
                  <a:pt x="177" y="428"/>
                </a:lnTo>
                <a:lnTo>
                  <a:pt x="177" y="4"/>
                </a:lnTo>
                <a:close/>
              </a:path>
            </a:pathLst>
          </a:custGeom>
          <a:solidFill>
            <a:srgbClr val="80404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0" name="Freeform 51"/>
          <p:cNvSpPr>
            <a:spLocks/>
          </p:cNvSpPr>
          <p:nvPr/>
        </p:nvSpPr>
        <p:spPr bwMode="auto">
          <a:xfrm>
            <a:off x="4446589" y="3616329"/>
            <a:ext cx="296862" cy="1292225"/>
          </a:xfrm>
          <a:custGeom>
            <a:avLst/>
            <a:gdLst/>
            <a:ahLst/>
            <a:cxnLst>
              <a:cxn ang="0">
                <a:pos x="187" y="0"/>
              </a:cxn>
              <a:cxn ang="0">
                <a:pos x="0" y="390"/>
              </a:cxn>
              <a:cxn ang="0">
                <a:pos x="0" y="814"/>
              </a:cxn>
              <a:cxn ang="0">
                <a:pos x="187" y="425"/>
              </a:cxn>
              <a:cxn ang="0">
                <a:pos x="187" y="0"/>
              </a:cxn>
            </a:cxnLst>
            <a:rect l="0" t="0" r="r" b="b"/>
            <a:pathLst>
              <a:path w="187" h="814">
                <a:moveTo>
                  <a:pt x="187" y="0"/>
                </a:moveTo>
                <a:lnTo>
                  <a:pt x="0" y="390"/>
                </a:lnTo>
                <a:lnTo>
                  <a:pt x="0" y="814"/>
                </a:lnTo>
                <a:lnTo>
                  <a:pt x="187" y="425"/>
                </a:lnTo>
                <a:lnTo>
                  <a:pt x="187" y="0"/>
                </a:lnTo>
                <a:close/>
              </a:path>
            </a:pathLst>
          </a:custGeom>
          <a:solidFill>
            <a:srgbClr val="80404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1" name="Freeform 52"/>
          <p:cNvSpPr>
            <a:spLocks/>
          </p:cNvSpPr>
          <p:nvPr/>
        </p:nvSpPr>
        <p:spPr bwMode="auto">
          <a:xfrm>
            <a:off x="4165600" y="3616331"/>
            <a:ext cx="577850" cy="619125"/>
          </a:xfrm>
          <a:custGeom>
            <a:avLst/>
            <a:gdLst/>
            <a:ahLst/>
            <a:cxnLst>
              <a:cxn ang="0">
                <a:pos x="177" y="390"/>
              </a:cxn>
              <a:cxn ang="0">
                <a:pos x="156" y="390"/>
              </a:cxn>
              <a:cxn ang="0">
                <a:pos x="130" y="390"/>
              </a:cxn>
              <a:cxn ang="0">
                <a:pos x="130" y="390"/>
              </a:cxn>
              <a:cxn ang="0">
                <a:pos x="99" y="390"/>
              </a:cxn>
              <a:cxn ang="0">
                <a:pos x="78" y="390"/>
              </a:cxn>
              <a:cxn ang="0">
                <a:pos x="52" y="386"/>
              </a:cxn>
              <a:cxn ang="0">
                <a:pos x="52" y="386"/>
              </a:cxn>
              <a:cxn ang="0">
                <a:pos x="21" y="386"/>
              </a:cxn>
              <a:cxn ang="0">
                <a:pos x="0" y="386"/>
              </a:cxn>
              <a:cxn ang="0">
                <a:pos x="364" y="0"/>
              </a:cxn>
              <a:cxn ang="0">
                <a:pos x="177" y="390"/>
              </a:cxn>
            </a:cxnLst>
            <a:rect l="0" t="0" r="r" b="b"/>
            <a:pathLst>
              <a:path w="364" h="390">
                <a:moveTo>
                  <a:pt x="177" y="390"/>
                </a:moveTo>
                <a:lnTo>
                  <a:pt x="156" y="390"/>
                </a:lnTo>
                <a:lnTo>
                  <a:pt x="130" y="390"/>
                </a:lnTo>
                <a:lnTo>
                  <a:pt x="130" y="390"/>
                </a:lnTo>
                <a:lnTo>
                  <a:pt x="99" y="390"/>
                </a:lnTo>
                <a:lnTo>
                  <a:pt x="78" y="390"/>
                </a:lnTo>
                <a:lnTo>
                  <a:pt x="52" y="386"/>
                </a:lnTo>
                <a:lnTo>
                  <a:pt x="52" y="386"/>
                </a:lnTo>
                <a:lnTo>
                  <a:pt x="21" y="386"/>
                </a:lnTo>
                <a:lnTo>
                  <a:pt x="0" y="386"/>
                </a:lnTo>
                <a:lnTo>
                  <a:pt x="364" y="0"/>
                </a:lnTo>
                <a:lnTo>
                  <a:pt x="177" y="390"/>
                </a:lnTo>
                <a:close/>
              </a:path>
            </a:pathLst>
          </a:custGeom>
          <a:solidFill>
            <a:srgbClr val="FF8080"/>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2" name="Freeform 53"/>
          <p:cNvSpPr>
            <a:spLocks/>
          </p:cNvSpPr>
          <p:nvPr/>
        </p:nvSpPr>
        <p:spPr bwMode="auto">
          <a:xfrm>
            <a:off x="4784726" y="4235450"/>
            <a:ext cx="295275" cy="687388"/>
          </a:xfrm>
          <a:custGeom>
            <a:avLst/>
            <a:gdLst/>
            <a:ahLst/>
            <a:cxnLst>
              <a:cxn ang="0">
                <a:pos x="186" y="0"/>
              </a:cxn>
              <a:cxn ang="0">
                <a:pos x="160" y="0"/>
              </a:cxn>
              <a:cxn ang="0">
                <a:pos x="130" y="4"/>
              </a:cxn>
              <a:cxn ang="0">
                <a:pos x="130" y="4"/>
              </a:cxn>
              <a:cxn ang="0">
                <a:pos x="108" y="4"/>
              </a:cxn>
              <a:cxn ang="0">
                <a:pos x="82" y="4"/>
              </a:cxn>
              <a:cxn ang="0">
                <a:pos x="52" y="4"/>
              </a:cxn>
              <a:cxn ang="0">
                <a:pos x="52" y="4"/>
              </a:cxn>
              <a:cxn ang="0">
                <a:pos x="30" y="4"/>
              </a:cxn>
              <a:cxn ang="0">
                <a:pos x="0" y="4"/>
              </a:cxn>
              <a:cxn ang="0">
                <a:pos x="0" y="433"/>
              </a:cxn>
              <a:cxn ang="0">
                <a:pos x="30" y="433"/>
              </a:cxn>
              <a:cxn ang="0">
                <a:pos x="52" y="433"/>
              </a:cxn>
              <a:cxn ang="0">
                <a:pos x="52" y="433"/>
              </a:cxn>
              <a:cxn ang="0">
                <a:pos x="82" y="433"/>
              </a:cxn>
              <a:cxn ang="0">
                <a:pos x="108" y="433"/>
              </a:cxn>
              <a:cxn ang="0">
                <a:pos x="130" y="433"/>
              </a:cxn>
              <a:cxn ang="0">
                <a:pos x="130" y="433"/>
              </a:cxn>
              <a:cxn ang="0">
                <a:pos x="160" y="424"/>
              </a:cxn>
              <a:cxn ang="0">
                <a:pos x="186" y="424"/>
              </a:cxn>
              <a:cxn ang="0">
                <a:pos x="186" y="0"/>
              </a:cxn>
            </a:cxnLst>
            <a:rect l="0" t="0" r="r" b="b"/>
            <a:pathLst>
              <a:path w="186" h="433">
                <a:moveTo>
                  <a:pt x="186" y="0"/>
                </a:moveTo>
                <a:lnTo>
                  <a:pt x="160" y="0"/>
                </a:lnTo>
                <a:lnTo>
                  <a:pt x="130" y="4"/>
                </a:lnTo>
                <a:lnTo>
                  <a:pt x="130" y="4"/>
                </a:lnTo>
                <a:lnTo>
                  <a:pt x="108" y="4"/>
                </a:lnTo>
                <a:lnTo>
                  <a:pt x="82" y="4"/>
                </a:lnTo>
                <a:lnTo>
                  <a:pt x="52" y="4"/>
                </a:lnTo>
                <a:lnTo>
                  <a:pt x="52" y="4"/>
                </a:lnTo>
                <a:lnTo>
                  <a:pt x="30" y="4"/>
                </a:lnTo>
                <a:lnTo>
                  <a:pt x="0" y="4"/>
                </a:lnTo>
                <a:lnTo>
                  <a:pt x="0" y="433"/>
                </a:lnTo>
                <a:lnTo>
                  <a:pt x="30" y="433"/>
                </a:lnTo>
                <a:lnTo>
                  <a:pt x="52" y="433"/>
                </a:lnTo>
                <a:lnTo>
                  <a:pt x="52" y="433"/>
                </a:lnTo>
                <a:lnTo>
                  <a:pt x="82" y="433"/>
                </a:lnTo>
                <a:lnTo>
                  <a:pt x="108" y="433"/>
                </a:lnTo>
                <a:lnTo>
                  <a:pt x="130" y="433"/>
                </a:lnTo>
                <a:lnTo>
                  <a:pt x="130" y="433"/>
                </a:lnTo>
                <a:lnTo>
                  <a:pt x="160" y="424"/>
                </a:lnTo>
                <a:lnTo>
                  <a:pt x="186" y="424"/>
                </a:lnTo>
                <a:lnTo>
                  <a:pt x="186" y="0"/>
                </a:lnTo>
                <a:close/>
              </a:path>
            </a:pathLst>
          </a:custGeom>
          <a:solidFill>
            <a:srgbClr val="1A1A4D"/>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3" name="Freeform 54"/>
          <p:cNvSpPr>
            <a:spLocks/>
          </p:cNvSpPr>
          <p:nvPr/>
        </p:nvSpPr>
        <p:spPr bwMode="auto">
          <a:xfrm>
            <a:off x="4784726" y="3616325"/>
            <a:ext cx="295275" cy="625475"/>
          </a:xfrm>
          <a:custGeom>
            <a:avLst/>
            <a:gdLst/>
            <a:ahLst/>
            <a:cxnLst>
              <a:cxn ang="0">
                <a:pos x="186" y="390"/>
              </a:cxn>
              <a:cxn ang="0">
                <a:pos x="160" y="390"/>
              </a:cxn>
              <a:cxn ang="0">
                <a:pos x="130" y="394"/>
              </a:cxn>
              <a:cxn ang="0">
                <a:pos x="130" y="394"/>
              </a:cxn>
              <a:cxn ang="0">
                <a:pos x="108" y="394"/>
              </a:cxn>
              <a:cxn ang="0">
                <a:pos x="82" y="394"/>
              </a:cxn>
              <a:cxn ang="0">
                <a:pos x="52" y="394"/>
              </a:cxn>
              <a:cxn ang="0">
                <a:pos x="52" y="394"/>
              </a:cxn>
              <a:cxn ang="0">
                <a:pos x="30" y="394"/>
              </a:cxn>
              <a:cxn ang="0">
                <a:pos x="0" y="394"/>
              </a:cxn>
              <a:cxn ang="0">
                <a:pos x="0" y="0"/>
              </a:cxn>
              <a:cxn ang="0">
                <a:pos x="186" y="390"/>
              </a:cxn>
            </a:cxnLst>
            <a:rect l="0" t="0" r="r" b="b"/>
            <a:pathLst>
              <a:path w="186" h="394">
                <a:moveTo>
                  <a:pt x="186" y="390"/>
                </a:moveTo>
                <a:lnTo>
                  <a:pt x="160" y="390"/>
                </a:lnTo>
                <a:lnTo>
                  <a:pt x="130" y="394"/>
                </a:lnTo>
                <a:lnTo>
                  <a:pt x="130" y="394"/>
                </a:lnTo>
                <a:lnTo>
                  <a:pt x="108" y="394"/>
                </a:lnTo>
                <a:lnTo>
                  <a:pt x="82" y="394"/>
                </a:lnTo>
                <a:lnTo>
                  <a:pt x="52" y="394"/>
                </a:lnTo>
                <a:lnTo>
                  <a:pt x="52" y="394"/>
                </a:lnTo>
                <a:lnTo>
                  <a:pt x="30" y="394"/>
                </a:lnTo>
                <a:lnTo>
                  <a:pt x="0" y="394"/>
                </a:lnTo>
                <a:lnTo>
                  <a:pt x="0" y="0"/>
                </a:lnTo>
                <a:lnTo>
                  <a:pt x="186" y="390"/>
                </a:lnTo>
                <a:close/>
              </a:path>
            </a:pathLst>
          </a:custGeom>
          <a:solidFill>
            <a:srgbClr val="333399"/>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4" name="Freeform 55"/>
          <p:cNvSpPr>
            <a:spLocks/>
          </p:cNvSpPr>
          <p:nvPr/>
        </p:nvSpPr>
        <p:spPr bwMode="auto">
          <a:xfrm>
            <a:off x="4467228" y="4235450"/>
            <a:ext cx="296863" cy="687388"/>
          </a:xfrm>
          <a:custGeom>
            <a:avLst/>
            <a:gdLst/>
            <a:ahLst/>
            <a:cxnLst>
              <a:cxn ang="0">
                <a:pos x="187" y="4"/>
              </a:cxn>
              <a:cxn ang="0">
                <a:pos x="161" y="4"/>
              </a:cxn>
              <a:cxn ang="0">
                <a:pos x="130" y="4"/>
              </a:cxn>
              <a:cxn ang="0">
                <a:pos x="130" y="4"/>
              </a:cxn>
              <a:cxn ang="0">
                <a:pos x="109" y="4"/>
              </a:cxn>
              <a:cxn ang="0">
                <a:pos x="83" y="4"/>
              </a:cxn>
              <a:cxn ang="0">
                <a:pos x="52" y="4"/>
              </a:cxn>
              <a:cxn ang="0">
                <a:pos x="52" y="4"/>
              </a:cxn>
              <a:cxn ang="0">
                <a:pos x="31" y="0"/>
              </a:cxn>
              <a:cxn ang="0">
                <a:pos x="0" y="0"/>
              </a:cxn>
              <a:cxn ang="0">
                <a:pos x="0" y="424"/>
              </a:cxn>
              <a:cxn ang="0">
                <a:pos x="31" y="424"/>
              </a:cxn>
              <a:cxn ang="0">
                <a:pos x="52" y="433"/>
              </a:cxn>
              <a:cxn ang="0">
                <a:pos x="52" y="433"/>
              </a:cxn>
              <a:cxn ang="0">
                <a:pos x="83" y="433"/>
              </a:cxn>
              <a:cxn ang="0">
                <a:pos x="109" y="433"/>
              </a:cxn>
              <a:cxn ang="0">
                <a:pos x="130" y="433"/>
              </a:cxn>
              <a:cxn ang="0">
                <a:pos x="130" y="433"/>
              </a:cxn>
              <a:cxn ang="0">
                <a:pos x="161" y="433"/>
              </a:cxn>
              <a:cxn ang="0">
                <a:pos x="187" y="433"/>
              </a:cxn>
              <a:cxn ang="0">
                <a:pos x="187" y="4"/>
              </a:cxn>
            </a:cxnLst>
            <a:rect l="0" t="0" r="r" b="b"/>
            <a:pathLst>
              <a:path w="187" h="433">
                <a:moveTo>
                  <a:pt x="187" y="4"/>
                </a:moveTo>
                <a:lnTo>
                  <a:pt x="161" y="4"/>
                </a:lnTo>
                <a:lnTo>
                  <a:pt x="130" y="4"/>
                </a:lnTo>
                <a:lnTo>
                  <a:pt x="130" y="4"/>
                </a:lnTo>
                <a:lnTo>
                  <a:pt x="109" y="4"/>
                </a:lnTo>
                <a:lnTo>
                  <a:pt x="83" y="4"/>
                </a:lnTo>
                <a:lnTo>
                  <a:pt x="52" y="4"/>
                </a:lnTo>
                <a:lnTo>
                  <a:pt x="52" y="4"/>
                </a:lnTo>
                <a:lnTo>
                  <a:pt x="31" y="0"/>
                </a:lnTo>
                <a:lnTo>
                  <a:pt x="0" y="0"/>
                </a:lnTo>
                <a:lnTo>
                  <a:pt x="0" y="424"/>
                </a:lnTo>
                <a:lnTo>
                  <a:pt x="31" y="424"/>
                </a:lnTo>
                <a:lnTo>
                  <a:pt x="52" y="433"/>
                </a:lnTo>
                <a:lnTo>
                  <a:pt x="52" y="433"/>
                </a:lnTo>
                <a:lnTo>
                  <a:pt x="83" y="433"/>
                </a:lnTo>
                <a:lnTo>
                  <a:pt x="109" y="433"/>
                </a:lnTo>
                <a:lnTo>
                  <a:pt x="130" y="433"/>
                </a:lnTo>
                <a:lnTo>
                  <a:pt x="130" y="433"/>
                </a:lnTo>
                <a:lnTo>
                  <a:pt x="161" y="433"/>
                </a:lnTo>
                <a:lnTo>
                  <a:pt x="187" y="433"/>
                </a:lnTo>
                <a:lnTo>
                  <a:pt x="187" y="4"/>
                </a:lnTo>
                <a:close/>
              </a:path>
            </a:pathLst>
          </a:custGeom>
          <a:solidFill>
            <a:schemeClr val="accent6">
              <a:lumMod val="50000"/>
            </a:schemeClr>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sp>
        <p:nvSpPr>
          <p:cNvPr id="105" name="Freeform 56"/>
          <p:cNvSpPr>
            <a:spLocks/>
          </p:cNvSpPr>
          <p:nvPr/>
        </p:nvSpPr>
        <p:spPr bwMode="auto">
          <a:xfrm>
            <a:off x="4467228" y="3616325"/>
            <a:ext cx="296863" cy="625475"/>
          </a:xfrm>
          <a:custGeom>
            <a:avLst/>
            <a:gdLst/>
            <a:ahLst/>
            <a:cxnLst>
              <a:cxn ang="0">
                <a:pos x="187" y="394"/>
              </a:cxn>
              <a:cxn ang="0">
                <a:pos x="161" y="394"/>
              </a:cxn>
              <a:cxn ang="0">
                <a:pos x="130" y="394"/>
              </a:cxn>
              <a:cxn ang="0">
                <a:pos x="130" y="394"/>
              </a:cxn>
              <a:cxn ang="0">
                <a:pos x="109" y="394"/>
              </a:cxn>
              <a:cxn ang="0">
                <a:pos x="83" y="394"/>
              </a:cxn>
              <a:cxn ang="0">
                <a:pos x="52" y="394"/>
              </a:cxn>
              <a:cxn ang="0">
                <a:pos x="52" y="394"/>
              </a:cxn>
              <a:cxn ang="0">
                <a:pos x="31" y="390"/>
              </a:cxn>
              <a:cxn ang="0">
                <a:pos x="0" y="390"/>
              </a:cxn>
              <a:cxn ang="0">
                <a:pos x="187" y="0"/>
              </a:cxn>
              <a:cxn ang="0">
                <a:pos x="187" y="394"/>
              </a:cxn>
            </a:cxnLst>
            <a:rect l="0" t="0" r="r" b="b"/>
            <a:pathLst>
              <a:path w="187" h="394">
                <a:moveTo>
                  <a:pt x="187" y="394"/>
                </a:moveTo>
                <a:lnTo>
                  <a:pt x="161" y="394"/>
                </a:lnTo>
                <a:lnTo>
                  <a:pt x="130" y="394"/>
                </a:lnTo>
                <a:lnTo>
                  <a:pt x="130" y="394"/>
                </a:lnTo>
                <a:lnTo>
                  <a:pt x="109" y="394"/>
                </a:lnTo>
                <a:lnTo>
                  <a:pt x="83" y="394"/>
                </a:lnTo>
                <a:lnTo>
                  <a:pt x="52" y="394"/>
                </a:lnTo>
                <a:lnTo>
                  <a:pt x="52" y="394"/>
                </a:lnTo>
                <a:lnTo>
                  <a:pt x="31" y="390"/>
                </a:lnTo>
                <a:lnTo>
                  <a:pt x="0" y="390"/>
                </a:lnTo>
                <a:lnTo>
                  <a:pt x="187" y="0"/>
                </a:lnTo>
                <a:lnTo>
                  <a:pt x="187" y="394"/>
                </a:lnTo>
                <a:close/>
              </a:path>
            </a:pathLst>
          </a:custGeom>
          <a:solidFill>
            <a:schemeClr val="accent6"/>
          </a:solidFill>
          <a:ln w="6350">
            <a:solidFill>
              <a:srgbClr val="000000"/>
            </a:solidFill>
            <a:prstDash val="solid"/>
            <a:round/>
            <a:headEnd/>
            <a:tailEnd/>
          </a:ln>
        </p:spPr>
        <p:txBody>
          <a:bodyPr/>
          <a:lstStyle/>
          <a:p>
            <a:pPr>
              <a:defRPr/>
            </a:pPr>
            <a:endParaRPr lang="en-US" sz="1800" b="1" dirty="0">
              <a:latin typeface="Arial"/>
              <a:ea typeface="+mn-ea"/>
              <a:cs typeface="Arial" pitchFamily="34" charset="0"/>
            </a:endParaRPr>
          </a:p>
        </p:txBody>
      </p:sp>
      <p:pic>
        <p:nvPicPr>
          <p:cNvPr id="204802"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4159 OCV Powerpoint 200412.pdf"/>
          <p:cNvPicPr>
            <a:picLocks noChangeAspect="1"/>
          </p:cNvPicPr>
          <p:nvPr/>
        </p:nvPicPr>
        <p:blipFill rotWithShape="1">
          <a:blip r:embed="rId4"/>
          <a:srcRect b="83186"/>
          <a:stretch/>
        </p:blipFill>
        <p:spPr>
          <a:xfrm>
            <a:off x="68264" y="87775"/>
            <a:ext cx="9144000" cy="1153097"/>
          </a:xfrm>
          <a:prstGeom prst="rect">
            <a:avLst/>
          </a:prstGeom>
        </p:spPr>
      </p:pic>
      <p:sp>
        <p:nvSpPr>
          <p:cNvPr id="53" name="Title 1"/>
          <p:cNvSpPr txBox="1">
            <a:spLocks/>
          </p:cNvSpPr>
          <p:nvPr/>
        </p:nvSpPr>
        <p:spPr>
          <a:xfrm>
            <a:off x="2761616" y="214050"/>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err="1" smtClean="0">
                <a:solidFill>
                  <a:srgbClr val="54A9D1"/>
                </a:solidFill>
                <a:latin typeface="Helvetica Neue Medium"/>
                <a:cs typeface="Helvetica Neue Light"/>
              </a:rPr>
              <a:t>Crizotinib</a:t>
            </a:r>
            <a:r>
              <a:rPr lang="en-US" sz="1538" spc="100" dirty="0" smtClean="0">
                <a:solidFill>
                  <a:srgbClr val="54A9D1"/>
                </a:solidFill>
                <a:latin typeface="Helvetica Neue Medium"/>
                <a:cs typeface="Helvetica Neue Light"/>
              </a:rPr>
              <a:t> in ALK +ve NSCLC</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484921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4-02 at 11.21.15 pm.png"/>
          <p:cNvPicPr>
            <a:picLocks noGrp="1" noChangeAspect="1"/>
          </p:cNvPicPr>
          <p:nvPr>
            <p:ph idx="1"/>
          </p:nvPr>
        </p:nvPicPr>
        <p:blipFill>
          <a:blip r:embed="rId2">
            <a:extLst>
              <a:ext uri="{28A0092B-C50C-407E-A947-70E740481C1C}">
                <a14:useLocalDpi xmlns:a14="http://schemas.microsoft.com/office/drawing/2010/main" val="0"/>
              </a:ext>
            </a:extLst>
          </a:blip>
          <a:srcRect t="2365" b="2365"/>
          <a:stretch>
            <a:fillRect/>
          </a:stretch>
        </p:blipFill>
        <p:spPr>
          <a:xfrm>
            <a:off x="524932" y="1447803"/>
            <a:ext cx="8229600" cy="4525963"/>
          </a:xfrm>
        </p:spPr>
      </p:pic>
      <p:pic>
        <p:nvPicPr>
          <p:cNvPr id="5" name="Picture 4" descr="4159 OCV Powerpoint 200412.pdf"/>
          <p:cNvPicPr>
            <a:picLocks noChangeAspect="1"/>
          </p:cNvPicPr>
          <p:nvPr/>
        </p:nvPicPr>
        <p:blipFill rotWithShape="1">
          <a:blip r:embed="rId3"/>
          <a:srcRect b="83186"/>
          <a:stretch/>
        </p:blipFill>
        <p:spPr>
          <a:xfrm>
            <a:off x="0" y="-16712"/>
            <a:ext cx="9144000" cy="1153097"/>
          </a:xfrm>
          <a:prstGeom prst="rect">
            <a:avLst/>
          </a:prstGeom>
        </p:spPr>
      </p:pic>
      <p:sp>
        <p:nvSpPr>
          <p:cNvPr id="6" name="Title 1"/>
          <p:cNvSpPr txBox="1">
            <a:spLocks/>
          </p:cNvSpPr>
          <p:nvPr/>
        </p:nvSpPr>
        <p:spPr>
          <a:xfrm>
            <a:off x="2609216" y="25456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More Targets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364265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158" b="8158"/>
          <a:stretch>
            <a:fillRect/>
          </a:stretch>
        </p:blipFill>
        <p:spPr>
          <a:xfrm>
            <a:off x="3045371" y="3037384"/>
            <a:ext cx="3744237" cy="2059186"/>
          </a:xfrm>
        </p:spPr>
      </p:pic>
    </p:spTree>
    <p:extLst>
      <p:ext uri="{BB962C8B-B14F-4D97-AF65-F5344CB8AC3E}">
        <p14:creationId xmlns:p14="http://schemas.microsoft.com/office/powerpoint/2010/main" val="94212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26" y="1153097"/>
            <a:ext cx="8229600" cy="4973066"/>
          </a:xfrm>
        </p:spPr>
        <p:txBody>
          <a:bodyPr>
            <a:normAutofit/>
          </a:bodyPr>
          <a:lstStyle/>
          <a:p>
            <a:r>
              <a:rPr lang="en-US" dirty="0" smtClean="0">
                <a:latin typeface="Calibri" charset="0"/>
              </a:rPr>
              <a:t>Age</a:t>
            </a:r>
          </a:p>
          <a:p>
            <a:pPr lvl="1"/>
            <a:r>
              <a:rPr lang="en-AU" dirty="0"/>
              <a:t>Elderly patients with a good PS enjoy longer survival and a better quality of life when treated with chemotherapy compared with supportive care </a:t>
            </a:r>
            <a:r>
              <a:rPr lang="en-AU" dirty="0" smtClean="0"/>
              <a:t>alone</a:t>
            </a:r>
          </a:p>
          <a:p>
            <a:pPr lvl="1"/>
            <a:r>
              <a:rPr lang="en-AU" dirty="0" smtClean="0">
                <a:latin typeface="Calibri" charset="0"/>
              </a:rPr>
              <a:t>May have higher toxic effects in bone marrow but derive the same survival benefit</a:t>
            </a:r>
            <a:endParaRPr lang="en-US" dirty="0">
              <a:latin typeface="Calibri" charset="0"/>
            </a:endParaRPr>
          </a:p>
          <a:p>
            <a:r>
              <a:rPr lang="en-US" dirty="0">
                <a:latin typeface="Calibri" charset="0"/>
              </a:rPr>
              <a:t>Co-</a:t>
            </a:r>
            <a:r>
              <a:rPr lang="en-US" dirty="0" smtClean="0">
                <a:latin typeface="Calibri" charset="0"/>
              </a:rPr>
              <a:t>morbidities</a:t>
            </a:r>
            <a:endParaRPr lang="en-US" dirty="0">
              <a:latin typeface="Calibri" charset="0"/>
            </a:endParaRPr>
          </a:p>
          <a:p>
            <a:endParaRPr lang="en-US" dirty="0"/>
          </a:p>
        </p:txBody>
      </p:sp>
      <p:pic>
        <p:nvPicPr>
          <p:cNvPr id="4" name="Picture 3" descr="4159 OCV Powerpoint 200412.pdf"/>
          <p:cNvPicPr>
            <a:picLocks noChangeAspect="1"/>
          </p:cNvPicPr>
          <p:nvPr/>
        </p:nvPicPr>
        <p:blipFill rotWithShape="1">
          <a:blip r:embed="rId3"/>
          <a:srcRect b="83186"/>
          <a:stretch/>
        </p:blipFill>
        <p:spPr>
          <a:xfrm>
            <a:off x="0" y="0"/>
            <a:ext cx="9144000" cy="115309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Who should we give Chemotherapy to?</a:t>
            </a:r>
            <a:endParaRPr lang="en-US" sz="1538" spc="100" dirty="0" smtClean="0">
              <a:solidFill>
                <a:srgbClr val="54A9D1"/>
              </a:solidFill>
              <a:latin typeface="Helvetica Neue Medium"/>
              <a:cs typeface="Helvetica Neue Medium"/>
            </a:endParaRPr>
          </a:p>
        </p:txBody>
      </p:sp>
      <p:sp>
        <p:nvSpPr>
          <p:cNvPr id="7" name="TextBox 6"/>
          <p:cNvSpPr txBox="1"/>
          <p:nvPr/>
        </p:nvSpPr>
        <p:spPr>
          <a:xfrm>
            <a:off x="297236" y="6126163"/>
            <a:ext cx="6130653" cy="646331"/>
          </a:xfrm>
          <a:prstGeom prst="rect">
            <a:avLst/>
          </a:prstGeom>
          <a:noFill/>
        </p:spPr>
        <p:txBody>
          <a:bodyPr wrap="none" rtlCol="0">
            <a:spAutoFit/>
          </a:bodyPr>
          <a:lstStyle/>
          <a:p>
            <a:r>
              <a:rPr lang="en-AU" sz="1200" dirty="0"/>
              <a:t>Langer CJ, </a:t>
            </a:r>
            <a:r>
              <a:rPr lang="en-AU" sz="1200" dirty="0" err="1"/>
              <a:t>Vangel</a:t>
            </a:r>
            <a:r>
              <a:rPr lang="en-AU" sz="1200" dirty="0"/>
              <a:t> M, Schiller J, et al.: Age-specific </a:t>
            </a:r>
            <a:r>
              <a:rPr lang="en-AU" sz="1200" dirty="0" err="1"/>
              <a:t>subanalysis</a:t>
            </a:r>
            <a:r>
              <a:rPr lang="en-AU" sz="1200" dirty="0"/>
              <a:t> of ECOG </a:t>
            </a:r>
            <a:r>
              <a:rPr lang="en-AU" sz="1200" dirty="0" smtClean="0"/>
              <a:t>1594</a:t>
            </a:r>
          </a:p>
          <a:p>
            <a:r>
              <a:rPr lang="en-AU" sz="1200" dirty="0"/>
              <a:t>Langer CJ, </a:t>
            </a:r>
            <a:r>
              <a:rPr lang="en-AU" sz="1200" dirty="0" err="1"/>
              <a:t>Manola</a:t>
            </a:r>
            <a:r>
              <a:rPr lang="en-AU" sz="1200" dirty="0"/>
              <a:t> J, Bernardo P, et al.: </a:t>
            </a:r>
            <a:r>
              <a:rPr lang="en-AU" sz="1200" dirty="0" err="1"/>
              <a:t>Cisplatin</a:t>
            </a:r>
            <a:r>
              <a:rPr lang="en-AU" sz="1200" dirty="0"/>
              <a:t>-based therapy for elderly patients with </a:t>
            </a:r>
            <a:endParaRPr lang="en-AU" sz="1200" dirty="0" smtClean="0"/>
          </a:p>
          <a:p>
            <a:r>
              <a:rPr lang="en-AU" sz="1200" dirty="0" smtClean="0"/>
              <a:t>advanced non-small-cell lung cancer: implications of Eastern </a:t>
            </a:r>
            <a:r>
              <a:rPr lang="en-AU" sz="1200" dirty="0"/>
              <a:t>Cooperative Oncology Group 5592</a:t>
            </a:r>
          </a:p>
        </p:txBody>
      </p:sp>
    </p:spTree>
    <p:extLst>
      <p:ext uri="{BB962C8B-B14F-4D97-AF65-F5344CB8AC3E}">
        <p14:creationId xmlns:p14="http://schemas.microsoft.com/office/powerpoint/2010/main" val="18967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0732"/>
            <a:ext cx="8229600" cy="4905432"/>
          </a:xfrm>
        </p:spPr>
        <p:txBody>
          <a:bodyPr/>
          <a:lstStyle/>
          <a:p>
            <a:r>
              <a:rPr lang="en-US" dirty="0">
                <a:latin typeface="Calibri" charset="0"/>
              </a:rPr>
              <a:t>Performance Status</a:t>
            </a:r>
          </a:p>
          <a:p>
            <a:pPr lvl="1"/>
            <a:r>
              <a:rPr lang="en-AU" dirty="0"/>
              <a:t>Patients with PS 2 have significantly worse median survival and overall survival when compared to patients with PS 0-1.</a:t>
            </a:r>
          </a:p>
          <a:p>
            <a:endParaRPr lang="en-US"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 </a:t>
            </a:r>
            <a:r>
              <a:rPr lang="en-US" sz="1538" spc="100" dirty="0" smtClean="0">
                <a:solidFill>
                  <a:srgbClr val="54A9D1"/>
                </a:solidFill>
                <a:latin typeface="Helvetica Neue Medium"/>
                <a:cs typeface="Helvetica Neue Light"/>
              </a:rPr>
              <a:t>The patient in front of you</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6" name="Table 5"/>
          <p:cNvGraphicFramePr>
            <a:graphicFrameLocks noGrp="1"/>
          </p:cNvGraphicFramePr>
          <p:nvPr>
            <p:extLst>
              <p:ext uri="{D42A27DB-BD31-4B8C-83A1-F6EECF244321}">
                <p14:modId xmlns:p14="http://schemas.microsoft.com/office/powerpoint/2010/main" val="2967848680"/>
              </p:ext>
            </p:extLst>
          </p:nvPr>
        </p:nvGraphicFramePr>
        <p:xfrm>
          <a:off x="539041" y="3353121"/>
          <a:ext cx="8147759" cy="3032760"/>
        </p:xfrm>
        <a:graphic>
          <a:graphicData uri="http://schemas.openxmlformats.org/drawingml/2006/table">
            <a:tbl>
              <a:tblPr firstRow="1" bandRow="1">
                <a:tableStyleId>{B301B821-A1FF-4177-AEE7-76D212191A09}</a:tableStyleId>
              </a:tblPr>
              <a:tblGrid>
                <a:gridCol w="1108117"/>
                <a:gridCol w="7039642"/>
              </a:tblGrid>
              <a:tr h="370840">
                <a:tc>
                  <a:txBody>
                    <a:bodyPr/>
                    <a:lstStyle/>
                    <a:p>
                      <a:r>
                        <a:rPr lang="en-US" dirty="0" smtClean="0"/>
                        <a:t>Grade</a:t>
                      </a:r>
                      <a:endParaRPr lang="en-US" dirty="0"/>
                    </a:p>
                  </a:txBody>
                  <a:tcPr/>
                </a:tc>
                <a:tc>
                  <a:txBody>
                    <a:bodyPr/>
                    <a:lstStyle/>
                    <a:p>
                      <a:r>
                        <a:rPr lang="en-US" dirty="0" smtClean="0"/>
                        <a:t>ECOG</a:t>
                      </a:r>
                      <a:r>
                        <a:rPr lang="en-US" baseline="0" dirty="0" smtClean="0"/>
                        <a:t> Performance Status</a:t>
                      </a:r>
                      <a:endParaRPr lang="en-US" dirty="0"/>
                    </a:p>
                  </a:txBody>
                  <a:tcPr/>
                </a:tc>
              </a:tr>
              <a:tr h="370840">
                <a:tc>
                  <a:txBody>
                    <a:bodyPr/>
                    <a:lstStyle/>
                    <a:p>
                      <a:r>
                        <a:rPr lang="en-US" dirty="0" smtClean="0"/>
                        <a:t>0</a:t>
                      </a:r>
                      <a:endParaRPr lang="en-US" dirty="0"/>
                    </a:p>
                  </a:txBody>
                  <a:tcPr/>
                </a:tc>
                <a:tc>
                  <a:txBody>
                    <a:bodyPr/>
                    <a:lstStyle/>
                    <a:p>
                      <a:r>
                        <a:rPr lang="en-US" dirty="0" smtClean="0"/>
                        <a:t>Fully active</a:t>
                      </a:r>
                      <a:endParaRPr lang="en-US" dirty="0"/>
                    </a:p>
                  </a:txBody>
                  <a:tcPr/>
                </a:tc>
              </a:tr>
              <a:tr h="370840">
                <a:tc>
                  <a:txBody>
                    <a:bodyPr/>
                    <a:lstStyle/>
                    <a:p>
                      <a:r>
                        <a:rPr lang="en-US" dirty="0" smtClean="0"/>
                        <a:t>1</a:t>
                      </a:r>
                      <a:endParaRPr lang="en-US" dirty="0"/>
                    </a:p>
                  </a:txBody>
                  <a:tcPr/>
                </a:tc>
                <a:tc>
                  <a:txBody>
                    <a:bodyPr/>
                    <a:lstStyle/>
                    <a:p>
                      <a:r>
                        <a:rPr lang="en-US" dirty="0" smtClean="0"/>
                        <a:t>Restricted</a:t>
                      </a:r>
                      <a:r>
                        <a:rPr lang="en-US" baseline="0" dirty="0" smtClean="0"/>
                        <a:t> in physically strenuous activity but ambulatory and able to carry out work of light or sedentary nature</a:t>
                      </a:r>
                      <a:endParaRPr lang="en-US" dirty="0"/>
                    </a:p>
                  </a:txBody>
                  <a:tcPr/>
                </a:tc>
              </a:tr>
              <a:tr h="370840">
                <a:tc>
                  <a:txBody>
                    <a:bodyPr/>
                    <a:lstStyle/>
                    <a:p>
                      <a:r>
                        <a:rPr lang="en-US" dirty="0" smtClean="0"/>
                        <a:t>2</a:t>
                      </a:r>
                      <a:endParaRPr lang="en-US" dirty="0"/>
                    </a:p>
                  </a:txBody>
                  <a:tcPr/>
                </a:tc>
                <a:tc>
                  <a:txBody>
                    <a:bodyPr/>
                    <a:lstStyle/>
                    <a:p>
                      <a:r>
                        <a:rPr lang="en-US" dirty="0" smtClean="0"/>
                        <a:t>Ambulatory</a:t>
                      </a:r>
                      <a:r>
                        <a:rPr lang="en-US" baseline="0" dirty="0" smtClean="0"/>
                        <a:t> and capable of all self care.  Up &gt; 50% of waking hours</a:t>
                      </a:r>
                      <a:endParaRPr lang="en-US" dirty="0"/>
                    </a:p>
                  </a:txBody>
                  <a:tcPr/>
                </a:tc>
              </a:tr>
              <a:tr h="370840">
                <a:tc>
                  <a:txBody>
                    <a:bodyPr/>
                    <a:lstStyle/>
                    <a:p>
                      <a:r>
                        <a:rPr lang="en-US" dirty="0" smtClean="0"/>
                        <a:t>3</a:t>
                      </a:r>
                      <a:endParaRPr lang="en-US" dirty="0"/>
                    </a:p>
                  </a:txBody>
                  <a:tcPr/>
                </a:tc>
                <a:tc>
                  <a:txBody>
                    <a:bodyPr/>
                    <a:lstStyle/>
                    <a:p>
                      <a:r>
                        <a:rPr lang="en-US" dirty="0" smtClean="0"/>
                        <a:t>Capable</a:t>
                      </a:r>
                      <a:r>
                        <a:rPr lang="en-US" baseline="0" dirty="0" smtClean="0"/>
                        <a:t> of only limited self care, confined to bed or chair for &gt; 50% of working hours</a:t>
                      </a:r>
                      <a:endParaRPr lang="en-US" dirty="0"/>
                    </a:p>
                  </a:txBody>
                  <a:tcPr/>
                </a:tc>
              </a:tr>
              <a:tr h="370840">
                <a:tc>
                  <a:txBody>
                    <a:bodyPr/>
                    <a:lstStyle/>
                    <a:p>
                      <a:r>
                        <a:rPr lang="en-US" dirty="0" smtClean="0"/>
                        <a:t>4</a:t>
                      </a:r>
                      <a:endParaRPr lang="en-US" dirty="0"/>
                    </a:p>
                  </a:txBody>
                  <a:tcPr/>
                </a:tc>
                <a:tc>
                  <a:txBody>
                    <a:bodyPr/>
                    <a:lstStyle/>
                    <a:p>
                      <a:r>
                        <a:rPr lang="en-US" dirty="0" smtClean="0"/>
                        <a:t>Completely</a:t>
                      </a:r>
                      <a:r>
                        <a:rPr lang="en-US" baseline="0" dirty="0" smtClean="0"/>
                        <a:t> disabled. Cannot carry on any self care.  Totally confined to bed or chair</a:t>
                      </a:r>
                      <a:endParaRPr lang="en-US" dirty="0"/>
                    </a:p>
                  </a:txBody>
                  <a:tcPr/>
                </a:tc>
              </a:tr>
            </a:tbl>
          </a:graphicData>
        </a:graphic>
      </p:graphicFrame>
    </p:spTree>
    <p:extLst>
      <p:ext uri="{BB962C8B-B14F-4D97-AF65-F5344CB8AC3E}">
        <p14:creationId xmlns:p14="http://schemas.microsoft.com/office/powerpoint/2010/main" val="318657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289" b="13289"/>
          <a:stretch>
            <a:fillRect/>
          </a:stretch>
        </p:blipFill>
        <p:spPr>
          <a:xfrm>
            <a:off x="5410234" y="4203615"/>
            <a:ext cx="3276566" cy="2043110"/>
          </a:xfrm>
        </p:spPr>
      </p:pic>
      <p:pic>
        <p:nvPicPr>
          <p:cNvPr id="5" name="Picture 4"/>
          <p:cNvPicPr>
            <a:picLocks noChangeAspect="1"/>
          </p:cNvPicPr>
          <p:nvPr/>
        </p:nvPicPr>
        <p:blipFill>
          <a:blip r:embed="rId3"/>
          <a:stretch>
            <a:fillRect/>
          </a:stretch>
        </p:blipFill>
        <p:spPr>
          <a:xfrm>
            <a:off x="5394150" y="1702637"/>
            <a:ext cx="3292650" cy="2163402"/>
          </a:xfrm>
          <a:prstGeom prst="rect">
            <a:avLst/>
          </a:prstGeom>
        </p:spPr>
      </p:pic>
      <p:pic>
        <p:nvPicPr>
          <p:cNvPr id="6" name="Picture 5"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 </a:t>
            </a:r>
            <a:r>
              <a:rPr lang="en-US" sz="1538" spc="100" dirty="0" smtClean="0">
                <a:solidFill>
                  <a:srgbClr val="54A9D1"/>
                </a:solidFill>
                <a:latin typeface="Helvetica Neue Medium"/>
                <a:cs typeface="Helvetica Neue Light"/>
              </a:rPr>
              <a:t>Histology</a:t>
            </a:r>
          </a:p>
          <a:p>
            <a:pPr>
              <a:spcBef>
                <a:spcPct val="0"/>
              </a:spcBef>
              <a:defRPr/>
            </a:pPr>
            <a:endParaRPr lang="en-US" sz="1538" spc="100" dirty="0" smtClean="0">
              <a:solidFill>
                <a:srgbClr val="54A9D1"/>
              </a:solidFill>
              <a:latin typeface="Helvetica Neue Medium"/>
              <a:cs typeface="Helvetica Neue Medium"/>
            </a:endParaRPr>
          </a:p>
        </p:txBody>
      </p:sp>
      <p:sp>
        <p:nvSpPr>
          <p:cNvPr id="11" name="TextBox 10"/>
          <p:cNvSpPr txBox="1"/>
          <p:nvPr/>
        </p:nvSpPr>
        <p:spPr>
          <a:xfrm>
            <a:off x="337588" y="884125"/>
            <a:ext cx="4589582" cy="5909311"/>
          </a:xfrm>
          <a:prstGeom prst="rect">
            <a:avLst/>
          </a:prstGeom>
          <a:noFill/>
        </p:spPr>
        <p:txBody>
          <a:bodyPr wrap="square" rtlCol="0">
            <a:spAutoFit/>
          </a:bodyPr>
          <a:lstStyle/>
          <a:p>
            <a:r>
              <a:rPr lang="en-US" b="1" dirty="0"/>
              <a:t>Squamous cell </a:t>
            </a:r>
            <a:r>
              <a:rPr lang="en-US" b="1" dirty="0" smtClean="0"/>
              <a:t>carcinoma:</a:t>
            </a:r>
          </a:p>
          <a:p>
            <a:r>
              <a:rPr lang="en-US" dirty="0"/>
              <a:t>(</a:t>
            </a:r>
            <a:r>
              <a:rPr lang="en-US" dirty="0" smtClean="0"/>
              <a:t>25</a:t>
            </a:r>
            <a:r>
              <a:rPr lang="en-US" dirty="0"/>
              <a:t>% to 30</a:t>
            </a:r>
            <a:r>
              <a:rPr lang="en-US" dirty="0" smtClean="0"/>
              <a:t>%) </a:t>
            </a:r>
          </a:p>
          <a:p>
            <a:pPr marL="285750" indent="-285750">
              <a:buFont typeface="Arial"/>
              <a:buChar char="•"/>
            </a:pPr>
            <a:r>
              <a:rPr lang="en-US" dirty="0" smtClean="0"/>
              <a:t>Arise in early </a:t>
            </a:r>
            <a:r>
              <a:rPr lang="en-US" dirty="0"/>
              <a:t>versions of squamous </a:t>
            </a:r>
            <a:r>
              <a:rPr lang="en-US" dirty="0" smtClean="0"/>
              <a:t>cells</a:t>
            </a:r>
            <a:r>
              <a:rPr lang="en-US" dirty="0"/>
              <a:t> t</a:t>
            </a:r>
            <a:r>
              <a:rPr lang="en-US" dirty="0" smtClean="0"/>
              <a:t>hat </a:t>
            </a:r>
            <a:r>
              <a:rPr lang="en-US" dirty="0"/>
              <a:t>line </a:t>
            </a:r>
            <a:r>
              <a:rPr lang="en-US" dirty="0" smtClean="0"/>
              <a:t>airways, tend to be central, near a bronchus</a:t>
            </a:r>
          </a:p>
          <a:p>
            <a:pPr marL="285750" indent="-285750">
              <a:buFont typeface="Arial"/>
              <a:buChar char="•"/>
            </a:pPr>
            <a:r>
              <a:rPr lang="en-US" dirty="0" smtClean="0"/>
              <a:t>Strongly linked to smoking</a:t>
            </a:r>
            <a:endParaRPr lang="en-US" dirty="0"/>
          </a:p>
          <a:p>
            <a:endParaRPr lang="en-US" dirty="0"/>
          </a:p>
          <a:p>
            <a:r>
              <a:rPr lang="en-US" b="1" dirty="0" smtClean="0"/>
              <a:t>Adenocarcinoma:</a:t>
            </a:r>
          </a:p>
          <a:p>
            <a:r>
              <a:rPr lang="en-US" dirty="0"/>
              <a:t>(</a:t>
            </a:r>
            <a:r>
              <a:rPr lang="en-US" dirty="0" smtClean="0"/>
              <a:t>40%) </a:t>
            </a:r>
          </a:p>
          <a:p>
            <a:pPr marL="285750" indent="-285750">
              <a:buFont typeface="Arial"/>
              <a:buChar char="•"/>
            </a:pPr>
            <a:r>
              <a:rPr lang="en-US" dirty="0" smtClean="0"/>
              <a:t>More common in smokers ,but most </a:t>
            </a:r>
            <a:r>
              <a:rPr lang="en-US" dirty="0"/>
              <a:t>common type of lung cancer seen in non-smokers. </a:t>
            </a:r>
            <a:endParaRPr lang="en-US" dirty="0" smtClean="0"/>
          </a:p>
          <a:p>
            <a:pPr marL="285750" indent="-285750">
              <a:buFont typeface="Arial"/>
              <a:buChar char="•"/>
            </a:pPr>
            <a:r>
              <a:rPr lang="en-US" dirty="0"/>
              <a:t>W</a:t>
            </a:r>
            <a:r>
              <a:rPr lang="en-US" dirty="0" smtClean="0"/>
              <a:t>omen &gt; men</a:t>
            </a:r>
            <a:r>
              <a:rPr lang="en-US" dirty="0"/>
              <a:t>, and it is more likely to occur in younger people than other types of lung cancer</a:t>
            </a:r>
            <a:r>
              <a:rPr lang="en-US" dirty="0" smtClean="0"/>
              <a:t>.</a:t>
            </a:r>
          </a:p>
          <a:p>
            <a:pPr marL="285750" indent="-285750">
              <a:buFont typeface="Arial"/>
              <a:buChar char="•"/>
            </a:pPr>
            <a:r>
              <a:rPr lang="en-US" dirty="0" smtClean="0"/>
              <a:t>More peripheral, higher rates of metastases on presentations</a:t>
            </a:r>
            <a:endParaRPr lang="en-US" dirty="0"/>
          </a:p>
          <a:p>
            <a:endParaRPr lang="en-US" dirty="0"/>
          </a:p>
          <a:p>
            <a:r>
              <a:rPr lang="en-US" b="1" dirty="0"/>
              <a:t>Large cell (undifferentiated) carcinoma</a:t>
            </a:r>
            <a:r>
              <a:rPr lang="en-US" dirty="0"/>
              <a:t>: </a:t>
            </a:r>
            <a:endParaRPr lang="en-US" dirty="0" smtClean="0"/>
          </a:p>
          <a:p>
            <a:pPr marL="285750" indent="-285750">
              <a:buFont typeface="Arial"/>
              <a:buChar char="•"/>
            </a:pPr>
            <a:r>
              <a:rPr lang="en-US" dirty="0"/>
              <a:t>(</a:t>
            </a:r>
            <a:r>
              <a:rPr lang="en-US" dirty="0" smtClean="0"/>
              <a:t>10</a:t>
            </a:r>
            <a:r>
              <a:rPr lang="en-US" dirty="0"/>
              <a:t>% to 15</a:t>
            </a:r>
            <a:r>
              <a:rPr lang="en-US" dirty="0" smtClean="0"/>
              <a:t>%) </a:t>
            </a:r>
          </a:p>
          <a:p>
            <a:pPr marL="285750" indent="-285750">
              <a:buFont typeface="Arial"/>
              <a:buChar char="•"/>
            </a:pPr>
            <a:r>
              <a:rPr lang="en-US" dirty="0" smtClean="0"/>
              <a:t>Rapid growth, </a:t>
            </a:r>
            <a:endParaRPr lang="en-US" dirty="0"/>
          </a:p>
        </p:txBody>
      </p:sp>
    </p:spTree>
    <p:extLst>
      <p:ext uri="{BB962C8B-B14F-4D97-AF65-F5344CB8AC3E}">
        <p14:creationId xmlns:p14="http://schemas.microsoft.com/office/powerpoint/2010/main" val="50877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135785"/>
            <a:ext cx="3537527" cy="4602306"/>
          </a:xfrm>
        </p:spPr>
        <p:txBody>
          <a:bodyPr>
            <a:normAutofit fontScale="92500"/>
          </a:bodyPr>
          <a:lstStyle/>
          <a:p>
            <a:r>
              <a:rPr lang="en-US" dirty="0" err="1">
                <a:solidFill>
                  <a:srgbClr val="000000"/>
                </a:solidFill>
                <a:latin typeface="Calibri" charset="0"/>
              </a:rPr>
              <a:t>Heterogenous</a:t>
            </a:r>
            <a:r>
              <a:rPr lang="en-US" dirty="0">
                <a:solidFill>
                  <a:srgbClr val="000000"/>
                </a:solidFill>
                <a:latin typeface="Calibri" charset="0"/>
              </a:rPr>
              <a:t> group of diseases</a:t>
            </a:r>
          </a:p>
          <a:p>
            <a:r>
              <a:rPr lang="en-US" dirty="0">
                <a:solidFill>
                  <a:srgbClr val="000000"/>
                </a:solidFill>
                <a:latin typeface="Calibri" charset="0"/>
              </a:rPr>
              <a:t>Histopathology and molecular </a:t>
            </a:r>
            <a:r>
              <a:rPr lang="en-US" dirty="0" err="1">
                <a:solidFill>
                  <a:srgbClr val="000000"/>
                </a:solidFill>
                <a:latin typeface="Calibri" charset="0"/>
              </a:rPr>
              <a:t>characterisation</a:t>
            </a:r>
            <a:r>
              <a:rPr lang="en-US" dirty="0">
                <a:solidFill>
                  <a:srgbClr val="000000"/>
                </a:solidFill>
                <a:latin typeface="Calibri" charset="0"/>
              </a:rPr>
              <a:t> guide treatment</a:t>
            </a:r>
          </a:p>
          <a:p>
            <a:r>
              <a:rPr lang="en-US" dirty="0">
                <a:solidFill>
                  <a:srgbClr val="000000"/>
                </a:solidFill>
                <a:latin typeface="Calibri" charset="0"/>
              </a:rPr>
              <a:t>Distinct prognostic and predictive implications  </a:t>
            </a:r>
          </a:p>
          <a:p>
            <a:endParaRPr lang="en-US" dirty="0">
              <a:latin typeface="Calibri" charset="0"/>
            </a:endParaRPr>
          </a:p>
        </p:txBody>
      </p:sp>
      <p:pic>
        <p:nvPicPr>
          <p:cNvPr id="5" name="Picture 2" descr="C:\Documents and Settings\registrar\Desktop\1-s2.0-S1470204510700875-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4" y="1135784"/>
            <a:ext cx="389731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4159 OCV Powerpoint 200412.pdf"/>
          <p:cNvPicPr>
            <a:picLocks noChangeAspect="1"/>
          </p:cNvPicPr>
          <p:nvPr/>
        </p:nvPicPr>
        <p:blipFill rotWithShape="1">
          <a:blip r:embed="rId4"/>
          <a:srcRect b="83186"/>
          <a:stretch/>
        </p:blipFill>
        <p:spPr>
          <a:xfrm>
            <a:off x="0" y="0"/>
            <a:ext cx="9144000" cy="1153097"/>
          </a:xfrm>
          <a:prstGeom prst="rect">
            <a:avLst/>
          </a:prstGeom>
        </p:spPr>
      </p:pic>
      <p:sp>
        <p:nvSpPr>
          <p:cNvPr id="8"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Tumour Biology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803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3" name="Text Box 3"/>
          <p:cNvSpPr txBox="1">
            <a:spLocks noChangeArrowheads="1"/>
          </p:cNvSpPr>
          <p:nvPr/>
        </p:nvSpPr>
        <p:spPr bwMode="auto">
          <a:xfrm>
            <a:off x="1203331" y="576264"/>
            <a:ext cx="184731" cy="646331"/>
          </a:xfrm>
          <a:prstGeom prst="rect">
            <a:avLst/>
          </a:prstGeom>
          <a:noFill/>
          <a:ln w="9525">
            <a:noFill/>
            <a:miter lim="800000"/>
            <a:headEnd/>
            <a:tailEnd/>
          </a:ln>
          <a:effectLst/>
        </p:spPr>
        <p:txBody>
          <a:bodyPr wrap="none">
            <a:spAutoFit/>
          </a:bodyPr>
          <a:lstStyle/>
          <a:p>
            <a:pPr eaLnBrk="0" hangingPunct="0">
              <a:defRPr/>
            </a:pPr>
            <a:endParaRPr lang="en-US" sz="3600" dirty="0">
              <a:solidFill>
                <a:srgbClr val="4A436F"/>
              </a:solidFill>
              <a:effectLst>
                <a:outerShdw blurRad="38100" dist="38100" dir="2700000" algn="tl">
                  <a:srgbClr val="C0C0C0"/>
                </a:outerShdw>
              </a:effectLst>
              <a:latin typeface="Arial" pitchFamily="34" charset="0"/>
              <a:ea typeface="+mn-ea"/>
              <a:cs typeface="Arial" charset="0"/>
            </a:endParaRPr>
          </a:p>
        </p:txBody>
      </p:sp>
      <p:sp>
        <p:nvSpPr>
          <p:cNvPr id="19461" name="Rectangle 4"/>
          <p:cNvSpPr>
            <a:spLocks noChangeArrowheads="1"/>
          </p:cNvSpPr>
          <p:nvPr/>
        </p:nvSpPr>
        <p:spPr bwMode="auto">
          <a:xfrm>
            <a:off x="381000" y="6858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200" b="1">
              <a:solidFill>
                <a:srgbClr val="F8F45A"/>
              </a:solidFill>
              <a:latin typeface="Arial" charset="0"/>
              <a:cs typeface="Arial" charset="0"/>
            </a:endParaRPr>
          </a:p>
        </p:txBody>
      </p:sp>
      <p:pic>
        <p:nvPicPr>
          <p:cNvPr id="6" name="Picture 2" descr="C:\Users\Gary\Dropbox\Public\OCV\Logos\OCV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3" y="6017419"/>
            <a:ext cx="1596231" cy="729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0670" y="1897522"/>
            <a:ext cx="2649893" cy="523220"/>
          </a:xfrm>
          <a:prstGeom prst="rect">
            <a:avLst/>
          </a:prstGeom>
          <a:solidFill>
            <a:srgbClr val="B9CDE5"/>
          </a:solidFill>
          <a:ln>
            <a:solidFill>
              <a:srgbClr val="1F497D"/>
            </a:solidFill>
          </a:ln>
        </p:spPr>
        <p:txBody>
          <a:bodyPr wrap="none" rtlCol="0">
            <a:spAutoFit/>
          </a:bodyPr>
          <a:lstStyle/>
          <a:p>
            <a:r>
              <a:rPr lang="en-AU" sz="2800" dirty="0" smtClean="0"/>
              <a:t>Adenocarcinoma</a:t>
            </a:r>
            <a:endParaRPr lang="en-AU" sz="2800" dirty="0"/>
          </a:p>
        </p:txBody>
      </p:sp>
      <p:sp>
        <p:nvSpPr>
          <p:cNvPr id="3" name="TextBox 2"/>
          <p:cNvSpPr txBox="1"/>
          <p:nvPr/>
        </p:nvSpPr>
        <p:spPr>
          <a:xfrm>
            <a:off x="4860082" y="1897522"/>
            <a:ext cx="3954480" cy="523220"/>
          </a:xfrm>
          <a:prstGeom prst="rect">
            <a:avLst/>
          </a:prstGeom>
          <a:solidFill>
            <a:schemeClr val="accent1">
              <a:lumMod val="40000"/>
              <a:lumOff val="60000"/>
            </a:schemeClr>
          </a:solidFill>
          <a:ln>
            <a:solidFill>
              <a:schemeClr val="tx2"/>
            </a:solidFill>
          </a:ln>
        </p:spPr>
        <p:txBody>
          <a:bodyPr wrap="none" rtlCol="0">
            <a:spAutoFit/>
          </a:bodyPr>
          <a:lstStyle/>
          <a:p>
            <a:r>
              <a:rPr lang="en-AU" sz="2800" dirty="0" smtClean="0"/>
              <a:t>Squamous Cell Carcinoma</a:t>
            </a:r>
            <a:endParaRPr lang="en-AU" sz="2800" dirty="0"/>
          </a:p>
        </p:txBody>
      </p:sp>
      <p:sp>
        <p:nvSpPr>
          <p:cNvPr id="9" name="TextBox 8"/>
          <p:cNvSpPr txBox="1"/>
          <p:nvPr/>
        </p:nvSpPr>
        <p:spPr>
          <a:xfrm>
            <a:off x="538628" y="4333309"/>
            <a:ext cx="1540293" cy="646331"/>
          </a:xfrm>
          <a:prstGeom prst="rect">
            <a:avLst/>
          </a:prstGeom>
          <a:solidFill>
            <a:srgbClr val="B9CDE5"/>
          </a:solidFill>
          <a:ln>
            <a:solidFill>
              <a:srgbClr val="1F497D"/>
            </a:solidFill>
          </a:ln>
        </p:spPr>
        <p:txBody>
          <a:bodyPr wrap="none" rtlCol="0">
            <a:spAutoFit/>
          </a:bodyPr>
          <a:lstStyle/>
          <a:p>
            <a:pPr algn="ctr"/>
            <a:r>
              <a:rPr lang="en-AU" dirty="0" smtClean="0"/>
              <a:t>Carboplatin &amp; </a:t>
            </a:r>
          </a:p>
          <a:p>
            <a:pPr algn="ctr"/>
            <a:r>
              <a:rPr lang="en-AU" dirty="0" err="1" smtClean="0"/>
              <a:t>Pemetrexed</a:t>
            </a:r>
            <a:endParaRPr lang="en-AU" dirty="0"/>
          </a:p>
        </p:txBody>
      </p:sp>
      <p:sp>
        <p:nvSpPr>
          <p:cNvPr id="10" name="TextBox 9"/>
          <p:cNvSpPr txBox="1"/>
          <p:nvPr/>
        </p:nvSpPr>
        <p:spPr>
          <a:xfrm>
            <a:off x="2460974" y="2945443"/>
            <a:ext cx="2067554" cy="461665"/>
          </a:xfrm>
          <a:prstGeom prst="rect">
            <a:avLst/>
          </a:prstGeom>
          <a:solidFill>
            <a:srgbClr val="FFFF00"/>
          </a:solidFill>
          <a:ln>
            <a:solidFill>
              <a:schemeClr val="tx1"/>
            </a:solidFill>
          </a:ln>
        </p:spPr>
        <p:txBody>
          <a:bodyPr wrap="none" rtlCol="0">
            <a:spAutoFit/>
          </a:bodyPr>
          <a:lstStyle/>
          <a:p>
            <a:r>
              <a:rPr lang="en-AU" sz="2400" dirty="0" smtClean="0"/>
              <a:t>EGFR Mutation</a:t>
            </a:r>
            <a:endParaRPr lang="en-AU" sz="2400" dirty="0"/>
          </a:p>
        </p:txBody>
      </p:sp>
      <p:sp>
        <p:nvSpPr>
          <p:cNvPr id="11" name="TextBox 10"/>
          <p:cNvSpPr txBox="1"/>
          <p:nvPr/>
        </p:nvSpPr>
        <p:spPr>
          <a:xfrm>
            <a:off x="303178" y="2937047"/>
            <a:ext cx="2037353" cy="461665"/>
          </a:xfrm>
          <a:prstGeom prst="rect">
            <a:avLst/>
          </a:prstGeom>
          <a:solidFill>
            <a:srgbClr val="B9CDE5"/>
          </a:solidFill>
          <a:ln>
            <a:solidFill>
              <a:srgbClr val="1F497D"/>
            </a:solidFill>
          </a:ln>
        </p:spPr>
        <p:txBody>
          <a:bodyPr wrap="none" rtlCol="0">
            <a:spAutoFit/>
          </a:bodyPr>
          <a:lstStyle/>
          <a:p>
            <a:r>
              <a:rPr lang="en-AU" sz="2400" dirty="0" smtClean="0"/>
              <a:t>EGFR </a:t>
            </a:r>
            <a:r>
              <a:rPr lang="en-AU" sz="2400" dirty="0" err="1" smtClean="0"/>
              <a:t>Wildtype</a:t>
            </a:r>
            <a:endParaRPr lang="en-AU" sz="2400" dirty="0"/>
          </a:p>
        </p:txBody>
      </p:sp>
      <p:sp>
        <p:nvSpPr>
          <p:cNvPr id="12" name="TextBox 11"/>
          <p:cNvSpPr txBox="1"/>
          <p:nvPr/>
        </p:nvSpPr>
        <p:spPr>
          <a:xfrm>
            <a:off x="6093624" y="4333309"/>
            <a:ext cx="1487395" cy="646331"/>
          </a:xfrm>
          <a:prstGeom prst="rect">
            <a:avLst/>
          </a:prstGeom>
          <a:solidFill>
            <a:srgbClr val="B9CDE5"/>
          </a:solidFill>
          <a:ln>
            <a:solidFill>
              <a:srgbClr val="1F497D"/>
            </a:solidFill>
          </a:ln>
        </p:spPr>
        <p:txBody>
          <a:bodyPr wrap="none" rtlCol="0">
            <a:spAutoFit/>
          </a:bodyPr>
          <a:lstStyle/>
          <a:p>
            <a:pPr algn="ctr"/>
            <a:r>
              <a:rPr lang="en-AU" dirty="0" smtClean="0"/>
              <a:t>Carboplatin &amp;</a:t>
            </a:r>
          </a:p>
          <a:p>
            <a:pPr algn="ctr"/>
            <a:r>
              <a:rPr lang="en-AU" dirty="0" smtClean="0"/>
              <a:t>Gemcitabine</a:t>
            </a:r>
            <a:endParaRPr lang="en-AU" dirty="0"/>
          </a:p>
        </p:txBody>
      </p:sp>
      <p:sp>
        <p:nvSpPr>
          <p:cNvPr id="15" name="TextBox 14"/>
          <p:cNvSpPr txBox="1"/>
          <p:nvPr/>
        </p:nvSpPr>
        <p:spPr>
          <a:xfrm>
            <a:off x="2997884" y="4333309"/>
            <a:ext cx="993734" cy="923330"/>
          </a:xfrm>
          <a:prstGeom prst="rect">
            <a:avLst/>
          </a:prstGeom>
          <a:solidFill>
            <a:srgbClr val="B9CDE5"/>
          </a:solidFill>
          <a:ln>
            <a:solidFill>
              <a:schemeClr val="tx1"/>
            </a:solidFill>
          </a:ln>
        </p:spPr>
        <p:txBody>
          <a:bodyPr wrap="none" rtlCol="0">
            <a:spAutoFit/>
          </a:bodyPr>
          <a:lstStyle/>
          <a:p>
            <a:pPr algn="ctr"/>
            <a:r>
              <a:rPr lang="en-AU" dirty="0" err="1" smtClean="0"/>
              <a:t>Erlotinib</a:t>
            </a:r>
            <a:endParaRPr lang="en-AU" dirty="0" smtClean="0"/>
          </a:p>
          <a:p>
            <a:pPr algn="ctr"/>
            <a:r>
              <a:rPr lang="en-AU" dirty="0" err="1" smtClean="0"/>
              <a:t>Gefitinib</a:t>
            </a:r>
            <a:endParaRPr lang="en-AU" dirty="0" smtClean="0"/>
          </a:p>
          <a:p>
            <a:pPr algn="ctr"/>
            <a:r>
              <a:rPr lang="en-AU" dirty="0" err="1" smtClean="0"/>
              <a:t>Afatinib</a:t>
            </a:r>
            <a:endParaRPr lang="en-AU" dirty="0"/>
          </a:p>
        </p:txBody>
      </p:sp>
      <p:cxnSp>
        <p:nvCxnSpPr>
          <p:cNvPr id="8" name="Straight Arrow Connector 7"/>
          <p:cNvCxnSpPr/>
          <p:nvPr/>
        </p:nvCxnSpPr>
        <p:spPr>
          <a:xfrm>
            <a:off x="6837321" y="2522863"/>
            <a:ext cx="0" cy="1705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p:cNvCxnSpPr>
          <p:nvPr/>
        </p:nvCxnSpPr>
        <p:spPr>
          <a:xfrm>
            <a:off x="3494751" y="3407108"/>
            <a:ext cx="0" cy="821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2"/>
          </p:cNvCxnSpPr>
          <p:nvPr/>
        </p:nvCxnSpPr>
        <p:spPr>
          <a:xfrm>
            <a:off x="1321855" y="3398712"/>
            <a:ext cx="0" cy="8299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388062" y="2522863"/>
            <a:ext cx="952469" cy="319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460974" y="2522863"/>
            <a:ext cx="1033777" cy="319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17" descr="4159 OCV Powerpoint 200412.pdf"/>
          <p:cNvPicPr>
            <a:picLocks noChangeAspect="1"/>
          </p:cNvPicPr>
          <p:nvPr/>
        </p:nvPicPr>
        <p:blipFill rotWithShape="1">
          <a:blip r:embed="rId4"/>
          <a:srcRect b="83186"/>
          <a:stretch/>
        </p:blipFill>
        <p:spPr>
          <a:xfrm>
            <a:off x="0" y="0"/>
            <a:ext cx="9144000" cy="1153097"/>
          </a:xfrm>
          <a:prstGeom prst="rect">
            <a:avLst/>
          </a:prstGeom>
        </p:spPr>
      </p:pic>
      <p:sp>
        <p:nvSpPr>
          <p:cNvPr id="20"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NSCLC| </a:t>
            </a:r>
            <a:r>
              <a:rPr lang="en-US" sz="1538" spc="100" dirty="0" smtClean="0">
                <a:solidFill>
                  <a:srgbClr val="54A9D1"/>
                </a:solidFill>
                <a:latin typeface="Helvetica Neue Medium"/>
                <a:cs typeface="Helvetica Neue Light"/>
              </a:rPr>
              <a:t>First line Therapy</a:t>
            </a:r>
            <a:endParaRPr lang="en-US" sz="1538" spc="100" dirty="0" smtClean="0">
              <a:solidFill>
                <a:srgbClr val="54A9D1"/>
              </a:solidFill>
              <a:latin typeface="Helvetica Neue Medium"/>
              <a:cs typeface="Helvetica Neue Medium"/>
            </a:endParaRPr>
          </a:p>
        </p:txBody>
      </p:sp>
      <p:sp>
        <p:nvSpPr>
          <p:cNvPr id="22" name="TextBox 21"/>
          <p:cNvSpPr txBox="1"/>
          <p:nvPr/>
        </p:nvSpPr>
        <p:spPr>
          <a:xfrm>
            <a:off x="454499" y="5190555"/>
            <a:ext cx="1743491" cy="646331"/>
          </a:xfrm>
          <a:prstGeom prst="rect">
            <a:avLst/>
          </a:prstGeom>
          <a:solidFill>
            <a:srgbClr val="B9CDE5"/>
          </a:solidFill>
          <a:ln>
            <a:solidFill>
              <a:srgbClr val="1F497D"/>
            </a:solidFill>
          </a:ln>
        </p:spPr>
        <p:txBody>
          <a:bodyPr wrap="none" rtlCol="0">
            <a:spAutoFit/>
          </a:bodyPr>
          <a:lstStyle/>
          <a:p>
            <a:pPr algn="ctr"/>
            <a:r>
              <a:rPr lang="en-AU" kern="1200" dirty="0" smtClean="0"/>
              <a:t>+/- </a:t>
            </a:r>
            <a:r>
              <a:rPr lang="en-AU" kern="1200" dirty="0" err="1" smtClean="0"/>
              <a:t>Bevacizumab</a:t>
            </a:r>
            <a:endParaRPr lang="en-AU" kern="1200" dirty="0" smtClean="0"/>
          </a:p>
          <a:p>
            <a:pPr algn="ctr"/>
            <a:r>
              <a:rPr lang="en-AU" kern="1200" dirty="0" smtClean="0"/>
              <a:t>+/- </a:t>
            </a:r>
            <a:r>
              <a:rPr lang="en-AU" kern="1200" dirty="0" err="1" smtClean="0"/>
              <a:t>Cetuximab</a:t>
            </a:r>
            <a:endParaRPr lang="en-AU" kern="1200" dirty="0"/>
          </a:p>
        </p:txBody>
      </p:sp>
      <p:sp>
        <p:nvSpPr>
          <p:cNvPr id="23" name="TextBox 22"/>
          <p:cNvSpPr txBox="1"/>
          <p:nvPr/>
        </p:nvSpPr>
        <p:spPr>
          <a:xfrm>
            <a:off x="6080797" y="5120086"/>
            <a:ext cx="1518750" cy="369332"/>
          </a:xfrm>
          <a:prstGeom prst="rect">
            <a:avLst/>
          </a:prstGeom>
          <a:solidFill>
            <a:srgbClr val="B9CDE5"/>
          </a:solidFill>
          <a:ln>
            <a:solidFill>
              <a:srgbClr val="1F497D"/>
            </a:solidFill>
          </a:ln>
        </p:spPr>
        <p:txBody>
          <a:bodyPr wrap="none" rtlCol="0">
            <a:spAutoFit/>
          </a:bodyPr>
          <a:lstStyle/>
          <a:p>
            <a:pPr algn="ctr"/>
            <a:r>
              <a:rPr lang="en-AU" kern="1200" dirty="0" smtClean="0"/>
              <a:t>+/- </a:t>
            </a:r>
            <a:r>
              <a:rPr lang="en-AU" kern="1200" dirty="0" err="1" smtClean="0"/>
              <a:t>Cetuximab</a:t>
            </a:r>
            <a:endParaRPr lang="en-AU" kern="1200" dirty="0"/>
          </a:p>
        </p:txBody>
      </p:sp>
    </p:spTree>
    <p:extLst>
      <p:ext uri="{BB962C8B-B14F-4D97-AF65-F5344CB8AC3E}">
        <p14:creationId xmlns:p14="http://schemas.microsoft.com/office/powerpoint/2010/main" val="35808288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TotalTime>
  <Words>3667</Words>
  <Application>Microsoft Office PowerPoint</Application>
  <PresentationFormat>On-screen Show (4:3)</PresentationFormat>
  <Paragraphs>627</Paragraphs>
  <Slides>49</Slides>
  <Notes>36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ECOG 1594: Comparison of 4 First-line Doublet Regimens in Advanced NSCLC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molecular targets for NSCLC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Incorporating Novel Data in the Molecular Features of Lung Cancer Into the Treatment Paradigm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Kortnye Morris</dc:creator>
  <cp:lastModifiedBy>Visitor</cp:lastModifiedBy>
  <cp:revision>38</cp:revision>
  <dcterms:created xsi:type="dcterms:W3CDTF">2014-03-30T07:01:49Z</dcterms:created>
  <dcterms:modified xsi:type="dcterms:W3CDTF">2014-04-04T00:20:27Z</dcterms:modified>
</cp:coreProperties>
</file>