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58" r:id="rId5"/>
    <p:sldId id="261" r:id="rId6"/>
    <p:sldId id="263" r:id="rId7"/>
    <p:sldId id="262" r:id="rId8"/>
    <p:sldId id="266" r:id="rId9"/>
    <p:sldId id="267" r:id="rId10"/>
    <p:sldId id="268" r:id="rId11"/>
    <p:sldId id="269" r:id="rId12"/>
    <p:sldId id="270" r:id="rId13"/>
    <p:sldId id="274" r:id="rId14"/>
    <p:sldId id="273" r:id="rId15"/>
    <p:sldId id="275" r:id="rId16"/>
    <p:sldId id="278" r:id="rId17"/>
    <p:sldId id="276" r:id="rId18"/>
    <p:sldId id="271" r:id="rId19"/>
    <p:sldId id="279" r:id="rId20"/>
    <p:sldId id="280" r:id="rId21"/>
    <p:sldId id="277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>
        <p:scale>
          <a:sx n="75" d="100"/>
          <a:sy n="75" d="100"/>
        </p:scale>
        <p:origin x="-1950" y="-10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12/11/2014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12/11/2014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12/11/2014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12/11/2014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12/11/2014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12/11/2014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12/11/2014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12/11/2014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 smtClean="0"/>
              <a:t>MRs GE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440442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72208" y="2049534"/>
            <a:ext cx="5519738" cy="4544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7036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Ann </a:t>
            </a:r>
            <a:r>
              <a:rPr lang="en-AU" dirty="0" err="1" smtClean="0"/>
              <a:t>arbor</a:t>
            </a:r>
            <a:r>
              <a:rPr lang="en-AU" dirty="0" smtClean="0"/>
              <a:t> staging</a:t>
            </a:r>
            <a:endParaRPr lang="en-AU" dirty="0"/>
          </a:p>
        </p:txBody>
      </p:sp>
      <p:pic>
        <p:nvPicPr>
          <p:cNvPr id="2050" name="Picture 2" descr="http://www.lymphomanetworknz.com/assets/lymphomastages_pic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1147" y="2361694"/>
            <a:ext cx="6369661" cy="3685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81192" y="2538029"/>
            <a:ext cx="482900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dirty="0">
                <a:latin typeface="+mj-lt"/>
              </a:rPr>
              <a:t>Stage I  Single nodal area or structure</a:t>
            </a:r>
            <a:br>
              <a:rPr lang="en-AU" dirty="0">
                <a:latin typeface="+mj-lt"/>
              </a:rPr>
            </a:br>
            <a:r>
              <a:rPr lang="en-AU" dirty="0">
                <a:latin typeface="+mj-lt"/>
              </a:rPr>
              <a:t>Stage II Two or more nodal areas on the same side of the diaphragm</a:t>
            </a:r>
            <a:br>
              <a:rPr lang="en-AU" dirty="0">
                <a:latin typeface="+mj-lt"/>
              </a:rPr>
            </a:br>
            <a:r>
              <a:rPr lang="en-AU" dirty="0">
                <a:latin typeface="+mj-lt"/>
              </a:rPr>
              <a:t>Stage III Nodal areas on both sides of the diaphragm</a:t>
            </a:r>
            <a:br>
              <a:rPr lang="en-AU" dirty="0">
                <a:latin typeface="+mj-lt"/>
              </a:rPr>
            </a:br>
            <a:r>
              <a:rPr lang="en-AU" dirty="0">
                <a:latin typeface="+mj-lt"/>
              </a:rPr>
              <a:t>Stage IV </a:t>
            </a:r>
            <a:r>
              <a:rPr lang="en-AU" dirty="0" err="1">
                <a:latin typeface="+mj-lt"/>
              </a:rPr>
              <a:t>Extranodal</a:t>
            </a:r>
            <a:r>
              <a:rPr lang="en-AU" dirty="0">
                <a:latin typeface="+mj-lt"/>
              </a:rPr>
              <a:t> involvement</a:t>
            </a:r>
            <a:br>
              <a:rPr lang="en-AU" dirty="0">
                <a:latin typeface="+mj-lt"/>
              </a:rPr>
            </a:br>
            <a:endParaRPr lang="en-AU" dirty="0" smtClean="0">
              <a:latin typeface="+mj-lt"/>
            </a:endParaRPr>
          </a:p>
          <a:p>
            <a:r>
              <a:rPr lang="en-AU" dirty="0" smtClean="0">
                <a:latin typeface="+mj-lt"/>
              </a:rPr>
              <a:t>B </a:t>
            </a:r>
            <a:r>
              <a:rPr lang="en-AU" dirty="0">
                <a:latin typeface="+mj-lt"/>
              </a:rPr>
              <a:t>Symptoms </a:t>
            </a:r>
            <a:endParaRPr lang="en-AU" dirty="0" smtClean="0">
              <a:latin typeface="+mj-lt"/>
            </a:endParaRPr>
          </a:p>
          <a:p>
            <a:r>
              <a:rPr lang="en-AU" dirty="0" smtClean="0">
                <a:latin typeface="+mj-lt"/>
              </a:rPr>
              <a:t>Fever &gt;38°C</a:t>
            </a:r>
            <a:endParaRPr lang="en-AU" dirty="0">
              <a:latin typeface="+mj-lt"/>
            </a:endParaRPr>
          </a:p>
          <a:p>
            <a:r>
              <a:rPr lang="en-AU" dirty="0" smtClean="0">
                <a:latin typeface="+mj-lt"/>
              </a:rPr>
              <a:t>weight </a:t>
            </a:r>
            <a:r>
              <a:rPr lang="en-AU" dirty="0">
                <a:latin typeface="+mj-lt"/>
              </a:rPr>
              <a:t>loss &gt;10% in the preceding 6 </a:t>
            </a:r>
            <a:r>
              <a:rPr lang="en-AU" dirty="0" smtClean="0">
                <a:latin typeface="+mj-lt"/>
              </a:rPr>
              <a:t>months</a:t>
            </a:r>
          </a:p>
          <a:p>
            <a:r>
              <a:rPr lang="en-AU" dirty="0" smtClean="0">
                <a:latin typeface="+mj-lt"/>
              </a:rPr>
              <a:t> </a:t>
            </a:r>
            <a:r>
              <a:rPr lang="en-AU" dirty="0">
                <a:latin typeface="+mj-lt"/>
              </a:rPr>
              <a:t>drenching night sweats</a:t>
            </a:r>
          </a:p>
        </p:txBody>
      </p:sp>
    </p:spTree>
    <p:extLst>
      <p:ext uri="{BB962C8B-B14F-4D97-AF65-F5344CB8AC3E}">
        <p14:creationId xmlns:p14="http://schemas.microsoft.com/office/powerpoint/2010/main" val="30839142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International prognostic index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3500" t="21000" r="25688" b="19000"/>
          <a:stretch/>
        </p:blipFill>
        <p:spPr>
          <a:xfrm>
            <a:off x="3022600" y="1872784"/>
            <a:ext cx="6951021" cy="4616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3243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International prognostic index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3500" t="21000" r="25688" b="19000"/>
          <a:stretch/>
        </p:blipFill>
        <p:spPr>
          <a:xfrm>
            <a:off x="3022600" y="1872784"/>
            <a:ext cx="6951021" cy="461691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327400" y="3098800"/>
            <a:ext cx="1752600" cy="2159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Rectangle 5"/>
          <p:cNvSpPr/>
          <p:nvPr/>
        </p:nvSpPr>
        <p:spPr>
          <a:xfrm>
            <a:off x="3327400" y="3314700"/>
            <a:ext cx="2476500" cy="4645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Rectangle 6"/>
          <p:cNvSpPr/>
          <p:nvPr/>
        </p:nvSpPr>
        <p:spPr>
          <a:xfrm>
            <a:off x="3327400" y="4181242"/>
            <a:ext cx="2882900" cy="37805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834721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MRS GE’s prognosis</a:t>
            </a:r>
            <a:endParaRPr lang="en-A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1439" t="2283" r="11969" b="11273"/>
          <a:stretch/>
        </p:blipFill>
        <p:spPr>
          <a:xfrm>
            <a:off x="2150918" y="1901536"/>
            <a:ext cx="7587187" cy="4816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6820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MRS GE’s prognosis</a:t>
            </a:r>
            <a:endParaRPr lang="en-A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1439" t="2283" r="11969" b="11273"/>
          <a:stretch/>
        </p:blipFill>
        <p:spPr>
          <a:xfrm>
            <a:off x="2150918" y="1901536"/>
            <a:ext cx="7587187" cy="4816764"/>
          </a:xfrm>
          <a:prstGeom prst="rect">
            <a:avLst/>
          </a:prstGeom>
        </p:spPr>
      </p:pic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2"/>
          <a:srcRect l="11777" t="60465" r="35531" b="23353"/>
          <a:stretch/>
        </p:blipFill>
        <p:spPr>
          <a:xfrm>
            <a:off x="991510" y="4457700"/>
            <a:ext cx="8380927" cy="1447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2"/>
          <a:srcRect l="11439" t="8727" r="35146" b="73495"/>
          <a:stretch/>
        </p:blipFill>
        <p:spPr>
          <a:xfrm>
            <a:off x="897856" y="2760820"/>
            <a:ext cx="8568234" cy="1604090"/>
          </a:xfrm>
          <a:prstGeom prst="rect">
            <a:avLst/>
          </a:prstGeom>
          <a:ln w="1905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991509" y="5560622"/>
            <a:ext cx="8380927" cy="37805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614393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err="1"/>
              <a:t>Coiffier</a:t>
            </a:r>
            <a:r>
              <a:rPr lang="en-AU" dirty="0"/>
              <a:t>, </a:t>
            </a:r>
            <a:r>
              <a:rPr lang="en-AU" dirty="0" smtClean="0"/>
              <a:t>et al. NEJM. 2002.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AU" b="1" dirty="0" smtClean="0"/>
              <a:t>Population/Methods</a:t>
            </a:r>
          </a:p>
          <a:p>
            <a:r>
              <a:rPr lang="en-AU" dirty="0"/>
              <a:t>U</a:t>
            </a:r>
            <a:r>
              <a:rPr lang="en-AU" dirty="0" smtClean="0"/>
              <a:t>ntreated</a:t>
            </a:r>
            <a:r>
              <a:rPr lang="en-AU" dirty="0"/>
              <a:t> patients with diffuse large-B-cell </a:t>
            </a:r>
            <a:r>
              <a:rPr lang="en-AU" dirty="0" smtClean="0"/>
              <a:t>lymphoma</a:t>
            </a:r>
          </a:p>
          <a:p>
            <a:r>
              <a:rPr lang="en-AU" dirty="0" smtClean="0"/>
              <a:t>60 </a:t>
            </a:r>
            <a:r>
              <a:rPr lang="en-AU" dirty="0"/>
              <a:t>to 80 years </a:t>
            </a:r>
            <a:r>
              <a:rPr lang="en-AU" dirty="0" smtClean="0"/>
              <a:t>old CHOP</a:t>
            </a:r>
            <a:r>
              <a:rPr lang="en-AU" dirty="0"/>
              <a:t> every three weeks (197 patients) </a:t>
            </a:r>
            <a:r>
              <a:rPr lang="en-AU" dirty="0" smtClean="0"/>
              <a:t>versus</a:t>
            </a:r>
            <a:r>
              <a:rPr lang="en-AU" dirty="0"/>
              <a:t> CHOP plus rituximab given on day 1 of each cycle (202 patients</a:t>
            </a:r>
            <a:r>
              <a:rPr lang="en-AU" dirty="0" smtClean="0"/>
              <a:t>)</a:t>
            </a:r>
          </a:p>
          <a:p>
            <a:pPr marL="0" indent="0">
              <a:buNone/>
            </a:pPr>
            <a:r>
              <a:rPr lang="en-AU" b="1" dirty="0" smtClean="0"/>
              <a:t>Results</a:t>
            </a:r>
            <a:endParaRPr lang="en-AU" b="1" cap="all" dirty="0"/>
          </a:p>
          <a:p>
            <a:r>
              <a:rPr lang="en-AU" dirty="0"/>
              <a:t>C</a:t>
            </a:r>
            <a:r>
              <a:rPr lang="en-AU" dirty="0" smtClean="0"/>
              <a:t>omplete </a:t>
            </a:r>
            <a:r>
              <a:rPr lang="en-AU" dirty="0"/>
              <a:t>response was significantly higher in the group that received CHOP plus rituximab than in the group that </a:t>
            </a:r>
            <a:r>
              <a:rPr lang="en-AU" dirty="0" smtClean="0"/>
              <a:t>received CHOP</a:t>
            </a:r>
            <a:r>
              <a:rPr lang="en-AU" dirty="0"/>
              <a:t> alone (76 percent vs. 63 percent, P=0.005). </a:t>
            </a:r>
            <a:endParaRPr lang="en-AU" dirty="0" smtClean="0"/>
          </a:p>
          <a:p>
            <a:r>
              <a:rPr lang="en-AU" dirty="0" smtClean="0"/>
              <a:t>The </a:t>
            </a:r>
            <a:r>
              <a:rPr lang="en-AU" dirty="0"/>
              <a:t>addition of rituximab to standard CHOP </a:t>
            </a:r>
            <a:r>
              <a:rPr lang="en-AU" dirty="0" smtClean="0"/>
              <a:t>chemotherapy significantly </a:t>
            </a:r>
            <a:r>
              <a:rPr lang="en-AU" dirty="0"/>
              <a:t>reduced the risk of treatment failure and death (risk ratios, 0.58 [95 percent confidence interval, 0.44 to 0.77] and 0.64 [0.45 to 0.89], respectively). </a:t>
            </a:r>
            <a:endParaRPr lang="en-AU" dirty="0" smtClean="0"/>
          </a:p>
          <a:p>
            <a:r>
              <a:rPr lang="en-AU" dirty="0" smtClean="0"/>
              <a:t>Continued…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274907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event-free an OS  </a:t>
            </a:r>
            <a:r>
              <a:rPr lang="en-AU" dirty="0"/>
              <a:t>times were </a:t>
            </a:r>
            <a:r>
              <a:rPr lang="en-AU" dirty="0" smtClean="0"/>
              <a:t>sig. </a:t>
            </a:r>
            <a:r>
              <a:rPr lang="en-AU" dirty="0"/>
              <a:t>higher in the </a:t>
            </a:r>
            <a:r>
              <a:rPr lang="en-AU" dirty="0" smtClean="0"/>
              <a:t>CHOP-R group </a:t>
            </a:r>
            <a:r>
              <a:rPr lang="en-AU" dirty="0"/>
              <a:t>(P&lt;0.001 and P=0.007, respectively).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7000" t="33212" r="43250" b="24814"/>
          <a:stretch/>
        </p:blipFill>
        <p:spPr>
          <a:xfrm>
            <a:off x="2286000" y="1948584"/>
            <a:ext cx="6311900" cy="50092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60917" t="22000" r="25000" b="67974"/>
          <a:stretch/>
        </p:blipFill>
        <p:spPr>
          <a:xfrm>
            <a:off x="8470899" y="2180496"/>
            <a:ext cx="3307979" cy="1324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8308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Clinically </a:t>
            </a:r>
            <a:r>
              <a:rPr lang="en-AU" dirty="0"/>
              <a:t>relevant toxicity was not significantly greater </a:t>
            </a:r>
            <a:r>
              <a:rPr lang="en-AU" dirty="0" smtClean="0"/>
              <a:t>w</a:t>
            </a:r>
            <a:r>
              <a:rPr lang="en-AU" dirty="0"/>
              <a:t> CHOP plus rituximab</a:t>
            </a:r>
            <a:r>
              <a:rPr lang="en-AU" dirty="0" smtClean="0"/>
              <a:t>.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45393" y="2844527"/>
            <a:ext cx="6251408" cy="3678303"/>
          </a:xfrm>
        </p:spPr>
        <p:txBody>
          <a:bodyPr/>
          <a:lstStyle/>
          <a:p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8500" t="32815" r="44667" b="30444"/>
          <a:stretch/>
        </p:blipFill>
        <p:spPr>
          <a:xfrm>
            <a:off x="380998" y="1866899"/>
            <a:ext cx="6045201" cy="465593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61083" t="22445" r="25250" b="70000"/>
          <a:stretch/>
        </p:blipFill>
        <p:spPr>
          <a:xfrm>
            <a:off x="6626393" y="1936748"/>
            <a:ext cx="3491756" cy="1085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7532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Long term outcomes</a:t>
            </a:r>
            <a:endParaRPr lang="en-AU" dirty="0"/>
          </a:p>
        </p:txBody>
      </p:sp>
      <p:pic>
        <p:nvPicPr>
          <p:cNvPr id="3076" name="Picture 4" descr="Fig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0656" y="2489200"/>
            <a:ext cx="6128624" cy="334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Figure 1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2267744"/>
            <a:ext cx="7443772" cy="405685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93433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MRs GE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72 years old retired Market Researcher. </a:t>
            </a:r>
          </a:p>
          <a:p>
            <a:endParaRPr lang="en-AU" dirty="0"/>
          </a:p>
          <a:p>
            <a:r>
              <a:rPr lang="en-AU" dirty="0" smtClean="0"/>
              <a:t>3 month history of increasing fatigue associated with one week of drenching night sweats. </a:t>
            </a:r>
          </a:p>
          <a:p>
            <a:r>
              <a:rPr lang="en-AU" dirty="0" smtClean="0"/>
              <a:t>B/G: URTI with longstanding cough. </a:t>
            </a:r>
          </a:p>
          <a:p>
            <a:endParaRPr lang="en-AU" dirty="0"/>
          </a:p>
          <a:p>
            <a:r>
              <a:rPr lang="en-AU" dirty="0" smtClean="0"/>
              <a:t>Referred from GP with abnormal blood film and marked splenomegaly with retroperitoneal LAD on CT (</a:t>
            </a:r>
            <a:r>
              <a:rPr lang="en-AU" dirty="0" err="1" smtClean="0"/>
              <a:t>Abdo</a:t>
            </a:r>
            <a:r>
              <a:rPr lang="en-AU" dirty="0"/>
              <a:t>)</a:t>
            </a:r>
            <a:endParaRPr lang="en-AU" dirty="0" smtClean="0"/>
          </a:p>
          <a:p>
            <a:endParaRPr lang="en-AU" dirty="0" smtClean="0"/>
          </a:p>
          <a:p>
            <a:r>
              <a:rPr lang="en-AU" dirty="0" smtClean="0"/>
              <a:t>Denied </a:t>
            </a:r>
            <a:r>
              <a:rPr lang="en-AU" smtClean="0"/>
              <a:t>weight loss/fevers</a:t>
            </a:r>
            <a:endParaRPr lang="en-AU" dirty="0" smtClean="0"/>
          </a:p>
        </p:txBody>
      </p:sp>
    </p:spTree>
    <p:extLst>
      <p:ext uri="{BB962C8B-B14F-4D97-AF65-F5344CB8AC3E}">
        <p14:creationId xmlns:p14="http://schemas.microsoft.com/office/powerpoint/2010/main" val="10360772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Long term outcomes</a:t>
            </a:r>
            <a:endParaRPr lang="en-AU" dirty="0"/>
          </a:p>
        </p:txBody>
      </p:sp>
      <p:pic>
        <p:nvPicPr>
          <p:cNvPr id="3074" name="Picture 2" descr="Figure 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00" y="2489200"/>
            <a:ext cx="6534965" cy="35615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6" name="Picture 4" descr="Fig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950" y="2120900"/>
            <a:ext cx="7758030" cy="422812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16686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A Predictive Model for Aggressive Non-Hodgkin's Lymphoma. </a:t>
            </a:r>
            <a:r>
              <a:rPr lang="en-AU" i="1" dirty="0"/>
              <a:t>New England Journal of Medicine</a:t>
            </a:r>
            <a:r>
              <a:rPr lang="en-AU" dirty="0"/>
              <a:t> </a:t>
            </a:r>
            <a:r>
              <a:rPr lang="en-AU" b="1" dirty="0"/>
              <a:t>329</a:t>
            </a:r>
            <a:r>
              <a:rPr lang="en-AU" dirty="0"/>
              <a:t>, 987-994, doi:doi:10.1056/NEJM199309303291402 (1993</a:t>
            </a:r>
            <a:r>
              <a:rPr lang="en-AU" dirty="0" smtClean="0"/>
              <a:t>).</a:t>
            </a:r>
            <a:endParaRPr lang="en-AU" dirty="0"/>
          </a:p>
          <a:p>
            <a:r>
              <a:rPr lang="en-AU" dirty="0" err="1"/>
              <a:t>Coiffier</a:t>
            </a:r>
            <a:r>
              <a:rPr lang="en-AU" dirty="0"/>
              <a:t>, B.</a:t>
            </a:r>
            <a:r>
              <a:rPr lang="en-AU" i="1" dirty="0"/>
              <a:t> et al.</a:t>
            </a:r>
            <a:r>
              <a:rPr lang="en-AU" dirty="0"/>
              <a:t> CHOP Chemotherapy plus Rituximab Compared with CHOP Alone in Elderly Patients with Diffuse Large-B-Cell Lymphoma. </a:t>
            </a:r>
            <a:r>
              <a:rPr lang="en-AU" i="1" dirty="0"/>
              <a:t>New England Journal of Medicine</a:t>
            </a:r>
            <a:r>
              <a:rPr lang="en-AU" dirty="0"/>
              <a:t> </a:t>
            </a:r>
            <a:r>
              <a:rPr lang="en-AU" b="1" dirty="0"/>
              <a:t>346</a:t>
            </a:r>
            <a:r>
              <a:rPr lang="en-AU" dirty="0"/>
              <a:t>, 235-242, doi:doi:10.1056/NEJMoa011795 (2002</a:t>
            </a:r>
            <a:r>
              <a:rPr lang="en-AU" dirty="0" smtClean="0"/>
              <a:t>).</a:t>
            </a:r>
          </a:p>
          <a:p>
            <a:r>
              <a:rPr lang="en-AU" dirty="0" err="1"/>
              <a:t>Coiffier</a:t>
            </a:r>
            <a:r>
              <a:rPr lang="en-AU" dirty="0"/>
              <a:t>, B.</a:t>
            </a:r>
            <a:r>
              <a:rPr lang="en-AU" i="1" dirty="0"/>
              <a:t> et al.</a:t>
            </a:r>
            <a:r>
              <a:rPr lang="en-AU" dirty="0"/>
              <a:t> </a:t>
            </a:r>
            <a:r>
              <a:rPr lang="en-AU" i="1" dirty="0"/>
              <a:t>Long-term outcome of patients in the LNH-98.5 trial, the first randomized study comparing rituximab-CHOP to standard CHOP chemotherapy in DLBCL patients: a study by the </a:t>
            </a:r>
            <a:r>
              <a:rPr lang="en-AU" i="1" dirty="0" err="1"/>
              <a:t>Groupe</a:t>
            </a:r>
            <a:r>
              <a:rPr lang="en-AU" i="1" dirty="0"/>
              <a:t> </a:t>
            </a:r>
            <a:r>
              <a:rPr lang="en-AU" i="1" dirty="0" err="1"/>
              <a:t>d'Etudes</a:t>
            </a:r>
            <a:r>
              <a:rPr lang="en-AU" i="1" dirty="0"/>
              <a:t> des </a:t>
            </a:r>
            <a:r>
              <a:rPr lang="en-AU" i="1" dirty="0" err="1"/>
              <a:t>Lymphomes</a:t>
            </a:r>
            <a:r>
              <a:rPr lang="en-AU" i="1" dirty="0"/>
              <a:t> de </a:t>
            </a:r>
            <a:r>
              <a:rPr lang="en-AU" i="1" dirty="0" err="1"/>
              <a:t>l'Adulte</a:t>
            </a:r>
            <a:r>
              <a:rPr lang="en-AU" dirty="0"/>
              <a:t>. Vol. 116 (2010).</a:t>
            </a:r>
          </a:p>
        </p:txBody>
      </p:sp>
    </p:spTree>
    <p:extLst>
      <p:ext uri="{BB962C8B-B14F-4D97-AF65-F5344CB8AC3E}">
        <p14:creationId xmlns:p14="http://schemas.microsoft.com/office/powerpoint/2010/main" val="30228469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Past medical history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960531"/>
          </a:xfrm>
        </p:spPr>
        <p:txBody>
          <a:bodyPr>
            <a:normAutofit lnSpcReduction="10000"/>
          </a:bodyPr>
          <a:lstStyle/>
          <a:p>
            <a:r>
              <a:rPr lang="en-AU" dirty="0" smtClean="0"/>
              <a:t>Tonsillectomy (3yo)</a:t>
            </a:r>
          </a:p>
          <a:p>
            <a:r>
              <a:rPr lang="en-AU" dirty="0" smtClean="0"/>
              <a:t>Appendectomy (17yo)</a:t>
            </a:r>
          </a:p>
          <a:p>
            <a:r>
              <a:rPr lang="en-AU" dirty="0" smtClean="0"/>
              <a:t>Unilateral Oophorectomy (17yo)</a:t>
            </a:r>
          </a:p>
          <a:p>
            <a:r>
              <a:rPr lang="en-AU" dirty="0" smtClean="0"/>
              <a:t>Hysterectomy (38yo)</a:t>
            </a:r>
          </a:p>
          <a:p>
            <a:endParaRPr lang="en-AU" dirty="0"/>
          </a:p>
          <a:p>
            <a:r>
              <a:rPr lang="en-AU" dirty="0" smtClean="0"/>
              <a:t>Hypertension</a:t>
            </a:r>
          </a:p>
          <a:p>
            <a:endParaRPr lang="en-AU" dirty="0" smtClean="0"/>
          </a:p>
          <a:p>
            <a:r>
              <a:rPr lang="en-AU" dirty="0" err="1" smtClean="0"/>
              <a:t>Tibolone</a:t>
            </a:r>
            <a:endParaRPr lang="en-AU" dirty="0" smtClean="0"/>
          </a:p>
          <a:p>
            <a:r>
              <a:rPr lang="en-AU" dirty="0" smtClean="0"/>
              <a:t>Atenolol </a:t>
            </a:r>
          </a:p>
          <a:p>
            <a:r>
              <a:rPr lang="en-AU" dirty="0" smtClean="0"/>
              <a:t>Doxepin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933921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Social History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AU" sz="2400" dirty="0" smtClean="0"/>
              <a:t>Retired Financial Researcher </a:t>
            </a:r>
          </a:p>
          <a:p>
            <a:pPr marL="0" indent="0">
              <a:buNone/>
            </a:pPr>
            <a:r>
              <a:rPr lang="en-AU" sz="2400" dirty="0" smtClean="0"/>
              <a:t>From home with Husband (Marketing)</a:t>
            </a:r>
          </a:p>
          <a:p>
            <a:pPr marL="0" indent="0">
              <a:buNone/>
            </a:pPr>
            <a:r>
              <a:rPr lang="en-AU" sz="2400" dirty="0" smtClean="0"/>
              <a:t>Two adopted daughters (Bentleigh/Malvern)</a:t>
            </a:r>
          </a:p>
          <a:p>
            <a:pPr marL="0" indent="0">
              <a:buNone/>
            </a:pPr>
            <a:r>
              <a:rPr lang="en-AU" sz="2400" dirty="0" smtClean="0"/>
              <a:t>Previously very fit &amp; fiercely independent</a:t>
            </a:r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19996589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On examination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Orientated</a:t>
            </a:r>
          </a:p>
          <a:p>
            <a:r>
              <a:rPr lang="en-AU" dirty="0" smtClean="0"/>
              <a:t>Chest: Reduced </a:t>
            </a:r>
            <a:r>
              <a:rPr lang="en-AU" dirty="0" err="1" smtClean="0"/>
              <a:t>bibasal</a:t>
            </a:r>
            <a:r>
              <a:rPr lang="en-AU" dirty="0" smtClean="0"/>
              <a:t> air entry. </a:t>
            </a:r>
            <a:r>
              <a:rPr lang="en-AU" dirty="0" err="1" smtClean="0"/>
              <a:t>Creps</a:t>
            </a:r>
            <a:r>
              <a:rPr lang="en-AU" dirty="0" smtClean="0"/>
              <a:t> to mid zones. </a:t>
            </a:r>
            <a:endParaRPr lang="en-AU" dirty="0"/>
          </a:p>
          <a:p>
            <a:r>
              <a:rPr lang="en-AU" dirty="0" smtClean="0"/>
              <a:t>Abdomen: Mild </a:t>
            </a:r>
            <a:r>
              <a:rPr lang="en-AU" dirty="0" err="1" smtClean="0"/>
              <a:t>Splenomegally</a:t>
            </a:r>
            <a:r>
              <a:rPr lang="en-AU" dirty="0" smtClean="0"/>
              <a:t>. SNT.</a:t>
            </a:r>
          </a:p>
          <a:p>
            <a:r>
              <a:rPr lang="en-AU" dirty="0" smtClean="0"/>
              <a:t>Peripherally: Right calf swelling. Not tender to palpation. </a:t>
            </a:r>
            <a:endParaRPr lang="en-AU" dirty="0"/>
          </a:p>
        </p:txBody>
      </p:sp>
      <p:sp>
        <p:nvSpPr>
          <p:cNvPr id="4" name="Flowchart: Delay 3"/>
          <p:cNvSpPr/>
          <p:nvPr/>
        </p:nvSpPr>
        <p:spPr>
          <a:xfrm rot="16200000">
            <a:off x="7761214" y="2015040"/>
            <a:ext cx="1465915" cy="1424352"/>
          </a:xfrm>
          <a:prstGeom prst="flowChartDelay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7" name="Straight Connector 6"/>
          <p:cNvCxnSpPr>
            <a:stCxn id="4" idx="3"/>
            <a:endCxn id="4" idx="1"/>
          </p:cNvCxnSpPr>
          <p:nvPr/>
        </p:nvCxnSpPr>
        <p:spPr>
          <a:xfrm>
            <a:off x="8494172" y="1994258"/>
            <a:ext cx="0" cy="14659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Hexagon 11"/>
          <p:cNvSpPr/>
          <p:nvPr/>
        </p:nvSpPr>
        <p:spPr>
          <a:xfrm rot="5400000">
            <a:off x="7831154" y="3633227"/>
            <a:ext cx="1362008" cy="1388381"/>
          </a:xfrm>
          <a:prstGeom prst="hexagon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494172" y="4592782"/>
            <a:ext cx="0" cy="415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lbow Connector 18"/>
          <p:cNvCxnSpPr/>
          <p:nvPr/>
        </p:nvCxnSpPr>
        <p:spPr>
          <a:xfrm>
            <a:off x="8686800" y="5288973"/>
            <a:ext cx="1049482" cy="935183"/>
          </a:xfrm>
          <a:prstGeom prst="bentConnector3">
            <a:avLst>
              <a:gd name="adj1" fmla="val 50000"/>
            </a:avLst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Elbow Connector 24"/>
          <p:cNvCxnSpPr/>
          <p:nvPr/>
        </p:nvCxnSpPr>
        <p:spPr>
          <a:xfrm rot="10800000" flipV="1">
            <a:off x="7450282" y="5288973"/>
            <a:ext cx="937186" cy="935182"/>
          </a:xfrm>
          <a:prstGeom prst="bentConnector3">
            <a:avLst>
              <a:gd name="adj1" fmla="val 50000"/>
            </a:avLst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Freeform 29"/>
          <p:cNvSpPr/>
          <p:nvPr/>
        </p:nvSpPr>
        <p:spPr>
          <a:xfrm>
            <a:off x="8582891" y="3719945"/>
            <a:ext cx="571500" cy="311728"/>
          </a:xfrm>
          <a:custGeom>
            <a:avLst/>
            <a:gdLst>
              <a:gd name="connsiteX0" fmla="*/ 0 w 571500"/>
              <a:gd name="connsiteY0" fmla="*/ 0 h 311728"/>
              <a:gd name="connsiteX1" fmla="*/ 20782 w 571500"/>
              <a:gd name="connsiteY1" fmla="*/ 114300 h 311728"/>
              <a:gd name="connsiteX2" fmla="*/ 41564 w 571500"/>
              <a:gd name="connsiteY2" fmla="*/ 145473 h 311728"/>
              <a:gd name="connsiteX3" fmla="*/ 62345 w 571500"/>
              <a:gd name="connsiteY3" fmla="*/ 207819 h 311728"/>
              <a:gd name="connsiteX4" fmla="*/ 93518 w 571500"/>
              <a:gd name="connsiteY4" fmla="*/ 228600 h 311728"/>
              <a:gd name="connsiteX5" fmla="*/ 124691 w 571500"/>
              <a:gd name="connsiteY5" fmla="*/ 238991 h 311728"/>
              <a:gd name="connsiteX6" fmla="*/ 187036 w 571500"/>
              <a:gd name="connsiteY6" fmla="*/ 280555 h 311728"/>
              <a:gd name="connsiteX7" fmla="*/ 270164 w 571500"/>
              <a:gd name="connsiteY7" fmla="*/ 311728 h 311728"/>
              <a:gd name="connsiteX8" fmla="*/ 477982 w 571500"/>
              <a:gd name="connsiteY8" fmla="*/ 301337 h 311728"/>
              <a:gd name="connsiteX9" fmla="*/ 571500 w 571500"/>
              <a:gd name="connsiteY9" fmla="*/ 290946 h 311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71500" h="311728">
                <a:moveTo>
                  <a:pt x="0" y="0"/>
                </a:moveTo>
                <a:cubicBezTo>
                  <a:pt x="3582" y="28657"/>
                  <a:pt x="4764" y="82264"/>
                  <a:pt x="20782" y="114300"/>
                </a:cubicBezTo>
                <a:cubicBezTo>
                  <a:pt x="26367" y="125470"/>
                  <a:pt x="34637" y="135082"/>
                  <a:pt x="41564" y="145473"/>
                </a:cubicBezTo>
                <a:cubicBezTo>
                  <a:pt x="48491" y="166255"/>
                  <a:pt x="44118" y="195668"/>
                  <a:pt x="62345" y="207819"/>
                </a:cubicBezTo>
                <a:cubicBezTo>
                  <a:pt x="72736" y="214746"/>
                  <a:pt x="82348" y="223015"/>
                  <a:pt x="93518" y="228600"/>
                </a:cubicBezTo>
                <a:cubicBezTo>
                  <a:pt x="103315" y="233498"/>
                  <a:pt x="115116" y="233672"/>
                  <a:pt x="124691" y="238991"/>
                </a:cubicBezTo>
                <a:cubicBezTo>
                  <a:pt x="146524" y="251121"/>
                  <a:pt x="162805" y="274497"/>
                  <a:pt x="187036" y="280555"/>
                </a:cubicBezTo>
                <a:cubicBezTo>
                  <a:pt x="243627" y="294703"/>
                  <a:pt x="215827" y="284559"/>
                  <a:pt x="270164" y="311728"/>
                </a:cubicBezTo>
                <a:cubicBezTo>
                  <a:pt x="339437" y="308264"/>
                  <a:pt x="408799" y="306279"/>
                  <a:pt x="477982" y="301337"/>
                </a:cubicBezTo>
                <a:cubicBezTo>
                  <a:pt x="629469" y="290516"/>
                  <a:pt x="525132" y="290946"/>
                  <a:pt x="571500" y="290946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1" name="Freeform 30"/>
          <p:cNvSpPr/>
          <p:nvPr/>
        </p:nvSpPr>
        <p:spPr>
          <a:xfrm>
            <a:off x="8998527" y="3917373"/>
            <a:ext cx="0" cy="83127"/>
          </a:xfrm>
          <a:custGeom>
            <a:avLst/>
            <a:gdLst>
              <a:gd name="connsiteX0" fmla="*/ 0 w 0"/>
              <a:gd name="connsiteY0" fmla="*/ 83127 h 83127"/>
              <a:gd name="connsiteX1" fmla="*/ 0 w 0"/>
              <a:gd name="connsiteY1" fmla="*/ 0 h 83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83127">
                <a:moveTo>
                  <a:pt x="0" y="83127"/>
                </a:moveTo>
                <a:lnTo>
                  <a:pt x="0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2" name="Freeform 31"/>
          <p:cNvSpPr/>
          <p:nvPr/>
        </p:nvSpPr>
        <p:spPr>
          <a:xfrm flipH="1">
            <a:off x="8827350" y="3855027"/>
            <a:ext cx="45719" cy="176646"/>
          </a:xfrm>
          <a:custGeom>
            <a:avLst/>
            <a:gdLst>
              <a:gd name="connsiteX0" fmla="*/ 21549 w 21549"/>
              <a:gd name="connsiteY0" fmla="*/ 197428 h 197428"/>
              <a:gd name="connsiteX1" fmla="*/ 11158 w 21549"/>
              <a:gd name="connsiteY1" fmla="*/ 124691 h 197428"/>
              <a:gd name="connsiteX2" fmla="*/ 767 w 21549"/>
              <a:gd name="connsiteY2" fmla="*/ 62346 h 197428"/>
              <a:gd name="connsiteX3" fmla="*/ 767 w 21549"/>
              <a:gd name="connsiteY3" fmla="*/ 0 h 197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549" h="197428">
                <a:moveTo>
                  <a:pt x="21549" y="197428"/>
                </a:moveTo>
                <a:cubicBezTo>
                  <a:pt x="18085" y="173182"/>
                  <a:pt x="14882" y="148898"/>
                  <a:pt x="11158" y="124691"/>
                </a:cubicBezTo>
                <a:cubicBezTo>
                  <a:pt x="7954" y="103868"/>
                  <a:pt x="2517" y="83342"/>
                  <a:pt x="767" y="62346"/>
                </a:cubicBezTo>
                <a:cubicBezTo>
                  <a:pt x="-959" y="41636"/>
                  <a:pt x="767" y="20782"/>
                  <a:pt x="767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3" name="Freeform 32"/>
          <p:cNvSpPr/>
          <p:nvPr/>
        </p:nvSpPr>
        <p:spPr>
          <a:xfrm flipH="1">
            <a:off x="8729673" y="3797039"/>
            <a:ext cx="45719" cy="176646"/>
          </a:xfrm>
          <a:custGeom>
            <a:avLst/>
            <a:gdLst>
              <a:gd name="connsiteX0" fmla="*/ 21549 w 21549"/>
              <a:gd name="connsiteY0" fmla="*/ 197428 h 197428"/>
              <a:gd name="connsiteX1" fmla="*/ 11158 w 21549"/>
              <a:gd name="connsiteY1" fmla="*/ 124691 h 197428"/>
              <a:gd name="connsiteX2" fmla="*/ 767 w 21549"/>
              <a:gd name="connsiteY2" fmla="*/ 62346 h 197428"/>
              <a:gd name="connsiteX3" fmla="*/ 767 w 21549"/>
              <a:gd name="connsiteY3" fmla="*/ 0 h 197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549" h="197428">
                <a:moveTo>
                  <a:pt x="21549" y="197428"/>
                </a:moveTo>
                <a:cubicBezTo>
                  <a:pt x="18085" y="173182"/>
                  <a:pt x="14882" y="148898"/>
                  <a:pt x="11158" y="124691"/>
                </a:cubicBezTo>
                <a:cubicBezTo>
                  <a:pt x="7954" y="103868"/>
                  <a:pt x="2517" y="83342"/>
                  <a:pt x="767" y="62346"/>
                </a:cubicBezTo>
                <a:cubicBezTo>
                  <a:pt x="-959" y="41636"/>
                  <a:pt x="767" y="20782"/>
                  <a:pt x="767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4" name="Freeform 33"/>
          <p:cNvSpPr/>
          <p:nvPr/>
        </p:nvSpPr>
        <p:spPr>
          <a:xfrm flipH="1">
            <a:off x="8635116" y="3737675"/>
            <a:ext cx="45719" cy="176646"/>
          </a:xfrm>
          <a:custGeom>
            <a:avLst/>
            <a:gdLst>
              <a:gd name="connsiteX0" fmla="*/ 21549 w 21549"/>
              <a:gd name="connsiteY0" fmla="*/ 197428 h 197428"/>
              <a:gd name="connsiteX1" fmla="*/ 11158 w 21549"/>
              <a:gd name="connsiteY1" fmla="*/ 124691 h 197428"/>
              <a:gd name="connsiteX2" fmla="*/ 767 w 21549"/>
              <a:gd name="connsiteY2" fmla="*/ 62346 h 197428"/>
              <a:gd name="connsiteX3" fmla="*/ 767 w 21549"/>
              <a:gd name="connsiteY3" fmla="*/ 0 h 197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549" h="197428">
                <a:moveTo>
                  <a:pt x="21549" y="197428"/>
                </a:moveTo>
                <a:cubicBezTo>
                  <a:pt x="18085" y="173182"/>
                  <a:pt x="14882" y="148898"/>
                  <a:pt x="11158" y="124691"/>
                </a:cubicBezTo>
                <a:cubicBezTo>
                  <a:pt x="7954" y="103868"/>
                  <a:pt x="2517" y="83342"/>
                  <a:pt x="767" y="62346"/>
                </a:cubicBezTo>
                <a:cubicBezTo>
                  <a:pt x="-959" y="41636"/>
                  <a:pt x="767" y="20782"/>
                  <a:pt x="767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8387468" y="3231573"/>
            <a:ext cx="0" cy="1454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8228141" y="3238500"/>
            <a:ext cx="0" cy="1454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8093059" y="3235037"/>
            <a:ext cx="0" cy="1454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7918874" y="3228109"/>
            <a:ext cx="0" cy="1454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8582891" y="3235037"/>
            <a:ext cx="0" cy="1454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8729673" y="3235037"/>
            <a:ext cx="0" cy="1454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8868641" y="3235037"/>
            <a:ext cx="0" cy="1454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9012616" y="3228109"/>
            <a:ext cx="0" cy="1454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8410355" y="5548143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&gt;</a:t>
            </a:r>
            <a:endParaRPr lang="en-AU" dirty="0"/>
          </a:p>
        </p:txBody>
      </p:sp>
      <p:sp>
        <p:nvSpPr>
          <p:cNvPr id="48" name="Freeform 47"/>
          <p:cNvSpPr/>
          <p:nvPr/>
        </p:nvSpPr>
        <p:spPr>
          <a:xfrm>
            <a:off x="7960026" y="5494788"/>
            <a:ext cx="45719" cy="644562"/>
          </a:xfrm>
          <a:custGeom>
            <a:avLst/>
            <a:gdLst>
              <a:gd name="connsiteX0" fmla="*/ 0 w 133033"/>
              <a:gd name="connsiteY0" fmla="*/ 0 h 644562"/>
              <a:gd name="connsiteX1" fmla="*/ 51955 w 133033"/>
              <a:gd name="connsiteY1" fmla="*/ 31172 h 644562"/>
              <a:gd name="connsiteX2" fmla="*/ 83128 w 133033"/>
              <a:gd name="connsiteY2" fmla="*/ 51954 h 644562"/>
              <a:gd name="connsiteX3" fmla="*/ 103909 w 133033"/>
              <a:gd name="connsiteY3" fmla="*/ 114300 h 644562"/>
              <a:gd name="connsiteX4" fmla="*/ 124691 w 133033"/>
              <a:gd name="connsiteY4" fmla="*/ 187036 h 644562"/>
              <a:gd name="connsiteX5" fmla="*/ 93518 w 133033"/>
              <a:gd name="connsiteY5" fmla="*/ 561109 h 644562"/>
              <a:gd name="connsiteX6" fmla="*/ 72737 w 133033"/>
              <a:gd name="connsiteY6" fmla="*/ 592281 h 644562"/>
              <a:gd name="connsiteX7" fmla="*/ 41564 w 133033"/>
              <a:gd name="connsiteY7" fmla="*/ 613063 h 644562"/>
              <a:gd name="connsiteX8" fmla="*/ 0 w 133033"/>
              <a:gd name="connsiteY8" fmla="*/ 644236 h 644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3033" h="644562">
                <a:moveTo>
                  <a:pt x="0" y="0"/>
                </a:moveTo>
                <a:cubicBezTo>
                  <a:pt x="17318" y="10391"/>
                  <a:pt x="34828" y="20468"/>
                  <a:pt x="51955" y="31172"/>
                </a:cubicBezTo>
                <a:cubicBezTo>
                  <a:pt x="62545" y="37791"/>
                  <a:pt x="76509" y="41364"/>
                  <a:pt x="83128" y="51954"/>
                </a:cubicBezTo>
                <a:cubicBezTo>
                  <a:pt x="94738" y="70530"/>
                  <a:pt x="96982" y="93518"/>
                  <a:pt x="103909" y="114300"/>
                </a:cubicBezTo>
                <a:cubicBezTo>
                  <a:pt x="118819" y="159030"/>
                  <a:pt x="111640" y="134834"/>
                  <a:pt x="124691" y="187036"/>
                </a:cubicBezTo>
                <a:cubicBezTo>
                  <a:pt x="117980" y="401802"/>
                  <a:pt x="163310" y="438971"/>
                  <a:pt x="93518" y="561109"/>
                </a:cubicBezTo>
                <a:cubicBezTo>
                  <a:pt x="87322" y="571952"/>
                  <a:pt x="81567" y="583451"/>
                  <a:pt x="72737" y="592281"/>
                </a:cubicBezTo>
                <a:cubicBezTo>
                  <a:pt x="63906" y="601112"/>
                  <a:pt x="51955" y="606136"/>
                  <a:pt x="41564" y="613063"/>
                </a:cubicBezTo>
                <a:cubicBezTo>
                  <a:pt x="16939" y="650000"/>
                  <a:pt x="33270" y="644236"/>
                  <a:pt x="0" y="644236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9" name="Freeform 48"/>
          <p:cNvSpPr/>
          <p:nvPr/>
        </p:nvSpPr>
        <p:spPr>
          <a:xfrm flipH="1">
            <a:off x="7781995" y="5494788"/>
            <a:ext cx="83266" cy="644562"/>
          </a:xfrm>
          <a:custGeom>
            <a:avLst/>
            <a:gdLst>
              <a:gd name="connsiteX0" fmla="*/ 0 w 133033"/>
              <a:gd name="connsiteY0" fmla="*/ 0 h 644562"/>
              <a:gd name="connsiteX1" fmla="*/ 51955 w 133033"/>
              <a:gd name="connsiteY1" fmla="*/ 31172 h 644562"/>
              <a:gd name="connsiteX2" fmla="*/ 83128 w 133033"/>
              <a:gd name="connsiteY2" fmla="*/ 51954 h 644562"/>
              <a:gd name="connsiteX3" fmla="*/ 103909 w 133033"/>
              <a:gd name="connsiteY3" fmla="*/ 114300 h 644562"/>
              <a:gd name="connsiteX4" fmla="*/ 124691 w 133033"/>
              <a:gd name="connsiteY4" fmla="*/ 187036 h 644562"/>
              <a:gd name="connsiteX5" fmla="*/ 93518 w 133033"/>
              <a:gd name="connsiteY5" fmla="*/ 561109 h 644562"/>
              <a:gd name="connsiteX6" fmla="*/ 72737 w 133033"/>
              <a:gd name="connsiteY6" fmla="*/ 592281 h 644562"/>
              <a:gd name="connsiteX7" fmla="*/ 41564 w 133033"/>
              <a:gd name="connsiteY7" fmla="*/ 613063 h 644562"/>
              <a:gd name="connsiteX8" fmla="*/ 0 w 133033"/>
              <a:gd name="connsiteY8" fmla="*/ 644236 h 644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3033" h="644562">
                <a:moveTo>
                  <a:pt x="0" y="0"/>
                </a:moveTo>
                <a:cubicBezTo>
                  <a:pt x="17318" y="10391"/>
                  <a:pt x="34828" y="20468"/>
                  <a:pt x="51955" y="31172"/>
                </a:cubicBezTo>
                <a:cubicBezTo>
                  <a:pt x="62545" y="37791"/>
                  <a:pt x="76509" y="41364"/>
                  <a:pt x="83128" y="51954"/>
                </a:cubicBezTo>
                <a:cubicBezTo>
                  <a:pt x="94738" y="70530"/>
                  <a:pt x="96982" y="93518"/>
                  <a:pt x="103909" y="114300"/>
                </a:cubicBezTo>
                <a:cubicBezTo>
                  <a:pt x="118819" y="159030"/>
                  <a:pt x="111640" y="134834"/>
                  <a:pt x="124691" y="187036"/>
                </a:cubicBezTo>
                <a:cubicBezTo>
                  <a:pt x="117980" y="401802"/>
                  <a:pt x="163310" y="438971"/>
                  <a:pt x="93518" y="561109"/>
                </a:cubicBezTo>
                <a:cubicBezTo>
                  <a:pt x="87322" y="571952"/>
                  <a:pt x="81567" y="583451"/>
                  <a:pt x="72737" y="592281"/>
                </a:cubicBezTo>
                <a:cubicBezTo>
                  <a:pt x="63906" y="601112"/>
                  <a:pt x="51955" y="606136"/>
                  <a:pt x="41564" y="613063"/>
                </a:cubicBezTo>
                <a:cubicBezTo>
                  <a:pt x="16939" y="650000"/>
                  <a:pt x="33270" y="644236"/>
                  <a:pt x="0" y="644236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0" name="TextBox 49"/>
          <p:cNvSpPr txBox="1"/>
          <p:nvPr/>
        </p:nvSpPr>
        <p:spPr>
          <a:xfrm>
            <a:off x="7749864" y="2760926"/>
            <a:ext cx="123012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100" dirty="0" smtClean="0"/>
              <a:t>X  </a:t>
            </a:r>
            <a:r>
              <a:rPr lang="en-AU" sz="1100" dirty="0" err="1" smtClean="0"/>
              <a:t>X</a:t>
            </a:r>
            <a:r>
              <a:rPr lang="en-AU" sz="1100" dirty="0" smtClean="0"/>
              <a:t>  </a:t>
            </a:r>
            <a:r>
              <a:rPr lang="en-AU" sz="1100" dirty="0" err="1" smtClean="0"/>
              <a:t>X</a:t>
            </a:r>
            <a:r>
              <a:rPr lang="en-AU" sz="1100" dirty="0" smtClean="0"/>
              <a:t>  </a:t>
            </a:r>
            <a:r>
              <a:rPr lang="en-AU" sz="1100" dirty="0" err="1" smtClean="0"/>
              <a:t>X</a:t>
            </a:r>
            <a:endParaRPr lang="en-AU" sz="1100" dirty="0"/>
          </a:p>
          <a:p>
            <a:r>
              <a:rPr lang="en-AU" sz="1100" dirty="0" smtClean="0"/>
              <a:t>X  </a:t>
            </a:r>
            <a:r>
              <a:rPr lang="en-AU" sz="1100" dirty="0" err="1" smtClean="0"/>
              <a:t>X</a:t>
            </a:r>
            <a:r>
              <a:rPr lang="en-AU" sz="1100" dirty="0" smtClean="0"/>
              <a:t>  </a:t>
            </a:r>
            <a:r>
              <a:rPr lang="en-AU" sz="1100" dirty="0" err="1" smtClean="0"/>
              <a:t>X</a:t>
            </a:r>
            <a:r>
              <a:rPr lang="en-AU" sz="1100" dirty="0" smtClean="0"/>
              <a:t>  </a:t>
            </a:r>
            <a:r>
              <a:rPr lang="en-AU" sz="1100" dirty="0" err="1" smtClean="0"/>
              <a:t>X</a:t>
            </a:r>
            <a:endParaRPr lang="en-AU" sz="1100" dirty="0"/>
          </a:p>
          <a:p>
            <a:endParaRPr lang="en-AU" sz="1100" dirty="0"/>
          </a:p>
        </p:txBody>
      </p:sp>
    </p:spTree>
    <p:extLst>
      <p:ext uri="{BB962C8B-B14F-4D97-AF65-F5344CB8AC3E}">
        <p14:creationId xmlns:p14="http://schemas.microsoft.com/office/powerpoint/2010/main" val="16374926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Investigations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AU" dirty="0" err="1" smtClean="0"/>
              <a:t>Hb</a:t>
            </a:r>
            <a:r>
              <a:rPr lang="en-AU" dirty="0" smtClean="0"/>
              <a:t> 84</a:t>
            </a:r>
          </a:p>
          <a:p>
            <a:r>
              <a:rPr lang="en-AU" dirty="0" err="1" smtClean="0"/>
              <a:t>Neut</a:t>
            </a:r>
            <a:r>
              <a:rPr lang="en-AU" dirty="0" smtClean="0"/>
              <a:t> 2.0</a:t>
            </a:r>
          </a:p>
          <a:p>
            <a:r>
              <a:rPr lang="en-AU" dirty="0" smtClean="0"/>
              <a:t>Lymph 1.8</a:t>
            </a:r>
          </a:p>
          <a:p>
            <a:r>
              <a:rPr lang="en-AU" dirty="0" smtClean="0"/>
              <a:t>Mono 1.7 H</a:t>
            </a:r>
          </a:p>
          <a:p>
            <a:endParaRPr lang="en-AU" dirty="0"/>
          </a:p>
          <a:p>
            <a:r>
              <a:rPr lang="en-AU" dirty="0" smtClean="0"/>
              <a:t>ALP: 118</a:t>
            </a:r>
          </a:p>
          <a:p>
            <a:r>
              <a:rPr lang="en-AU" dirty="0" smtClean="0"/>
              <a:t>GGT: 184</a:t>
            </a:r>
          </a:p>
          <a:p>
            <a:r>
              <a:rPr lang="en-AU" dirty="0" smtClean="0"/>
              <a:t>ALT: 80</a:t>
            </a:r>
          </a:p>
          <a:p>
            <a:r>
              <a:rPr lang="en-AU" dirty="0" smtClean="0"/>
              <a:t>AST: 87</a:t>
            </a:r>
          </a:p>
          <a:p>
            <a:r>
              <a:rPr lang="en-AU" dirty="0" smtClean="0"/>
              <a:t>Br: 13</a:t>
            </a:r>
          </a:p>
          <a:p>
            <a:endParaRPr lang="en-AU" dirty="0"/>
          </a:p>
          <a:p>
            <a:r>
              <a:rPr lang="en-AU" dirty="0" smtClean="0"/>
              <a:t>LDH: 567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1632082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investigations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AU" b="1" dirty="0" smtClean="0"/>
              <a:t>BMAT: </a:t>
            </a:r>
            <a:r>
              <a:rPr lang="en-AU" dirty="0" smtClean="0"/>
              <a:t>Markedly </a:t>
            </a:r>
            <a:r>
              <a:rPr lang="en-AU" dirty="0" err="1" smtClean="0"/>
              <a:t>hypercellular</a:t>
            </a:r>
            <a:r>
              <a:rPr lang="en-AU" dirty="0" smtClean="0"/>
              <a:t> marrow with extensive infiltration by large B cell lymphoma. Normal bony trabecular architecture. Markedly reduced </a:t>
            </a:r>
            <a:r>
              <a:rPr lang="en-AU" dirty="0" err="1" smtClean="0"/>
              <a:t>erythro</a:t>
            </a:r>
            <a:r>
              <a:rPr lang="en-AU" dirty="0" smtClean="0"/>
              <a:t>/</a:t>
            </a:r>
            <a:r>
              <a:rPr lang="en-AU" dirty="0" err="1" smtClean="0"/>
              <a:t>granulopoeisis</a:t>
            </a:r>
            <a:r>
              <a:rPr lang="en-AU" dirty="0" smtClean="0"/>
              <a:t>. CD 20 strongly positive on IHC and CD3 minor component of admixed T cells. </a:t>
            </a:r>
          </a:p>
          <a:p>
            <a:pPr>
              <a:lnSpc>
                <a:spcPct val="150000"/>
              </a:lnSpc>
            </a:pPr>
            <a:r>
              <a:rPr lang="en-AU" b="1" dirty="0" smtClean="0"/>
              <a:t>CT CAP: </a:t>
            </a:r>
            <a:r>
              <a:rPr lang="en-AU" dirty="0" smtClean="0"/>
              <a:t>16cm </a:t>
            </a:r>
            <a:r>
              <a:rPr lang="en-AU" dirty="0" err="1" smtClean="0"/>
              <a:t>Splenomegally</a:t>
            </a:r>
            <a:r>
              <a:rPr lang="en-AU" dirty="0" smtClean="0"/>
              <a:t>, retroperitoneal lymphadenopathy up to 1.5cm in diameter. </a:t>
            </a:r>
            <a:r>
              <a:rPr lang="en-AU" dirty="0" err="1" smtClean="0"/>
              <a:t>Shotty</a:t>
            </a:r>
            <a:r>
              <a:rPr lang="en-AU" dirty="0" smtClean="0"/>
              <a:t> inguinal lymph nodes. Nil chest involvement. </a:t>
            </a:r>
            <a:endParaRPr lang="en-AU" dirty="0"/>
          </a:p>
          <a:p>
            <a:pPr>
              <a:lnSpc>
                <a:spcPct val="150000"/>
              </a:lnSpc>
            </a:pPr>
            <a:r>
              <a:rPr lang="en-AU" b="1" dirty="0" smtClean="0"/>
              <a:t>PET:  </a:t>
            </a:r>
            <a:r>
              <a:rPr lang="en-AU" dirty="0" smtClean="0"/>
              <a:t>Awaiting results</a:t>
            </a:r>
            <a:endParaRPr lang="en-AU" dirty="0"/>
          </a:p>
          <a:p>
            <a:pPr>
              <a:lnSpc>
                <a:spcPct val="150000"/>
              </a:lnSpc>
            </a:pPr>
            <a:r>
              <a:rPr lang="en-AU" b="1" dirty="0" smtClean="0"/>
              <a:t>ECHO:  </a:t>
            </a:r>
            <a:r>
              <a:rPr lang="en-AU" dirty="0" smtClean="0"/>
              <a:t>EF 70 percent. Mild MR/TR.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735647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Epidemiology &amp; Risk factors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6796" y="1951896"/>
            <a:ext cx="11458407" cy="443620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AU" dirty="0"/>
              <a:t>NHL represents the fifth most common malignancy diagnosed in men and the sixth most common in women, with the incidence being approximately 39% higher in men</a:t>
            </a:r>
            <a:r>
              <a:rPr lang="en-AU" dirty="0" smtClean="0"/>
              <a:t>. </a:t>
            </a:r>
            <a:r>
              <a:rPr lang="en-AU" dirty="0"/>
              <a:t>Most cases of non-Hodgkin lymphoma occur in adults aged 65 years and older.</a:t>
            </a:r>
          </a:p>
          <a:p>
            <a:pPr marL="0" indent="0">
              <a:buNone/>
            </a:pPr>
            <a:r>
              <a:rPr lang="en-AU" dirty="0"/>
              <a:t>T</a:t>
            </a:r>
            <a:r>
              <a:rPr lang="en-AU" dirty="0" smtClean="0"/>
              <a:t>he </a:t>
            </a:r>
            <a:r>
              <a:rPr lang="en-AU" dirty="0"/>
              <a:t>risk of developing it increases as you get </a:t>
            </a:r>
            <a:r>
              <a:rPr lang="en-AU" dirty="0" smtClean="0"/>
              <a:t>older (it </a:t>
            </a:r>
            <a:r>
              <a:rPr lang="en-AU" dirty="0"/>
              <a:t>can also occur in children and young </a:t>
            </a:r>
            <a:r>
              <a:rPr lang="en-AU" dirty="0" smtClean="0"/>
              <a:t>adults)</a:t>
            </a:r>
            <a:endParaRPr lang="en-AU" dirty="0"/>
          </a:p>
          <a:p>
            <a:endParaRPr lang="en-AU" dirty="0" smtClean="0"/>
          </a:p>
          <a:p>
            <a:endParaRPr lang="en-AU" dirty="0"/>
          </a:p>
          <a:p>
            <a:pPr marL="0" indent="0">
              <a:buNone/>
            </a:pPr>
            <a:r>
              <a:rPr lang="en-AU" b="1" dirty="0" smtClean="0"/>
              <a:t>Risk Factors</a:t>
            </a:r>
          </a:p>
          <a:p>
            <a:r>
              <a:rPr lang="en-AU" dirty="0" smtClean="0"/>
              <a:t>Previous </a:t>
            </a:r>
            <a:r>
              <a:rPr lang="en-AU" dirty="0"/>
              <a:t>infections with viruses such as Epstein-Barr virus, human immunodeficiency virus (HIV), human T-</a:t>
            </a:r>
            <a:r>
              <a:rPr lang="en-AU" dirty="0" err="1"/>
              <a:t>lymphotropic</a:t>
            </a:r>
            <a:r>
              <a:rPr lang="en-AU" dirty="0"/>
              <a:t> virus type 1 (HTLV-1) and hepatitis C</a:t>
            </a:r>
          </a:p>
          <a:p>
            <a:r>
              <a:rPr lang="en-AU" dirty="0"/>
              <a:t>Chemical exposure including pesticides, fertilisers or solvents</a:t>
            </a:r>
          </a:p>
          <a:p>
            <a:r>
              <a:rPr lang="en-AU" dirty="0"/>
              <a:t>Autoimmune diseases including rheumatoid arthritis, scleroderma and </a:t>
            </a:r>
            <a:r>
              <a:rPr lang="en-AU" dirty="0" err="1"/>
              <a:t>Sjögren’s</a:t>
            </a:r>
            <a:r>
              <a:rPr lang="en-AU" dirty="0"/>
              <a:t> syndrome</a:t>
            </a:r>
          </a:p>
          <a:p>
            <a:r>
              <a:rPr lang="en-AU" dirty="0"/>
              <a:t>Previous organ transplant</a:t>
            </a:r>
          </a:p>
          <a:p>
            <a:r>
              <a:rPr lang="en-AU" dirty="0"/>
              <a:t>Infections with certain bacteria including </a:t>
            </a:r>
            <a:r>
              <a:rPr lang="en-AU" i="1" dirty="0"/>
              <a:t>Helicobacter pylori</a:t>
            </a:r>
            <a:endParaRPr lang="en-AU" dirty="0"/>
          </a:p>
          <a:p>
            <a:r>
              <a:rPr lang="en-AU" dirty="0"/>
              <a:t>A family history of NHL.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739634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NHL subtypes</a:t>
            </a:r>
            <a:endParaRPr lang="en-AU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08563225"/>
              </p:ext>
            </p:extLst>
          </p:nvPr>
        </p:nvGraphicFramePr>
        <p:xfrm>
          <a:off x="1828800" y="1955800"/>
          <a:ext cx="8245150" cy="5091192"/>
        </p:xfrm>
        <a:graphic>
          <a:graphicData uri="http://schemas.openxmlformats.org/drawingml/2006/table">
            <a:tbl>
              <a:tblPr firstRow="1">
                <a:tableStyleId>{8A107856-5554-42FB-B03E-39F5DBC370BA}</a:tableStyleId>
              </a:tblPr>
              <a:tblGrid>
                <a:gridCol w="4122575"/>
                <a:gridCol w="4122575"/>
              </a:tblGrid>
              <a:tr h="263021">
                <a:tc>
                  <a:txBody>
                    <a:bodyPr/>
                    <a:lstStyle/>
                    <a:p>
                      <a:pPr algn="ctr"/>
                      <a:r>
                        <a:rPr lang="en-AU" sz="1400" dirty="0">
                          <a:effectLst/>
                        </a:rPr>
                        <a:t>B-Cell Lymphomas</a:t>
                      </a:r>
                    </a:p>
                  </a:txBody>
                  <a:tcPr marL="61304" marR="61304" marT="30652" marB="3065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400">
                          <a:effectLst/>
                        </a:rPr>
                        <a:t>T-Cell Lymphomas</a:t>
                      </a:r>
                    </a:p>
                  </a:txBody>
                  <a:tcPr marL="61304" marR="61304" marT="30652" marB="30652" anchor="ctr"/>
                </a:tc>
              </a:tr>
              <a:tr h="657552">
                <a:tc>
                  <a:txBody>
                    <a:bodyPr/>
                    <a:lstStyle/>
                    <a:p>
                      <a:pPr algn="ctr"/>
                      <a:r>
                        <a:rPr lang="en-AU" sz="1400" u="sng" dirty="0">
                          <a:effectLst/>
                        </a:rPr>
                        <a:t>Precursor B-cell </a:t>
                      </a:r>
                      <a:r>
                        <a:rPr lang="en-AU" sz="1400" u="sng" dirty="0" smtClean="0">
                          <a:effectLst/>
                        </a:rPr>
                        <a:t>lymphomas</a:t>
                      </a:r>
                    </a:p>
                    <a:p>
                      <a:pPr algn="ctr"/>
                      <a:endParaRPr lang="en-AU" sz="1400" dirty="0">
                        <a:effectLst/>
                      </a:endParaRPr>
                    </a:p>
                    <a:p>
                      <a:pPr algn="ctr">
                        <a:buFont typeface="Arial" panose="020B0604020202020204" pitchFamily="34" charset="0"/>
                        <a:buChar char="•"/>
                      </a:pPr>
                      <a:r>
                        <a:rPr lang="en-AU" sz="1400" dirty="0">
                          <a:effectLst/>
                        </a:rPr>
                        <a:t>Precursor B-cell lymphoblastic leukaemia/lymphoma</a:t>
                      </a:r>
                      <a:endParaRPr lang="en-AU" sz="14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1304" marR="61304" marT="30652" marB="3065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400" u="sng" dirty="0">
                          <a:effectLst/>
                        </a:rPr>
                        <a:t>Precursor T-cell </a:t>
                      </a:r>
                      <a:r>
                        <a:rPr lang="en-AU" sz="1400" u="sng" dirty="0" smtClean="0">
                          <a:effectLst/>
                        </a:rPr>
                        <a:t>lymphomas</a:t>
                      </a:r>
                    </a:p>
                    <a:p>
                      <a:pPr algn="ctr"/>
                      <a:endParaRPr lang="en-AU" sz="1400" dirty="0">
                        <a:effectLst/>
                      </a:endParaRPr>
                    </a:p>
                    <a:p>
                      <a:pPr algn="ctr">
                        <a:buFont typeface="Arial" panose="020B0604020202020204" pitchFamily="34" charset="0"/>
                        <a:buChar char="•"/>
                      </a:pPr>
                      <a:r>
                        <a:rPr lang="en-AU" sz="1400" dirty="0">
                          <a:effectLst/>
                        </a:rPr>
                        <a:t>Precursor T-cell lymphoblastic leukaemia/lymphoma</a:t>
                      </a:r>
                      <a:endParaRPr lang="en-AU" sz="14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1304" marR="61304" marT="30652" marB="30652" anchor="ctr"/>
                </a:tc>
              </a:tr>
              <a:tr h="3400455">
                <a:tc>
                  <a:txBody>
                    <a:bodyPr/>
                    <a:lstStyle/>
                    <a:p>
                      <a:pPr algn="ctr">
                        <a:buFont typeface="Arial" panose="020B0604020202020204" pitchFamily="34" charset="0"/>
                        <a:buNone/>
                      </a:pPr>
                      <a:r>
                        <a:rPr lang="en-AU" sz="1400" u="sng" dirty="0">
                          <a:effectLst/>
                        </a:rPr>
                        <a:t>Mature B-cell </a:t>
                      </a:r>
                      <a:r>
                        <a:rPr lang="en-AU" sz="1400" u="sng" dirty="0" smtClean="0">
                          <a:effectLst/>
                        </a:rPr>
                        <a:t>lymphomas</a:t>
                      </a:r>
                    </a:p>
                    <a:p>
                      <a:pPr algn="ctr">
                        <a:buFont typeface="Arial" panose="020B0604020202020204" pitchFamily="34" charset="0"/>
                        <a:buChar char="•"/>
                      </a:pPr>
                      <a:endParaRPr lang="en-AU" sz="1400" dirty="0" smtClean="0">
                        <a:effectLst/>
                      </a:endParaRPr>
                    </a:p>
                    <a:p>
                      <a:pPr algn="ctr">
                        <a:buFont typeface="Arial" panose="020B0604020202020204" pitchFamily="34" charset="0"/>
                        <a:buChar char="•"/>
                      </a:pPr>
                      <a:r>
                        <a:rPr lang="en-AU" sz="1400" dirty="0" smtClean="0">
                          <a:effectLst/>
                        </a:rPr>
                        <a:t>Follicular </a:t>
                      </a:r>
                      <a:r>
                        <a:rPr lang="en-AU" sz="1400" dirty="0">
                          <a:effectLst/>
                        </a:rPr>
                        <a:t>lymphoma</a:t>
                      </a:r>
                    </a:p>
                    <a:p>
                      <a:pPr algn="ctr">
                        <a:buFont typeface="Arial" panose="020B0604020202020204" pitchFamily="34" charset="0"/>
                        <a:buChar char="•"/>
                      </a:pPr>
                      <a:r>
                        <a:rPr lang="en-AU" sz="1400" dirty="0">
                          <a:effectLst/>
                        </a:rPr>
                        <a:t>Mantle cell lymphoma</a:t>
                      </a:r>
                    </a:p>
                    <a:p>
                      <a:pPr algn="ctr">
                        <a:buFont typeface="Arial" panose="020B0604020202020204" pitchFamily="34" charset="0"/>
                        <a:buChar char="•"/>
                      </a:pPr>
                      <a:r>
                        <a:rPr lang="en-AU" sz="1400" dirty="0">
                          <a:effectLst/>
                        </a:rPr>
                        <a:t>Diffuse large B-cell lymphoma:</a:t>
                      </a:r>
                    </a:p>
                    <a:p>
                      <a:pPr algn="ctr">
                        <a:buFont typeface="Arial" panose="020B0604020202020204" pitchFamily="34" charset="0"/>
                        <a:buChar char="•"/>
                      </a:pPr>
                      <a:r>
                        <a:rPr lang="en-AU" sz="1400" dirty="0" err="1">
                          <a:effectLst/>
                        </a:rPr>
                        <a:t>Mediastinal</a:t>
                      </a:r>
                      <a:r>
                        <a:rPr lang="en-AU" sz="1400" dirty="0">
                          <a:effectLst/>
                        </a:rPr>
                        <a:t> large B-cell lymphoma</a:t>
                      </a:r>
                    </a:p>
                    <a:p>
                      <a:pPr algn="ctr">
                        <a:buFont typeface="Arial" panose="020B0604020202020204" pitchFamily="34" charset="0"/>
                        <a:buChar char="•"/>
                      </a:pPr>
                      <a:r>
                        <a:rPr lang="en-AU" sz="1400" dirty="0" err="1">
                          <a:effectLst/>
                        </a:rPr>
                        <a:t>Burkitt’s</a:t>
                      </a:r>
                      <a:r>
                        <a:rPr lang="en-AU" sz="1400" dirty="0">
                          <a:effectLst/>
                        </a:rPr>
                        <a:t> lymphoma</a:t>
                      </a:r>
                    </a:p>
                    <a:p>
                      <a:pPr algn="ctr">
                        <a:buFont typeface="Arial" panose="020B0604020202020204" pitchFamily="34" charset="0"/>
                        <a:buChar char="•"/>
                      </a:pPr>
                      <a:r>
                        <a:rPr lang="en-AU" sz="1400" dirty="0">
                          <a:effectLst/>
                        </a:rPr>
                        <a:t>B-cell chronic lymphocytic leukaemia/small lymphocytic lymphoma</a:t>
                      </a:r>
                    </a:p>
                    <a:p>
                      <a:pPr algn="ctr">
                        <a:buFont typeface="Arial" panose="020B0604020202020204" pitchFamily="34" charset="0"/>
                        <a:buChar char="•"/>
                      </a:pPr>
                      <a:r>
                        <a:rPr lang="en-AU" sz="1400" dirty="0">
                          <a:effectLst/>
                        </a:rPr>
                        <a:t>Marginal zone lymphomas:</a:t>
                      </a:r>
                    </a:p>
                    <a:p>
                      <a:pPr marL="742950" lvl="1" indent="-285750" algn="ctr">
                        <a:buFont typeface="Arial" panose="020B0604020202020204" pitchFamily="34" charset="0"/>
                        <a:buChar char="•"/>
                      </a:pPr>
                      <a:r>
                        <a:rPr lang="en-AU" sz="1400" dirty="0" err="1">
                          <a:effectLst/>
                        </a:rPr>
                        <a:t>Extranodal</a:t>
                      </a:r>
                      <a:r>
                        <a:rPr lang="en-AU" sz="1400" dirty="0">
                          <a:effectLst/>
                        </a:rPr>
                        <a:t> marginal zone B-cell lymphoma of mucosa-associated lymphoid tissue (MALT) type</a:t>
                      </a:r>
                    </a:p>
                    <a:p>
                      <a:pPr marL="742950" lvl="1" indent="-285750" algn="ctr">
                        <a:buFont typeface="Arial" panose="020B0604020202020204" pitchFamily="34" charset="0"/>
                        <a:buChar char="•"/>
                      </a:pPr>
                      <a:r>
                        <a:rPr lang="en-AU" sz="1400" dirty="0">
                          <a:effectLst/>
                        </a:rPr>
                        <a:t>Splenic marginal zone B-cell lymphoma</a:t>
                      </a:r>
                    </a:p>
                    <a:p>
                      <a:pPr marL="742950" lvl="1" indent="-285750" algn="ctr">
                        <a:buFont typeface="Arial" panose="020B0604020202020204" pitchFamily="34" charset="0"/>
                        <a:buChar char="•"/>
                      </a:pPr>
                      <a:r>
                        <a:rPr lang="en-AU" sz="1400" dirty="0">
                          <a:effectLst/>
                        </a:rPr>
                        <a:t>Nodal marginal zone lymphoma</a:t>
                      </a:r>
                    </a:p>
                    <a:p>
                      <a:pPr algn="ctr">
                        <a:buFont typeface="Arial" panose="020B0604020202020204" pitchFamily="34" charset="0"/>
                        <a:buChar char="•"/>
                      </a:pPr>
                      <a:r>
                        <a:rPr lang="en-AU" sz="1400" dirty="0" err="1">
                          <a:effectLst/>
                        </a:rPr>
                        <a:t>Lymphoplasmacytic</a:t>
                      </a:r>
                      <a:r>
                        <a:rPr lang="en-AU" sz="1400" dirty="0">
                          <a:effectLst/>
                        </a:rPr>
                        <a:t> lymphoma (</a:t>
                      </a:r>
                      <a:r>
                        <a:rPr lang="en-AU" sz="1400" dirty="0" err="1">
                          <a:effectLst/>
                        </a:rPr>
                        <a:t>Waldenstrom’s</a:t>
                      </a:r>
                      <a:r>
                        <a:rPr lang="en-AU" sz="1400" dirty="0">
                          <a:effectLst/>
                        </a:rPr>
                        <a:t> </a:t>
                      </a:r>
                      <a:r>
                        <a:rPr lang="en-AU" sz="1400" dirty="0" err="1">
                          <a:effectLst/>
                        </a:rPr>
                        <a:t>macroglobulinaemia</a:t>
                      </a:r>
                      <a:r>
                        <a:rPr lang="en-AU" sz="1400" dirty="0">
                          <a:effectLst/>
                        </a:rPr>
                        <a:t>)</a:t>
                      </a:r>
                      <a:endParaRPr lang="en-AU" sz="14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1304" marR="61304" marT="30652" marB="30652"/>
                </a:tc>
                <a:tc>
                  <a:txBody>
                    <a:bodyPr/>
                    <a:lstStyle/>
                    <a:p>
                      <a:pPr algn="ctr">
                        <a:buFont typeface="Arial" panose="020B0604020202020204" pitchFamily="34" charset="0"/>
                        <a:buNone/>
                      </a:pPr>
                      <a:r>
                        <a:rPr lang="en-AU" sz="1400" u="sng" dirty="0">
                          <a:effectLst/>
                        </a:rPr>
                        <a:t>Mature T-cell </a:t>
                      </a:r>
                      <a:r>
                        <a:rPr lang="en-AU" sz="1400" u="sng" dirty="0" smtClean="0">
                          <a:effectLst/>
                        </a:rPr>
                        <a:t>lymphomas</a:t>
                      </a:r>
                    </a:p>
                    <a:p>
                      <a:pPr algn="ctr">
                        <a:buFont typeface="Arial" panose="020B0604020202020204" pitchFamily="34" charset="0"/>
                        <a:buChar char="•"/>
                      </a:pPr>
                      <a:endParaRPr lang="en-AU" sz="1400" dirty="0" smtClean="0">
                        <a:effectLst/>
                      </a:endParaRPr>
                    </a:p>
                    <a:p>
                      <a:pPr algn="ctr">
                        <a:buFont typeface="Arial" panose="020B0604020202020204" pitchFamily="34" charset="0"/>
                        <a:buChar char="•"/>
                      </a:pPr>
                      <a:r>
                        <a:rPr lang="en-AU" sz="1400" dirty="0" smtClean="0">
                          <a:effectLst/>
                        </a:rPr>
                        <a:t>Adult </a:t>
                      </a:r>
                      <a:r>
                        <a:rPr lang="en-AU" sz="1400" dirty="0">
                          <a:effectLst/>
                        </a:rPr>
                        <a:t>T-cell leukaemia/lymphoma</a:t>
                      </a:r>
                    </a:p>
                    <a:p>
                      <a:pPr algn="ctr">
                        <a:buFont typeface="Arial" panose="020B0604020202020204" pitchFamily="34" charset="0"/>
                        <a:buChar char="•"/>
                      </a:pPr>
                      <a:r>
                        <a:rPr lang="en-AU" sz="1400" dirty="0">
                          <a:effectLst/>
                        </a:rPr>
                        <a:t>Anaplastic large cell lymphoma</a:t>
                      </a:r>
                    </a:p>
                    <a:p>
                      <a:pPr algn="ctr">
                        <a:buFont typeface="Arial" panose="020B0604020202020204" pitchFamily="34" charset="0"/>
                        <a:buChar char="•"/>
                      </a:pPr>
                      <a:r>
                        <a:rPr lang="en-AU" sz="1400" dirty="0">
                          <a:effectLst/>
                        </a:rPr>
                        <a:t>Cutaneous T-cell lymphoma (including mycosis </a:t>
                      </a:r>
                      <a:r>
                        <a:rPr lang="en-AU" sz="1400" dirty="0" err="1">
                          <a:effectLst/>
                        </a:rPr>
                        <a:t>fungoides</a:t>
                      </a:r>
                      <a:r>
                        <a:rPr lang="en-AU" sz="1400" dirty="0">
                          <a:effectLst/>
                        </a:rPr>
                        <a:t> and </a:t>
                      </a:r>
                      <a:r>
                        <a:rPr lang="en-AU" sz="1400" dirty="0" err="1">
                          <a:effectLst/>
                        </a:rPr>
                        <a:t>Sezary</a:t>
                      </a:r>
                      <a:r>
                        <a:rPr lang="en-AU" sz="1400" dirty="0">
                          <a:effectLst/>
                        </a:rPr>
                        <a:t> syndrome)</a:t>
                      </a:r>
                    </a:p>
                    <a:p>
                      <a:pPr algn="ctr">
                        <a:buFont typeface="Arial" panose="020B0604020202020204" pitchFamily="34" charset="0"/>
                        <a:buChar char="•"/>
                      </a:pPr>
                      <a:r>
                        <a:rPr lang="en-AU" sz="1400" dirty="0">
                          <a:effectLst/>
                        </a:rPr>
                        <a:t>Peripheral T-cell lymphomas:</a:t>
                      </a:r>
                    </a:p>
                    <a:p>
                      <a:pPr marL="742950" lvl="1" indent="-285750" algn="ctr">
                        <a:buFont typeface="Arial" panose="020B0604020202020204" pitchFamily="34" charset="0"/>
                        <a:buChar char="•"/>
                      </a:pPr>
                      <a:r>
                        <a:rPr lang="en-AU" sz="1400" dirty="0">
                          <a:effectLst/>
                        </a:rPr>
                        <a:t>Subcutaneous </a:t>
                      </a:r>
                      <a:r>
                        <a:rPr lang="en-AU" sz="1400" dirty="0" err="1">
                          <a:effectLst/>
                        </a:rPr>
                        <a:t>panniculitis</a:t>
                      </a:r>
                      <a:r>
                        <a:rPr lang="en-AU" sz="1400" dirty="0">
                          <a:effectLst/>
                        </a:rPr>
                        <a:t>-like T-cell lymphoma</a:t>
                      </a:r>
                    </a:p>
                    <a:p>
                      <a:pPr marL="742950" lvl="1" indent="-285750" algn="ctr">
                        <a:buFont typeface="Arial" panose="020B0604020202020204" pitchFamily="34" charset="0"/>
                        <a:buChar char="•"/>
                      </a:pPr>
                      <a:r>
                        <a:rPr lang="en-AU" sz="1400" dirty="0" err="1">
                          <a:effectLst/>
                        </a:rPr>
                        <a:t>Hepatosplenic</a:t>
                      </a:r>
                      <a:r>
                        <a:rPr lang="en-AU" sz="1400" dirty="0">
                          <a:effectLst/>
                        </a:rPr>
                        <a:t> gamma-delta T-cell lymphoma</a:t>
                      </a:r>
                    </a:p>
                    <a:p>
                      <a:pPr marL="742950" lvl="1" indent="-285750" algn="ctr">
                        <a:buFont typeface="Arial" panose="020B0604020202020204" pitchFamily="34" charset="0"/>
                        <a:buChar char="•"/>
                      </a:pPr>
                      <a:r>
                        <a:rPr lang="en-AU" sz="1400" dirty="0" err="1">
                          <a:effectLst/>
                        </a:rPr>
                        <a:t>Enteropathy</a:t>
                      </a:r>
                      <a:r>
                        <a:rPr lang="en-AU" sz="1400" dirty="0">
                          <a:effectLst/>
                        </a:rPr>
                        <a:t>-type intestinal T-cell lymphoma</a:t>
                      </a:r>
                    </a:p>
                    <a:p>
                      <a:pPr marL="742950" lvl="1" indent="-285750" algn="ctr">
                        <a:buFont typeface="Arial" panose="020B0604020202020204" pitchFamily="34" charset="0"/>
                        <a:buChar char="•"/>
                      </a:pPr>
                      <a:r>
                        <a:rPr lang="en-AU" sz="1400" dirty="0" err="1">
                          <a:effectLst/>
                        </a:rPr>
                        <a:t>Extranodal</a:t>
                      </a:r>
                      <a:r>
                        <a:rPr lang="en-AU" sz="1400" dirty="0">
                          <a:effectLst/>
                        </a:rPr>
                        <a:t> T-cell lymphoma, nasal type</a:t>
                      </a:r>
                    </a:p>
                    <a:p>
                      <a:pPr marL="742950" lvl="1" indent="-285750" algn="ctr">
                        <a:buFont typeface="Arial" panose="020B0604020202020204" pitchFamily="34" charset="0"/>
                        <a:buChar char="•"/>
                      </a:pPr>
                      <a:r>
                        <a:rPr lang="en-AU" sz="1400" dirty="0" err="1">
                          <a:effectLst/>
                        </a:rPr>
                        <a:t>Angioimmunoblastic</a:t>
                      </a:r>
                      <a:r>
                        <a:rPr lang="en-AU" sz="1400" dirty="0">
                          <a:effectLst/>
                        </a:rPr>
                        <a:t> T-cell lymphoma</a:t>
                      </a:r>
                    </a:p>
                    <a:p>
                      <a:pPr marL="742950" lvl="1" indent="-285750" algn="ctr">
                        <a:buFont typeface="Arial" panose="020B0604020202020204" pitchFamily="34" charset="0"/>
                        <a:buChar char="•"/>
                      </a:pPr>
                      <a:r>
                        <a:rPr lang="en-AU" sz="1400" dirty="0">
                          <a:effectLst/>
                        </a:rPr>
                        <a:t>Peripheral T-cell lymphoma, unspecified</a:t>
                      </a:r>
                      <a:endParaRPr lang="en-AU" sz="14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1304" marR="61304" marT="30652" marB="30652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9506893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ividend" id="{9697A71B-4AB7-4A1A-BD5B-BB2D22835B57}" vid="{C21699FF-00E4-43C8-BBCC-D7E5536C371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TC103457464[[fn=Dividend]]</Template>
  <TotalTime>2417</TotalTime>
  <Words>643</Words>
  <Application>Microsoft Office PowerPoint</Application>
  <PresentationFormat>Custom</PresentationFormat>
  <Paragraphs>123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Dividend</vt:lpstr>
      <vt:lpstr>MRs GE</vt:lpstr>
      <vt:lpstr>MRs GE</vt:lpstr>
      <vt:lpstr>Past medical history</vt:lpstr>
      <vt:lpstr>Social History</vt:lpstr>
      <vt:lpstr>On examination</vt:lpstr>
      <vt:lpstr>Investigations</vt:lpstr>
      <vt:lpstr>investigations</vt:lpstr>
      <vt:lpstr>Epidemiology &amp; Risk factors</vt:lpstr>
      <vt:lpstr>NHL subtypes</vt:lpstr>
      <vt:lpstr>PowerPoint Presentation</vt:lpstr>
      <vt:lpstr>Ann arbor staging</vt:lpstr>
      <vt:lpstr>International prognostic index</vt:lpstr>
      <vt:lpstr>International prognostic index</vt:lpstr>
      <vt:lpstr>MRS GE’s prognosis</vt:lpstr>
      <vt:lpstr>MRS GE’s prognosis</vt:lpstr>
      <vt:lpstr>Coiffier, et al. NEJM. 2002.</vt:lpstr>
      <vt:lpstr>event-free an OS  times were sig. higher in the CHOP-R group (P&lt;0.001 and P=0.007, respectively).</vt:lpstr>
      <vt:lpstr>Clinically relevant toxicity was not significantly greater w CHOP plus rituximab.</vt:lpstr>
      <vt:lpstr>Long term outcomes</vt:lpstr>
      <vt:lpstr>Long term outcomes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Thea Gist</dc:creator>
  <cp:lastModifiedBy>Monica</cp:lastModifiedBy>
  <cp:revision>50</cp:revision>
  <dcterms:created xsi:type="dcterms:W3CDTF">2014-11-11T04:09:19Z</dcterms:created>
  <dcterms:modified xsi:type="dcterms:W3CDTF">2014-12-11T01:04:29Z</dcterms:modified>
</cp:coreProperties>
</file>