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6" r:id="rId2"/>
    <p:sldId id="349" r:id="rId3"/>
    <p:sldId id="350" r:id="rId4"/>
    <p:sldId id="352" r:id="rId5"/>
    <p:sldId id="353" r:id="rId6"/>
    <p:sldId id="284" r:id="rId7"/>
    <p:sldId id="285" r:id="rId8"/>
    <p:sldId id="326" r:id="rId9"/>
    <p:sldId id="336" r:id="rId10"/>
    <p:sldId id="257" r:id="rId11"/>
    <p:sldId id="290" r:id="rId12"/>
    <p:sldId id="357" r:id="rId13"/>
    <p:sldId id="292" r:id="rId14"/>
    <p:sldId id="327" r:id="rId15"/>
    <p:sldId id="339" r:id="rId16"/>
    <p:sldId id="362" r:id="rId17"/>
    <p:sldId id="281" r:id="rId18"/>
    <p:sldId id="279" r:id="rId19"/>
    <p:sldId id="358" r:id="rId20"/>
    <p:sldId id="328" r:id="rId21"/>
    <p:sldId id="361" r:id="rId22"/>
    <p:sldId id="258" r:id="rId23"/>
    <p:sldId id="363" r:id="rId24"/>
    <p:sldId id="338" r:id="rId25"/>
    <p:sldId id="331" r:id="rId26"/>
    <p:sldId id="360" r:id="rId27"/>
    <p:sldId id="266" r:id="rId28"/>
    <p:sldId id="332" r:id="rId29"/>
    <p:sldId id="367" r:id="rId30"/>
    <p:sldId id="364" r:id="rId31"/>
    <p:sldId id="368" r:id="rId32"/>
    <p:sldId id="369" r:id="rId33"/>
    <p:sldId id="370" r:id="rId34"/>
    <p:sldId id="309" r:id="rId35"/>
    <p:sldId id="321" r:id="rId36"/>
    <p:sldId id="366" r:id="rId37"/>
    <p:sldId id="340" r:id="rId38"/>
    <p:sldId id="341" r:id="rId39"/>
    <p:sldId id="322" r:id="rId40"/>
    <p:sldId id="377" r:id="rId41"/>
    <p:sldId id="374" r:id="rId42"/>
    <p:sldId id="371" r:id="rId43"/>
    <p:sldId id="320" r:id="rId44"/>
    <p:sldId id="373" r:id="rId45"/>
    <p:sldId id="346" r:id="rId46"/>
    <p:sldId id="300" r:id="rId47"/>
    <p:sldId id="342" r:id="rId48"/>
    <p:sldId id="343" r:id="rId49"/>
    <p:sldId id="308" r:id="rId50"/>
    <p:sldId id="345" r:id="rId51"/>
    <p:sldId id="333" r:id="rId52"/>
    <p:sldId id="317" r:id="rId53"/>
    <p:sldId id="348" r:id="rId54"/>
    <p:sldId id="375" r:id="rId55"/>
    <p:sldId id="351" r:id="rId56"/>
    <p:sldId id="354" r:id="rId57"/>
    <p:sldId id="356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7211" autoAdjust="0"/>
  </p:normalViewPr>
  <p:slideViewPr>
    <p:cSldViewPr>
      <p:cViewPr>
        <p:scale>
          <a:sx n="108" d="100"/>
          <a:sy n="108" d="100"/>
        </p:scale>
        <p:origin x="-170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57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A44EB-533A-4F29-831A-F69EFEFAAE66}" type="datetimeFigureOut">
              <a:rPr lang="en-US" smtClean="0"/>
              <a:t>11/5/2014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4FED1-4810-43AD-9DA2-338791D37A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128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4FED1-4810-43AD-9DA2-338791D37AC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465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23030-C444-492B-9E8C-3DF02B9A043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33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4FED1-4810-43AD-9DA2-338791D37AC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073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4FED1-4810-43AD-9DA2-338791D37AC6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127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4FED1-4810-43AD-9DA2-338791D37AC6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86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4FED1-4810-43AD-9DA2-338791D37AC6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916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4FED1-4810-43AD-9DA2-338791D37AC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2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4FED1-4810-43AD-9DA2-338791D37AC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33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4FED1-4810-43AD-9DA2-338791D37AC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05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CF7558A-40FB-4CAC-BAFF-0ECD2B965533}" type="datetimeFigureOut">
              <a:rPr lang="en-US" smtClean="0"/>
              <a:t>11/5/2014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9DBB4CB-1454-4AFE-9833-CFF3A793683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F7558A-40FB-4CAC-BAFF-0ECD2B965533}" type="datetimeFigureOut">
              <a:rPr lang="en-US" smtClean="0"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BB4CB-1454-4AFE-9833-CFF3A793683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F7558A-40FB-4CAC-BAFF-0ECD2B965533}" type="datetimeFigureOut">
              <a:rPr lang="en-US" smtClean="0"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BB4CB-1454-4AFE-9833-CFF3A793683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F7558A-40FB-4CAC-BAFF-0ECD2B965533}" type="datetimeFigureOut">
              <a:rPr lang="en-US" smtClean="0"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BB4CB-1454-4AFE-9833-CFF3A793683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F7558A-40FB-4CAC-BAFF-0ECD2B965533}" type="datetimeFigureOut">
              <a:rPr lang="en-US" smtClean="0"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BB4CB-1454-4AFE-9833-CFF3A793683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F7558A-40FB-4CAC-BAFF-0ECD2B965533}" type="datetimeFigureOut">
              <a:rPr lang="en-US" smtClean="0"/>
              <a:t>11/5/2014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BB4CB-1454-4AFE-9833-CFF3A793683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F7558A-40FB-4CAC-BAFF-0ECD2B965533}" type="datetimeFigureOut">
              <a:rPr lang="en-US" smtClean="0"/>
              <a:t>11/5/2014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BB4CB-1454-4AFE-9833-CFF3A793683D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F7558A-40FB-4CAC-BAFF-0ECD2B965533}" type="datetimeFigureOut">
              <a:rPr lang="en-US" smtClean="0"/>
              <a:t>11/5/2014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BB4CB-1454-4AFE-9833-CFF3A793683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F7558A-40FB-4CAC-BAFF-0ECD2B965533}" type="datetimeFigureOut">
              <a:rPr lang="en-US" smtClean="0"/>
              <a:t>11/5/2014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BB4CB-1454-4AFE-9833-CFF3A793683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CF7558A-40FB-4CAC-BAFF-0ECD2B965533}" type="datetimeFigureOut">
              <a:rPr lang="en-US" smtClean="0"/>
              <a:t>11/5/2014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BB4CB-1454-4AFE-9833-CFF3A793683D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CF7558A-40FB-4CAC-BAFF-0ECD2B965533}" type="datetimeFigureOut">
              <a:rPr lang="en-US" smtClean="0"/>
              <a:t>11/5/2014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9DBB4CB-1454-4AFE-9833-CFF3A793683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CF7558A-40FB-4CAC-BAFF-0ECD2B965533}" type="datetimeFigureOut">
              <a:rPr lang="en-US" smtClean="0"/>
              <a:t>11/5/2014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9DBB4CB-1454-4AFE-9833-CFF3A793683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?term=Sinicrope%20FA%5bAuthor%5d&amp;cauthor=true&amp;cauthor_uid=21597022" TargetMode="External"/><Relationship Id="rId2" Type="http://schemas.openxmlformats.org/officeDocument/2006/relationships/hyperlink" Target="http://www.ncbi.nlm.nih.gov/pubmed/21597022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Lynch Syndrome and BRCA 1/2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9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1676400"/>
          </a:xfrm>
        </p:spPr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utosomal </a:t>
            </a:r>
            <a:r>
              <a:rPr lang="en-US" dirty="0"/>
              <a:t>dominant </a:t>
            </a:r>
            <a:endParaRPr lang="en-US" dirty="0" smtClean="0"/>
          </a:p>
          <a:p>
            <a:r>
              <a:rPr lang="en-US" dirty="0" smtClean="0"/>
              <a:t>Inherit a germ line mutation in one of several DNA mismatch repair (MMR) genes.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Lynch syndrome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4008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Ahnen -2013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5336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6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Proofreads DNA for  mismatches generated during DNA replication</a:t>
            </a:r>
          </a:p>
          <a:p>
            <a:r>
              <a:rPr lang="en-US" dirty="0" smtClean="0"/>
              <a:t>MMR inactivation  </a:t>
            </a:r>
            <a:r>
              <a:rPr lang="en-US" dirty="0"/>
              <a:t>→ </a:t>
            </a:r>
            <a:r>
              <a:rPr lang="en-US" dirty="0" smtClean="0"/>
              <a:t> </a:t>
            </a:r>
          </a:p>
          <a:p>
            <a:r>
              <a:rPr lang="en-US" dirty="0" smtClean="0"/>
              <a:t>↑ mutation rate in dividing cells →</a:t>
            </a:r>
          </a:p>
          <a:p>
            <a:r>
              <a:rPr lang="en-US" dirty="0" smtClean="0"/>
              <a:t>↑tumorigenesis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? Role of Mismatch repair (MMR) genes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26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81328"/>
            <a:ext cx="8458200" cy="5376672"/>
          </a:xfrm>
        </p:spPr>
        <p:txBody>
          <a:bodyPr>
            <a:normAutofit/>
          </a:bodyPr>
          <a:lstStyle/>
          <a:p>
            <a:r>
              <a:rPr lang="en-US" dirty="0"/>
              <a:t>Microsatellites </a:t>
            </a:r>
          </a:p>
          <a:p>
            <a:pPr lvl="1"/>
            <a:r>
              <a:rPr lang="en-US" dirty="0" smtClean="0"/>
              <a:t>short </a:t>
            </a:r>
            <a:r>
              <a:rPr lang="en-US" dirty="0"/>
              <a:t>repetitive DNA sequences </a:t>
            </a:r>
            <a:endParaRPr lang="en-US" dirty="0" smtClean="0"/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dirty="0" smtClean="0"/>
              <a:t>Defective </a:t>
            </a:r>
            <a:r>
              <a:rPr lang="en-US" dirty="0"/>
              <a:t>MMR </a:t>
            </a:r>
            <a:r>
              <a:rPr lang="en-US" dirty="0" smtClean="0"/>
              <a:t>G→ </a:t>
            </a:r>
          </a:p>
          <a:p>
            <a:pPr lvl="1"/>
            <a:r>
              <a:rPr lang="en-US" dirty="0" smtClean="0"/>
              <a:t>abnormalities  </a:t>
            </a:r>
            <a:r>
              <a:rPr lang="en-US" dirty="0"/>
              <a:t>in the length of microsatellites = microsatellite instability (MSI)</a:t>
            </a:r>
          </a:p>
          <a:p>
            <a:endParaRPr lang="en-US" dirty="0" smtClean="0"/>
          </a:p>
          <a:p>
            <a:r>
              <a:rPr lang="en-US" dirty="0" smtClean="0"/>
              <a:t>Cancers </a:t>
            </a:r>
            <a:r>
              <a:rPr lang="en-US" dirty="0"/>
              <a:t>&gt; 40% microsatellite variations = high frequency MSI (MSI High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i="1" dirty="0"/>
              <a:t>MSI High molecular signature of Lynch-associated cancers </a:t>
            </a:r>
            <a:endParaRPr lang="en-US" i="1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MMR Genes and MSI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36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Inherit one abnormal allele </a:t>
            </a:r>
            <a:endParaRPr lang="en-US" dirty="0"/>
          </a:p>
          <a:p>
            <a:pPr lvl="1"/>
            <a:r>
              <a:rPr lang="en-US" dirty="0" smtClean="0"/>
              <a:t>MLH1</a:t>
            </a:r>
          </a:p>
          <a:p>
            <a:pPr lvl="1"/>
            <a:r>
              <a:rPr lang="en-US" dirty="0" smtClean="0"/>
              <a:t>MSH2</a:t>
            </a:r>
          </a:p>
          <a:p>
            <a:pPr lvl="1"/>
            <a:r>
              <a:rPr lang="en-US" dirty="0" smtClean="0"/>
              <a:t>MSH6 </a:t>
            </a:r>
          </a:p>
          <a:p>
            <a:pPr lvl="1"/>
            <a:r>
              <a:rPr lang="en-US" dirty="0" smtClean="0"/>
              <a:t>PMS2</a:t>
            </a:r>
          </a:p>
          <a:p>
            <a:pPr lvl="1"/>
            <a:r>
              <a:rPr lang="en-US" dirty="0" smtClean="0"/>
              <a:t>70% MLH1 MSH2 </a:t>
            </a:r>
          </a:p>
          <a:p>
            <a:pPr lvl="2"/>
            <a:r>
              <a:rPr lang="en-US" dirty="0" smtClean="0"/>
              <a:t>EPCAM  Epigenetic silencing of MSH2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Defective </a:t>
            </a:r>
            <a:r>
              <a:rPr lang="en-US" dirty="0"/>
              <a:t>MMR</a:t>
            </a:r>
          </a:p>
          <a:p>
            <a:pPr lvl="1"/>
            <a:r>
              <a:rPr lang="en-US" dirty="0" smtClean="0"/>
              <a:t>Inactivation </a:t>
            </a:r>
            <a:r>
              <a:rPr lang="en-US" dirty="0"/>
              <a:t>of </a:t>
            </a:r>
            <a:r>
              <a:rPr lang="en-US" b="1" dirty="0"/>
              <a:t>both alleles </a:t>
            </a:r>
            <a:r>
              <a:rPr lang="en-US" dirty="0"/>
              <a:t>MMR </a:t>
            </a:r>
            <a:r>
              <a:rPr lang="en-US" dirty="0" smtClean="0"/>
              <a:t>gene</a:t>
            </a:r>
            <a:endParaRPr lang="en-US" dirty="0"/>
          </a:p>
          <a:p>
            <a:pPr lvl="1"/>
            <a:r>
              <a:rPr lang="en-US" dirty="0" smtClean="0"/>
              <a:t>Second allele though </a:t>
            </a:r>
          </a:p>
          <a:p>
            <a:pPr lvl="2"/>
            <a:r>
              <a:rPr lang="en-US" dirty="0" smtClean="0"/>
              <a:t>mutation,</a:t>
            </a:r>
          </a:p>
          <a:p>
            <a:pPr lvl="2"/>
            <a:r>
              <a:rPr lang="en-US" dirty="0" smtClean="0"/>
              <a:t>loss </a:t>
            </a:r>
            <a:r>
              <a:rPr lang="en-US" dirty="0"/>
              <a:t>of heterozygosity, </a:t>
            </a:r>
            <a:endParaRPr lang="en-US" dirty="0" smtClean="0"/>
          </a:p>
          <a:p>
            <a:pPr lvl="2"/>
            <a:r>
              <a:rPr lang="en-US" dirty="0" smtClean="0"/>
              <a:t>epigenetic </a:t>
            </a:r>
            <a:r>
              <a:rPr lang="en-US" dirty="0"/>
              <a:t>silencing by promoter hypermethylation.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Lynch syndrome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18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Germ- line </a:t>
            </a:r>
            <a:r>
              <a:rPr lang="en-US" dirty="0"/>
              <a:t>V</a:t>
            </a:r>
            <a:r>
              <a:rPr lang="en-US" dirty="0" smtClean="0"/>
              <a:t>s Sporadic </a:t>
            </a:r>
          </a:p>
          <a:p>
            <a:r>
              <a:rPr lang="en-US" dirty="0" smtClean="0"/>
              <a:t>7.2-15</a:t>
            </a:r>
            <a:r>
              <a:rPr lang="en-US" dirty="0"/>
              <a:t>% </a:t>
            </a:r>
            <a:r>
              <a:rPr lang="en-US" dirty="0" smtClean="0"/>
              <a:t>Lynch </a:t>
            </a:r>
            <a:r>
              <a:rPr lang="en-US" dirty="0"/>
              <a:t>syndrome </a:t>
            </a:r>
            <a:endParaRPr lang="en-US" dirty="0" smtClean="0"/>
          </a:p>
          <a:p>
            <a:pPr lvl="1"/>
            <a:r>
              <a:rPr lang="en-US" dirty="0" smtClean="0"/>
              <a:t>Reminder Sporadic </a:t>
            </a:r>
          </a:p>
          <a:p>
            <a:pPr lvl="2"/>
            <a:r>
              <a:rPr lang="en-US" dirty="0" smtClean="0"/>
              <a:t>epigenetic </a:t>
            </a:r>
            <a:r>
              <a:rPr lang="en-US" dirty="0"/>
              <a:t>silencing of the promoter region of MMR </a:t>
            </a:r>
            <a:r>
              <a:rPr lang="en-US" dirty="0" smtClean="0"/>
              <a:t>genes</a:t>
            </a:r>
          </a:p>
          <a:p>
            <a:pPr lvl="3"/>
            <a:r>
              <a:rPr lang="en-US" dirty="0" smtClean="0"/>
              <a:t>predominantly </a:t>
            </a:r>
            <a:r>
              <a:rPr lang="en-US" i="1" dirty="0"/>
              <a:t>MLH1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dMMR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07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400" b="1" dirty="0" smtClean="0"/>
              <a:t>1)Test the tumour</a:t>
            </a:r>
          </a:p>
          <a:p>
            <a:pPr marL="0" indent="0">
              <a:buNone/>
            </a:pPr>
            <a:r>
              <a:rPr lang="en-US" sz="3400" dirty="0" smtClean="0"/>
              <a:t>Microsatellite instability or immunohistochemistry of MMR genes</a:t>
            </a:r>
            <a:endParaRPr lang="en-US" sz="3400" dirty="0"/>
          </a:p>
          <a:p>
            <a:r>
              <a:rPr lang="en-US" dirty="0" smtClean="0"/>
              <a:t>IHC </a:t>
            </a:r>
          </a:p>
          <a:p>
            <a:pPr lvl="1"/>
            <a:r>
              <a:rPr lang="en-US" dirty="0" smtClean="0"/>
              <a:t>Sensitivity 83%, Specificity 89%</a:t>
            </a:r>
            <a:endParaRPr lang="en-US" dirty="0"/>
          </a:p>
          <a:p>
            <a:r>
              <a:rPr lang="en-US" dirty="0"/>
              <a:t>MSI </a:t>
            </a:r>
            <a:endParaRPr lang="en-US" dirty="0" smtClean="0"/>
          </a:p>
          <a:p>
            <a:pPr lvl="1"/>
            <a:r>
              <a:rPr lang="en-US" dirty="0" smtClean="0"/>
              <a:t>Sensitivity 77-89%, Specificity 90%</a:t>
            </a:r>
          </a:p>
          <a:p>
            <a:pPr marL="45720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sz="3400" b="1" dirty="0" smtClean="0"/>
              <a:t>2)? Sporadic</a:t>
            </a:r>
            <a:endParaRPr lang="en-US" b="1" dirty="0" smtClean="0"/>
          </a:p>
          <a:p>
            <a:pPr lvl="1"/>
            <a:r>
              <a:rPr lang="en-US" dirty="0" smtClean="0"/>
              <a:t>BRAF </a:t>
            </a:r>
            <a:r>
              <a:rPr lang="en-US" dirty="0"/>
              <a:t>V600E mutation </a:t>
            </a:r>
            <a:r>
              <a:rPr lang="en-US" dirty="0" smtClean="0"/>
              <a:t>, </a:t>
            </a:r>
            <a:r>
              <a:rPr lang="en-US" dirty="0" err="1" smtClean="0"/>
              <a:t>Germline</a:t>
            </a:r>
            <a:r>
              <a:rPr lang="en-US" dirty="0" smtClean="0"/>
              <a:t> </a:t>
            </a:r>
            <a:r>
              <a:rPr lang="en-US" dirty="0" err="1" smtClean="0"/>
              <a:t>wildtype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3500" b="1" dirty="0" smtClean="0"/>
              <a:t>3) Genetic Testing</a:t>
            </a:r>
            <a:endParaRPr lang="en-US" sz="35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Testing for Lynch Syndrome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83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Lynch Syndrome ? Who to screen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5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848662"/>
            <a:ext cx="8077200" cy="990600"/>
          </a:xfrm>
        </p:spPr>
        <p:txBody>
          <a:bodyPr>
            <a:normAutofit/>
          </a:bodyPr>
          <a:lstStyle/>
          <a:p>
            <a:r>
              <a:rPr lang="en-US" sz="2400" dirty="0"/>
              <a:t>Up to 50% of patient with LS fail to meet the revised Bethesda(NCCN guidelines)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 to test?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0" t="13009" r="39243" b="45053"/>
          <a:stretch/>
        </p:blipFill>
        <p:spPr bwMode="auto">
          <a:xfrm>
            <a:off x="533401" y="838201"/>
            <a:ext cx="8153400" cy="492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8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Revised Bethesda Criteria</a:t>
            </a:r>
          </a:p>
          <a:p>
            <a:pPr lvl="1"/>
            <a:r>
              <a:rPr lang="en-US" dirty="0" smtClean="0"/>
              <a:t>CRC </a:t>
            </a:r>
            <a:r>
              <a:rPr lang="en-US" dirty="0"/>
              <a:t>diagnosed in patients younger than 50 years of age</a:t>
            </a:r>
          </a:p>
          <a:p>
            <a:pPr lvl="1"/>
            <a:r>
              <a:rPr lang="en-US" dirty="0"/>
              <a:t>Presence of synchronous  or metachronous  colorectal or other LS related tumors regardless of age</a:t>
            </a:r>
          </a:p>
          <a:p>
            <a:pPr lvl="1"/>
            <a:r>
              <a:rPr lang="en-US" dirty="0"/>
              <a:t>CRC with histology diagnosed in a patient &lt;60 years old</a:t>
            </a:r>
          </a:p>
          <a:p>
            <a:pPr lvl="1"/>
            <a:r>
              <a:rPr lang="en-US" dirty="0"/>
              <a:t>CRC in a patient with one or more first degree relatives with a less related cancer, with one of the cancers occurring under the age of 50</a:t>
            </a:r>
          </a:p>
          <a:p>
            <a:pPr lvl="1"/>
            <a:r>
              <a:rPr lang="en-US" dirty="0"/>
              <a:t>CRC diagnosed in a patient with two or more first or second degree relatives with LS related cancers regardless of age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to test?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40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Endometrial </a:t>
            </a:r>
            <a:r>
              <a:rPr lang="en-US" dirty="0" err="1"/>
              <a:t>ca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to Test?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27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21 yo female px to GP with 3/52 of severe abdominal pain colicky in nature with no relieving sx </a:t>
            </a:r>
          </a:p>
          <a:p>
            <a:r>
              <a:rPr lang="en-US" dirty="0" smtClean="0"/>
              <a:t> Associated with nausea and reduced appetite</a:t>
            </a:r>
          </a:p>
          <a:p>
            <a:r>
              <a:rPr lang="en-US" dirty="0" smtClean="0"/>
              <a:t>2 </a:t>
            </a:r>
            <a:r>
              <a:rPr lang="en-US" dirty="0"/>
              <a:t>p</a:t>
            </a:r>
            <a:r>
              <a:rPr lang="en-US" dirty="0" smtClean="0"/>
              <a:t>resentation to ED with nil Ix</a:t>
            </a:r>
          </a:p>
          <a:p>
            <a:r>
              <a:rPr lang="en-US" dirty="0" smtClean="0"/>
              <a:t>PMHX:</a:t>
            </a:r>
          </a:p>
          <a:p>
            <a:pPr lvl="1"/>
            <a:r>
              <a:rPr lang="en-US" dirty="0" smtClean="0"/>
              <a:t>Asthma</a:t>
            </a:r>
          </a:p>
          <a:p>
            <a:r>
              <a:rPr lang="en-US" dirty="0" smtClean="0"/>
              <a:t>Social HX:</a:t>
            </a:r>
          </a:p>
          <a:p>
            <a:pPr lvl="1"/>
            <a:r>
              <a:rPr lang="en-US" dirty="0" smtClean="0"/>
              <a:t>Smoker</a:t>
            </a:r>
          </a:p>
          <a:p>
            <a:pPr lvl="1"/>
            <a:r>
              <a:rPr lang="en-US" dirty="0" smtClean="0"/>
              <a:t>Works as an retail assistant </a:t>
            </a:r>
          </a:p>
          <a:p>
            <a:r>
              <a:rPr lang="en-US" dirty="0" smtClean="0"/>
              <a:t>Family Hx:</a:t>
            </a:r>
          </a:p>
          <a:p>
            <a:pPr lvl="1"/>
            <a:r>
              <a:rPr lang="en-US" dirty="0" smtClean="0"/>
              <a:t>Nil known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61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Patient:</a:t>
            </a:r>
            <a:endParaRPr lang="en-AU" dirty="0"/>
          </a:p>
          <a:p>
            <a:pPr lvl="1"/>
            <a:r>
              <a:rPr lang="en-AU" dirty="0" smtClean="0"/>
              <a:t>Cancer Risk</a:t>
            </a:r>
          </a:p>
          <a:p>
            <a:pPr lvl="1"/>
            <a:r>
              <a:rPr lang="en-AU" dirty="0"/>
              <a:t>Prognosis </a:t>
            </a:r>
          </a:p>
          <a:p>
            <a:pPr lvl="1"/>
            <a:r>
              <a:rPr lang="en-AU" dirty="0" smtClean="0"/>
              <a:t>Adjuvant treatment</a:t>
            </a:r>
          </a:p>
          <a:p>
            <a:pPr lvl="1"/>
            <a:r>
              <a:rPr lang="en-AU" dirty="0" smtClean="0"/>
              <a:t>Risk to family members</a:t>
            </a:r>
          </a:p>
          <a:p>
            <a:pPr lvl="1"/>
            <a:r>
              <a:rPr lang="en-AU" dirty="0" smtClean="0"/>
              <a:t>Insurance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Implications for a diagnosis of Lynch Syndrome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17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Cancer Risk in Lynch Syndrome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2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3600" dirty="0" smtClean="0"/>
              <a:t>NCCN Guidelines</a:t>
            </a:r>
            <a:br>
              <a:rPr lang="en-US" sz="3600" dirty="0" smtClean="0"/>
            </a:br>
            <a:r>
              <a:rPr lang="en-US" sz="3600" dirty="0" smtClean="0"/>
              <a:t>Cancer risk up to 70</a:t>
            </a:r>
            <a:endParaRPr lang="en-U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1" t="18850" r="10200" b="13094"/>
          <a:stretch/>
        </p:blipFill>
        <p:spPr bwMode="auto">
          <a:xfrm>
            <a:off x="113026" y="1447800"/>
            <a:ext cx="875862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3026" y="2590800"/>
            <a:ext cx="875862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MMR defects and Adjuvant Chemotherapy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45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257800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AU" u="sng" dirty="0" smtClean="0"/>
              <a:t>Fluoropyrimidine-based </a:t>
            </a:r>
            <a:r>
              <a:rPr lang="en-AU" u="sng" dirty="0"/>
              <a:t>adjuvant systemic therapy </a:t>
            </a:r>
            <a:endParaRPr lang="en-AU" u="sng" dirty="0" smtClean="0"/>
          </a:p>
          <a:p>
            <a:pPr marL="109728" indent="0">
              <a:buNone/>
            </a:pPr>
            <a:endParaRPr lang="en-AU" u="sng" dirty="0" smtClean="0"/>
          </a:p>
          <a:p>
            <a:r>
              <a:rPr lang="en-AU" dirty="0" smtClean="0"/>
              <a:t>Clearly shown to have benefit in patients </a:t>
            </a:r>
            <a:r>
              <a:rPr lang="en-AU" dirty="0"/>
              <a:t>with </a:t>
            </a:r>
            <a:r>
              <a:rPr lang="en-AU" b="1" dirty="0"/>
              <a:t>stage III </a:t>
            </a:r>
            <a:r>
              <a:rPr lang="en-AU" dirty="0" smtClean="0"/>
              <a:t>CRC</a:t>
            </a:r>
          </a:p>
          <a:p>
            <a:endParaRPr lang="en-AU" dirty="0" smtClean="0"/>
          </a:p>
          <a:p>
            <a:r>
              <a:rPr lang="en-AU" b="1" dirty="0"/>
              <a:t>S</a:t>
            </a:r>
            <a:r>
              <a:rPr lang="en-AU" b="1" dirty="0" smtClean="0"/>
              <a:t>tage </a:t>
            </a:r>
            <a:r>
              <a:rPr lang="en-AU" b="1" dirty="0"/>
              <a:t>II </a:t>
            </a:r>
            <a:r>
              <a:rPr lang="en-AU" dirty="0"/>
              <a:t>colon </a:t>
            </a:r>
            <a:r>
              <a:rPr lang="en-AU" dirty="0" smtClean="0"/>
              <a:t>cancer controversial</a:t>
            </a:r>
          </a:p>
          <a:p>
            <a:endParaRPr lang="en-US" dirty="0"/>
          </a:p>
          <a:p>
            <a:r>
              <a:rPr lang="en-AU" dirty="0" smtClean="0"/>
              <a:t>dMMR  predictive lack </a:t>
            </a:r>
            <a:r>
              <a:rPr lang="en-AU" dirty="0"/>
              <a:t>of </a:t>
            </a:r>
            <a:r>
              <a:rPr lang="en-AU" dirty="0" smtClean="0"/>
              <a:t>benefit </a:t>
            </a:r>
            <a:r>
              <a:rPr lang="en-AU" dirty="0"/>
              <a:t>to single agent fluoropyrimidine-based chemotherapy </a:t>
            </a:r>
            <a:endParaRPr lang="en-AU" dirty="0" smtClean="0"/>
          </a:p>
          <a:p>
            <a:endParaRPr lang="en-US" dirty="0"/>
          </a:p>
          <a:p>
            <a:r>
              <a:rPr lang="en-US" dirty="0" smtClean="0"/>
              <a:t>?  Difference dMMR </a:t>
            </a:r>
            <a:r>
              <a:rPr lang="en-AU" dirty="0" smtClean="0"/>
              <a:t>germ-line </a:t>
            </a:r>
            <a:r>
              <a:rPr lang="en-AU" dirty="0"/>
              <a:t>mutations </a:t>
            </a:r>
            <a:r>
              <a:rPr lang="en-US" dirty="0" smtClean="0"/>
              <a:t>vs sporadic</a:t>
            </a:r>
          </a:p>
          <a:p>
            <a:r>
              <a:rPr lang="en-AU" sz="1100" dirty="0" smtClean="0">
                <a:hlinkClick r:id="rId2" tooltip="Journal of the National Cancer Institute."/>
              </a:rPr>
              <a:t>.</a:t>
            </a:r>
            <a:r>
              <a:rPr lang="en-AU" sz="1100" dirty="0"/>
              <a:t>(</a:t>
            </a:r>
            <a:r>
              <a:rPr lang="en-AU" sz="1100" dirty="0" err="1" smtClean="0">
                <a:hlinkClick r:id="rId3"/>
              </a:rPr>
              <a:t>Sinicrope</a:t>
            </a:r>
            <a:r>
              <a:rPr lang="en-AU" sz="1100" dirty="0" smtClean="0">
                <a:hlinkClick r:id="rId3"/>
              </a:rPr>
              <a:t> FA</a:t>
            </a:r>
            <a:r>
              <a:rPr lang="en-AU" sz="1100" b="1" dirty="0" smtClean="0"/>
              <a:t>DNA </a:t>
            </a:r>
            <a:r>
              <a:rPr lang="en-AU" sz="1100" b="1" dirty="0"/>
              <a:t>mismatch repair status and colon cancer recurrence and survival in clinical trials of 5-fluorouracil-based adjuvant </a:t>
            </a:r>
            <a:r>
              <a:rPr lang="en-AU" sz="1400" b="1" dirty="0"/>
              <a:t>therapy.</a:t>
            </a:r>
          </a:p>
          <a:p>
            <a:r>
              <a:rPr lang="en-AU" sz="1400" dirty="0">
                <a:hlinkClick r:id="rId2" tooltip="Journal of the National Cancer Institute."/>
              </a:rPr>
              <a:t>J </a:t>
            </a:r>
            <a:r>
              <a:rPr lang="en-AU" sz="1400" dirty="0" err="1">
                <a:hlinkClick r:id="rId2" tooltip="Journal of the National Cancer Institute."/>
              </a:rPr>
              <a:t>Natl</a:t>
            </a:r>
            <a:r>
              <a:rPr lang="en-AU" sz="1400" dirty="0">
                <a:hlinkClick r:id="rId2" tooltip="Journal of the National Cancer Institute."/>
              </a:rPr>
              <a:t> Cancer </a:t>
            </a:r>
            <a:r>
              <a:rPr lang="en-AU" sz="1400" dirty="0" err="1">
                <a:hlinkClick r:id="rId2" tooltip="Journal of the National Cancer Institute."/>
              </a:rPr>
              <a:t>Inst</a:t>
            </a:r>
            <a:r>
              <a:rPr lang="en-US" sz="1400" dirty="0" smtClean="0"/>
              <a:t> </a:t>
            </a:r>
            <a:r>
              <a:rPr lang="en-AU" sz="1400" dirty="0"/>
              <a:t>2011 Jun 8;103(11):863-75. </a:t>
            </a:r>
            <a:r>
              <a:rPr lang="en-AU" sz="1100" dirty="0" smtClean="0"/>
              <a:t>+</a:t>
            </a:r>
            <a:endParaRPr lang="en-US" sz="1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MMR defects and Adjuvant </a:t>
            </a:r>
            <a:r>
              <a:rPr lang="en-US" dirty="0" smtClean="0"/>
              <a:t>Chemotherapy</a:t>
            </a:r>
            <a:br>
              <a:rPr lang="en-US" dirty="0" smtClean="0"/>
            </a:br>
            <a:r>
              <a:rPr lang="en-US" dirty="0" smtClean="0"/>
              <a:t>CRC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6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525963"/>
          </a:xfrm>
        </p:spPr>
        <p:txBody>
          <a:bodyPr/>
          <a:lstStyle/>
          <a:p>
            <a:r>
              <a:rPr lang="en-US" dirty="0" smtClean="0"/>
              <a:t>Rx similar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7391400" cy="23622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MMR defects and Adjuvant Chemotherapy</a:t>
            </a:r>
            <a:br>
              <a:rPr lang="en-US" sz="3600" dirty="0" smtClean="0"/>
            </a:br>
            <a:r>
              <a:rPr lang="en-US" sz="3600" dirty="0"/>
              <a:t>Endometrial cancers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04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Surveillance for patients with Lynch Syndrome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172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 smtClean="0"/>
              <a:t>CRC</a:t>
            </a:r>
          </a:p>
          <a:p>
            <a:r>
              <a:rPr lang="en-US" sz="2400" dirty="0" smtClean="0"/>
              <a:t>Colonoscopy to begin 20-25y </a:t>
            </a:r>
          </a:p>
          <a:p>
            <a:pPr lvl="1"/>
            <a:r>
              <a:rPr lang="en-US" sz="2000" dirty="0" smtClean="0"/>
              <a:t>or  2-5 years younger than the youngest family diagnosis </a:t>
            </a:r>
          </a:p>
          <a:p>
            <a:pPr lvl="1"/>
            <a:r>
              <a:rPr lang="en-US" sz="2000" dirty="0" smtClean="0"/>
              <a:t>If MSH6 can start later 30y</a:t>
            </a:r>
          </a:p>
          <a:p>
            <a:pPr marL="0" indent="0">
              <a:buNone/>
            </a:pPr>
            <a:r>
              <a:rPr lang="en-US" sz="2400" b="1" u="sng" dirty="0" smtClean="0"/>
              <a:t>Endometrial /Ovarian</a:t>
            </a:r>
          </a:p>
          <a:p>
            <a:r>
              <a:rPr lang="en-US" sz="2400" dirty="0" smtClean="0"/>
              <a:t>Education to enhance recognition of relevant symptoms</a:t>
            </a:r>
          </a:p>
          <a:p>
            <a:r>
              <a:rPr lang="en-US" sz="2400" dirty="0" smtClean="0"/>
              <a:t>No evidence for routine screening</a:t>
            </a:r>
          </a:p>
          <a:p>
            <a:r>
              <a:rPr lang="en-US" sz="2400" dirty="0" smtClean="0"/>
              <a:t>Annual endometrial sampling is an option</a:t>
            </a:r>
            <a:endParaRPr lang="en-US" sz="2400" dirty="0"/>
          </a:p>
          <a:p>
            <a:r>
              <a:rPr lang="en-US" sz="2400" b="1" dirty="0" smtClean="0"/>
              <a:t>TVU + Ca 125 not recommend, insensitive and not specific</a:t>
            </a:r>
          </a:p>
          <a:p>
            <a:r>
              <a:rPr lang="en-US" sz="2400" dirty="0" smtClean="0"/>
              <a:t>Consider TAH/BSO</a:t>
            </a:r>
          </a:p>
          <a:p>
            <a:pPr marL="0" indent="0">
              <a:buNone/>
            </a:pPr>
            <a:r>
              <a:rPr lang="en-US" sz="2400" b="1" u="sng" dirty="0" smtClean="0"/>
              <a:t>Urotherial CA </a:t>
            </a:r>
            <a:r>
              <a:rPr lang="en-US" sz="2400" dirty="0" smtClean="0"/>
              <a:t>in MLH1</a:t>
            </a:r>
          </a:p>
          <a:p>
            <a:r>
              <a:rPr lang="en-US" sz="2400" dirty="0" smtClean="0"/>
              <a:t>Annual urinalysis from 25y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i="1" dirty="0" smtClean="0"/>
              <a:t>No clear endience for screening for gastric, duodenal small bowel</a:t>
            </a:r>
            <a:endParaRPr lang="en-US" sz="24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Surveillance (NCCN)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295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91200"/>
          </a:xfrm>
        </p:spPr>
        <p:txBody>
          <a:bodyPr>
            <a:normAutofit/>
          </a:bodyPr>
          <a:lstStyle/>
          <a:p>
            <a:r>
              <a:rPr lang="en-US" dirty="0"/>
              <a:t>CAPP2 </a:t>
            </a:r>
          </a:p>
          <a:p>
            <a:r>
              <a:rPr lang="en-US" dirty="0"/>
              <a:t>861 with LS</a:t>
            </a:r>
          </a:p>
          <a:p>
            <a:r>
              <a:rPr lang="en-US" dirty="0"/>
              <a:t>600mg </a:t>
            </a:r>
            <a:r>
              <a:rPr lang="en-US" dirty="0" smtClean="0"/>
              <a:t>Aspirin </a:t>
            </a:r>
            <a:r>
              <a:rPr lang="en-US" dirty="0"/>
              <a:t>vs </a:t>
            </a:r>
            <a:r>
              <a:rPr lang="en-US" dirty="0" smtClean="0"/>
              <a:t>placebo </a:t>
            </a:r>
            <a:r>
              <a:rPr lang="en-US" dirty="0"/>
              <a:t>for </a:t>
            </a:r>
            <a:r>
              <a:rPr lang="en-US" dirty="0" smtClean="0"/>
              <a:t>up to </a:t>
            </a:r>
            <a:r>
              <a:rPr lang="en-US" dirty="0"/>
              <a:t>4 </a:t>
            </a:r>
            <a:r>
              <a:rPr lang="en-US" dirty="0" smtClean="0"/>
              <a:t>years</a:t>
            </a:r>
            <a:endParaRPr lang="en-US" dirty="0"/>
          </a:p>
          <a:p>
            <a:r>
              <a:rPr lang="en-US" dirty="0"/>
              <a:t>M</a:t>
            </a:r>
            <a:r>
              <a:rPr lang="en-US" dirty="0" smtClean="0"/>
              <a:t>edian </a:t>
            </a:r>
            <a:r>
              <a:rPr lang="en-US" dirty="0"/>
              <a:t>FU of &gt;4 years</a:t>
            </a:r>
          </a:p>
          <a:p>
            <a:r>
              <a:rPr lang="en-US" dirty="0"/>
              <a:t>P</a:t>
            </a:r>
            <a:r>
              <a:rPr lang="en-US" dirty="0" smtClean="0"/>
              <a:t>eople taking Aspirin </a:t>
            </a:r>
            <a:r>
              <a:rPr lang="en-US" dirty="0"/>
              <a:t>for &gt;2 years </a:t>
            </a:r>
            <a:r>
              <a:rPr lang="en-US" dirty="0" smtClean="0"/>
              <a:t> </a:t>
            </a:r>
            <a:r>
              <a:rPr lang="en-US" dirty="0"/>
              <a:t>59% reduction in the </a:t>
            </a:r>
            <a:r>
              <a:rPr lang="en-US" dirty="0" smtClean="0"/>
              <a:t>incidence </a:t>
            </a:r>
            <a:r>
              <a:rPr lang="en-US" dirty="0"/>
              <a:t>of CRC HR.49  95%CI .19- 1.86 p=.</a:t>
            </a:r>
            <a:r>
              <a:rPr lang="en-US" dirty="0" smtClean="0"/>
              <a:t>02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Problems with the study</a:t>
            </a:r>
            <a:endParaRPr lang="en-US" dirty="0"/>
          </a:p>
          <a:p>
            <a:pPr lvl="1"/>
            <a:r>
              <a:rPr lang="en-US" dirty="0"/>
              <a:t>More studies required </a:t>
            </a:r>
          </a:p>
          <a:p>
            <a:r>
              <a:rPr lang="en-US" dirty="0" smtClean="0"/>
              <a:t>Aspirin however generally recommended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Prevention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03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Family history breast </a:t>
            </a:r>
            <a:r>
              <a:rPr lang="en-US" dirty="0"/>
              <a:t>and/or ovarian cancer is </a:t>
            </a:r>
            <a:r>
              <a:rPr lang="en-US" dirty="0" smtClean="0"/>
              <a:t>common</a:t>
            </a:r>
          </a:p>
          <a:p>
            <a:pPr marL="0" indent="0">
              <a:buNone/>
            </a:pPr>
            <a:r>
              <a:rPr lang="en-US" dirty="0" smtClean="0"/>
              <a:t>BUT</a:t>
            </a:r>
          </a:p>
          <a:p>
            <a:r>
              <a:rPr lang="en-US" dirty="0" smtClean="0"/>
              <a:t> &lt;10 % breast </a:t>
            </a:r>
            <a:r>
              <a:rPr lang="en-US" dirty="0"/>
              <a:t>cancers </a:t>
            </a:r>
            <a:r>
              <a:rPr lang="en-US" dirty="0" smtClean="0"/>
              <a:t> </a:t>
            </a:r>
          </a:p>
          <a:p>
            <a:r>
              <a:rPr lang="en-US" dirty="0" smtClean="0"/>
              <a:t>&lt; </a:t>
            </a:r>
            <a:r>
              <a:rPr lang="en-US" dirty="0"/>
              <a:t>less than 15 </a:t>
            </a:r>
            <a:r>
              <a:rPr lang="en-US" dirty="0" smtClean="0"/>
              <a:t>% </a:t>
            </a:r>
            <a:r>
              <a:rPr lang="en-US" dirty="0"/>
              <a:t>of ovarian cancers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associated </a:t>
            </a:r>
            <a:r>
              <a:rPr lang="en-US" dirty="0"/>
              <a:t>with germline (inherited) genetic </a:t>
            </a:r>
            <a:r>
              <a:rPr lang="en-US" dirty="0" smtClean="0"/>
              <a:t>mutations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Hereditary Breast and Ovarian 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89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CT Abdo:</a:t>
            </a:r>
          </a:p>
          <a:p>
            <a:pPr lvl="1"/>
            <a:r>
              <a:rPr lang="en-US" dirty="0"/>
              <a:t>Suspicious </a:t>
            </a:r>
            <a:r>
              <a:rPr lang="en-US" dirty="0" smtClean="0"/>
              <a:t>mass colon with lymphadenopathy</a:t>
            </a:r>
          </a:p>
          <a:p>
            <a:r>
              <a:rPr lang="en-US" dirty="0" smtClean="0"/>
              <a:t>Colonoscopy: </a:t>
            </a:r>
          </a:p>
          <a:p>
            <a:pPr lvl="1"/>
            <a:r>
              <a:rPr lang="en-US" dirty="0" smtClean="0"/>
              <a:t>hepatic flexure lesion  </a:t>
            </a:r>
            <a:r>
              <a:rPr lang="en-US" dirty="0"/>
              <a:t>with biopsy </a:t>
            </a:r>
            <a:r>
              <a:rPr lang="en-US" dirty="0" smtClean="0"/>
              <a:t>proven malignancy</a:t>
            </a:r>
          </a:p>
          <a:p>
            <a:endParaRPr lang="en-US" dirty="0" smtClean="0"/>
          </a:p>
          <a:p>
            <a:r>
              <a:rPr lang="en-US" dirty="0" smtClean="0"/>
              <a:t>Laparotomy: </a:t>
            </a:r>
          </a:p>
          <a:p>
            <a:r>
              <a:rPr lang="en-US" dirty="0" smtClean="0"/>
              <a:t>T4aN0 </a:t>
            </a:r>
            <a:r>
              <a:rPr lang="en-US" dirty="0" err="1" smtClean="0"/>
              <a:t>Adeno</a:t>
            </a:r>
            <a:r>
              <a:rPr lang="en-US" dirty="0" smtClean="0"/>
              <a:t> CA Bowel</a:t>
            </a:r>
          </a:p>
          <a:p>
            <a:pPr lvl="1"/>
            <a:r>
              <a:rPr lang="en-US" dirty="0" smtClean="0"/>
              <a:t> penetrates </a:t>
            </a:r>
            <a:r>
              <a:rPr lang="en-US" dirty="0"/>
              <a:t>to the surface </a:t>
            </a:r>
            <a:r>
              <a:rPr lang="en-US" dirty="0" smtClean="0"/>
              <a:t>of </a:t>
            </a:r>
            <a:r>
              <a:rPr lang="en-US" dirty="0"/>
              <a:t>the visceral </a:t>
            </a:r>
            <a:r>
              <a:rPr lang="en-US" dirty="0" smtClean="0"/>
              <a:t>peritoneum  with micro- perforation </a:t>
            </a:r>
          </a:p>
          <a:p>
            <a:r>
              <a:rPr lang="en-US" dirty="0" smtClean="0"/>
              <a:t>Stage IIB    MSI H</a:t>
            </a:r>
          </a:p>
          <a:p>
            <a:endParaRPr lang="en-US" dirty="0" smtClean="0"/>
          </a:p>
          <a:p>
            <a:r>
              <a:rPr lang="en-US" b="1" dirty="0" smtClean="0"/>
              <a:t>Mx?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311" y="4038600"/>
            <a:ext cx="5420463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2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457200"/>
            <a:ext cx="7467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BRCA 1/2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133600"/>
            <a:ext cx="4876800" cy="324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2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Characteristics of BRCA 1/2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48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cases  w/i same family</a:t>
            </a:r>
          </a:p>
          <a:p>
            <a:r>
              <a:rPr lang="en-US" dirty="0"/>
              <a:t>Early age of onset</a:t>
            </a:r>
          </a:p>
          <a:p>
            <a:r>
              <a:rPr lang="en-US" dirty="0"/>
              <a:t>Bilateral breast CA</a:t>
            </a:r>
          </a:p>
          <a:p>
            <a:r>
              <a:rPr lang="en-US" dirty="0"/>
              <a:t>Synchronous cancers</a:t>
            </a:r>
          </a:p>
          <a:p>
            <a:r>
              <a:rPr lang="en-US" dirty="0"/>
              <a:t>Associated malignancies in patient/family </a:t>
            </a:r>
            <a:r>
              <a:rPr lang="en-US" dirty="0" smtClean="0"/>
              <a:t>members</a:t>
            </a:r>
          </a:p>
          <a:p>
            <a:r>
              <a:rPr lang="en-US" dirty="0" smtClean="0"/>
              <a:t>Male Breast CA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</a:t>
            </a:r>
            <a:r>
              <a:rPr lang="en-US" dirty="0" smtClean="0"/>
              <a:t>BRCA </a:t>
            </a:r>
            <a:r>
              <a:rPr lang="en-US" dirty="0"/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401424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Breast CA</a:t>
            </a:r>
          </a:p>
          <a:p>
            <a:r>
              <a:rPr lang="en-US" dirty="0" smtClean="0"/>
              <a:t>BRCA 1</a:t>
            </a:r>
          </a:p>
          <a:p>
            <a:pPr lvl="1"/>
            <a:r>
              <a:rPr lang="en-US" dirty="0" smtClean="0"/>
              <a:t>Grade 3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riple negative (80%)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ittle DCIS, ↑incidence medullary cancer </a:t>
            </a:r>
          </a:p>
          <a:p>
            <a:r>
              <a:rPr lang="en-US" dirty="0" smtClean="0"/>
              <a:t>BRCA 2 </a:t>
            </a:r>
            <a:r>
              <a:rPr lang="en-US" dirty="0"/>
              <a:t>no defining </a:t>
            </a:r>
            <a:r>
              <a:rPr lang="en-US" dirty="0" smtClean="0"/>
              <a:t>histological features</a:t>
            </a:r>
          </a:p>
          <a:p>
            <a:pPr marL="0" indent="0">
              <a:buNone/>
            </a:pPr>
            <a:r>
              <a:rPr lang="en-US" b="1" u="sng" dirty="0" smtClean="0"/>
              <a:t>Ovarian</a:t>
            </a:r>
            <a:endParaRPr lang="en-US" b="1" u="sng" dirty="0"/>
          </a:p>
          <a:p>
            <a:r>
              <a:rPr lang="en-US" dirty="0"/>
              <a:t>Most serous papillary ovarian </a:t>
            </a:r>
            <a:r>
              <a:rPr lang="en-US" dirty="0" smtClean="0"/>
              <a:t>ca</a:t>
            </a:r>
          </a:p>
          <a:p>
            <a:r>
              <a:rPr lang="en-US" dirty="0" smtClean="0"/>
              <a:t>85%</a:t>
            </a:r>
          </a:p>
          <a:p>
            <a:pPr lvl="1"/>
            <a:r>
              <a:rPr lang="en-US" dirty="0" smtClean="0"/>
              <a:t>Vs in sporadic 40%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Characteristics of </a:t>
            </a:r>
            <a:r>
              <a:rPr lang="en-US" sz="2700" dirty="0" smtClean="0"/>
              <a:t>BRCA </a:t>
            </a:r>
            <a:r>
              <a:rPr lang="en-US" sz="2700" dirty="0"/>
              <a:t>1/2</a:t>
            </a:r>
            <a:br>
              <a:rPr lang="en-US" sz="2700" dirty="0"/>
            </a:br>
            <a:r>
              <a:rPr lang="en-US" dirty="0"/>
              <a:t>Classic  </a:t>
            </a:r>
            <a:r>
              <a:rPr lang="en-US" dirty="0" smtClean="0"/>
              <a:t>Histological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3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Tumor </a:t>
            </a:r>
            <a:r>
              <a:rPr lang="en-US" dirty="0"/>
              <a:t>suppressor genes </a:t>
            </a:r>
            <a:endParaRPr lang="en-US" dirty="0" smtClean="0"/>
          </a:p>
          <a:p>
            <a:r>
              <a:rPr lang="en-US" dirty="0" smtClean="0"/>
              <a:t>Play </a:t>
            </a:r>
            <a:r>
              <a:rPr lang="en-US" dirty="0"/>
              <a:t>a number of roles in the maintenance of genome </a:t>
            </a:r>
            <a:r>
              <a:rPr lang="en-US" dirty="0" smtClean="0"/>
              <a:t>integrity</a:t>
            </a:r>
          </a:p>
          <a:p>
            <a:pPr marL="742950" lvl="2" indent="-342900"/>
            <a:r>
              <a:rPr lang="en-US" dirty="0" smtClean="0"/>
              <a:t>DNA </a:t>
            </a:r>
            <a:r>
              <a:rPr lang="en-US" dirty="0"/>
              <a:t>repair </a:t>
            </a:r>
            <a:endParaRPr lang="en-US" dirty="0" smtClean="0"/>
          </a:p>
          <a:p>
            <a:pPr marL="742950" lvl="2" indent="-342900"/>
            <a:r>
              <a:rPr lang="en-US" dirty="0" smtClean="0"/>
              <a:t>Regulation </a:t>
            </a:r>
            <a:r>
              <a:rPr lang="en-US" dirty="0"/>
              <a:t>of cell cycle check </a:t>
            </a:r>
            <a:r>
              <a:rPr lang="en-US" dirty="0" smtClean="0"/>
              <a:t>points</a:t>
            </a:r>
          </a:p>
          <a:p>
            <a:pPr marL="742950" lvl="2" indent="-342900"/>
            <a:r>
              <a:rPr lang="en-US" dirty="0" smtClean="0"/>
              <a:t>Homologous </a:t>
            </a:r>
            <a:r>
              <a:rPr lang="en-US" dirty="0"/>
              <a:t>recombination </a:t>
            </a:r>
          </a:p>
          <a:p>
            <a:endParaRPr lang="en-US" dirty="0" smtClean="0"/>
          </a:p>
          <a:p>
            <a:r>
              <a:rPr lang="en-US" dirty="0" smtClean="0"/>
              <a:t>BRCA </a:t>
            </a:r>
            <a:r>
              <a:rPr lang="en-US" dirty="0"/>
              <a:t>1</a:t>
            </a:r>
          </a:p>
          <a:p>
            <a:pPr lvl="1"/>
            <a:r>
              <a:rPr lang="en-US" dirty="0"/>
              <a:t>located on chromosome 17q21. </a:t>
            </a:r>
          </a:p>
          <a:p>
            <a:r>
              <a:rPr lang="en-US" dirty="0" smtClean="0"/>
              <a:t>BRCA2 </a:t>
            </a:r>
            <a:r>
              <a:rPr lang="en-US" dirty="0"/>
              <a:t>gene </a:t>
            </a:r>
          </a:p>
          <a:p>
            <a:pPr lvl="1"/>
            <a:r>
              <a:rPr lang="en-US" dirty="0"/>
              <a:t> located on chromosome </a:t>
            </a:r>
            <a:r>
              <a:rPr lang="en-US" dirty="0" smtClean="0"/>
              <a:t>13q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What are BRCA 1 and 2?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27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r>
              <a:rPr lang="en-US" dirty="0"/>
              <a:t> Mutation inherited in Autosomal Dominant</a:t>
            </a:r>
          </a:p>
          <a:p>
            <a:r>
              <a:rPr lang="en-US" b="1" dirty="0"/>
              <a:t>Incomplete </a:t>
            </a:r>
            <a:r>
              <a:rPr lang="en-US" b="1" dirty="0" smtClean="0"/>
              <a:t>penetrance </a:t>
            </a:r>
          </a:p>
          <a:p>
            <a:r>
              <a:rPr lang="en-US" dirty="0" smtClean="0"/>
              <a:t>&gt;1000 different </a:t>
            </a:r>
            <a:r>
              <a:rPr lang="en-US" dirty="0"/>
              <a:t>mutations </a:t>
            </a:r>
            <a:r>
              <a:rPr lang="en-US" dirty="0" smtClean="0"/>
              <a:t>reported</a:t>
            </a:r>
            <a:endParaRPr lang="en-US" dirty="0"/>
          </a:p>
          <a:p>
            <a:pPr lvl="1"/>
            <a:r>
              <a:rPr lang="en-US" dirty="0" smtClean="0"/>
              <a:t>lead </a:t>
            </a:r>
            <a:r>
              <a:rPr lang="en-US" dirty="0"/>
              <a:t>to a </a:t>
            </a:r>
            <a:r>
              <a:rPr lang="en-US" dirty="0" smtClean="0"/>
              <a:t>shortened </a:t>
            </a:r>
            <a:r>
              <a:rPr lang="en-US" dirty="0"/>
              <a:t>abnormal protein when translated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↑genomic </a:t>
            </a:r>
            <a:r>
              <a:rPr lang="en-US" dirty="0"/>
              <a:t>instability and tumorigenesis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Prevalence </a:t>
            </a:r>
          </a:p>
          <a:p>
            <a:pPr lvl="1"/>
            <a:r>
              <a:rPr lang="en-US" dirty="0" smtClean="0"/>
              <a:t>.</a:t>
            </a:r>
            <a:r>
              <a:rPr lang="en-US" dirty="0"/>
              <a:t>25 %  general population </a:t>
            </a:r>
            <a:r>
              <a:rPr lang="en-US" dirty="0" smtClean="0"/>
              <a:t>European </a:t>
            </a:r>
            <a:r>
              <a:rPr lang="en-US" dirty="0"/>
              <a:t>ancestry </a:t>
            </a:r>
          </a:p>
          <a:p>
            <a:pPr lvl="1"/>
            <a:r>
              <a:rPr lang="en-US" dirty="0"/>
              <a:t>2.5 </a:t>
            </a:r>
            <a:r>
              <a:rPr lang="en-US" dirty="0" smtClean="0"/>
              <a:t>%  Ashkenazi </a:t>
            </a:r>
            <a:r>
              <a:rPr lang="en-US" dirty="0"/>
              <a:t>Jewish ancestry 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BRCA 1 and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91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Cancer Risk with BRCA 1/2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74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621399"/>
              </p:ext>
            </p:extLst>
          </p:nvPr>
        </p:nvGraphicFramePr>
        <p:xfrm>
          <a:off x="304800" y="1905001"/>
          <a:ext cx="8610600" cy="4724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7668"/>
                <a:gridCol w="2767668"/>
                <a:gridCol w="3075264"/>
              </a:tblGrid>
              <a:tr h="1052351">
                <a:tc>
                  <a:txBody>
                    <a:bodyPr/>
                    <a:lstStyle/>
                    <a:p>
                      <a:r>
                        <a:rPr lang="en-US" dirty="0" smtClean="0"/>
                        <a:t>% Risk</a:t>
                      </a:r>
                      <a:r>
                        <a:rPr lang="en-US" baseline="0" dirty="0" smtClean="0"/>
                        <a:t> up to age 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BRCA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BRCA 2</a:t>
                      </a:r>
                      <a:endParaRPr lang="en-US" dirty="0"/>
                    </a:p>
                  </a:txBody>
                  <a:tcPr/>
                </a:tc>
              </a:tr>
              <a:tr h="734410">
                <a:tc>
                  <a:txBody>
                    <a:bodyPr/>
                    <a:lstStyle/>
                    <a:p>
                      <a:r>
                        <a:rPr lang="en-US" dirty="0" smtClean="0"/>
                        <a:t>Breast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60%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55%</a:t>
                      </a:r>
                      <a:endParaRPr lang="en-US" dirty="0"/>
                    </a:p>
                  </a:txBody>
                  <a:tcPr/>
                </a:tc>
              </a:tr>
              <a:tr h="734410">
                <a:tc>
                  <a:txBody>
                    <a:bodyPr/>
                    <a:lstStyle/>
                    <a:p>
                      <a:r>
                        <a:rPr lang="en-US" dirty="0" smtClean="0"/>
                        <a:t>Ovarian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16.5%</a:t>
                      </a:r>
                      <a:endParaRPr lang="en-US" dirty="0"/>
                    </a:p>
                  </a:txBody>
                  <a:tcPr/>
                </a:tc>
              </a:tr>
              <a:tr h="734410">
                <a:tc>
                  <a:txBody>
                    <a:bodyPr/>
                    <a:lstStyle/>
                    <a:p>
                      <a:r>
                        <a:rPr lang="en-US" dirty="0" smtClean="0"/>
                        <a:t>Contralateral Breast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62%</a:t>
                      </a:r>
                      <a:endParaRPr lang="en-US" dirty="0"/>
                    </a:p>
                  </a:txBody>
                  <a:tcPr/>
                </a:tc>
              </a:tr>
              <a:tr h="734410">
                <a:tc>
                  <a:txBody>
                    <a:bodyPr/>
                    <a:lstStyle/>
                    <a:p>
                      <a:r>
                        <a:rPr lang="en-US" dirty="0" smtClean="0"/>
                        <a:t>Male  Breast 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Undefined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&lt;10%</a:t>
                      </a:r>
                      <a:endParaRPr lang="en-US" dirty="0"/>
                    </a:p>
                  </a:txBody>
                  <a:tcPr/>
                </a:tc>
              </a:tr>
              <a:tr h="734410">
                <a:tc>
                  <a:txBody>
                    <a:bodyPr/>
                    <a:lstStyle/>
                    <a:p>
                      <a:r>
                        <a:rPr lang="en-US" dirty="0" smtClean="0"/>
                        <a:t>Prostate</a:t>
                      </a:r>
                      <a:r>
                        <a:rPr lang="en-US" baseline="0" dirty="0" smtClean="0"/>
                        <a:t> 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Undefined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5-7 x normal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258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NCCN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990600"/>
            <a:ext cx="792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Common </a:t>
            </a:r>
            <a:r>
              <a:rPr lang="en-US" sz="2400" dirty="0" smtClean="0"/>
              <a:t>CA:</a:t>
            </a:r>
            <a:endParaRPr lang="en-US" sz="24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Breast, ovarian, prostate ad pancreatic cancer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52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BRCA 1</a:t>
            </a:r>
          </a:p>
          <a:p>
            <a:r>
              <a:rPr lang="en-US" dirty="0" smtClean="0"/>
              <a:t>cervix</a:t>
            </a:r>
            <a:r>
              <a:rPr lang="en-US" dirty="0"/>
              <a:t>, uterus, fallopian tube, primary peritoneum, pancreas, esophageal, stomach, and prostate </a:t>
            </a:r>
            <a:r>
              <a:rPr lang="en-US" dirty="0" smtClean="0"/>
              <a:t>cancers</a:t>
            </a:r>
            <a:endParaRPr lang="en-US" dirty="0"/>
          </a:p>
          <a:p>
            <a:pPr marL="0" indent="0">
              <a:buNone/>
            </a:pPr>
            <a:r>
              <a:rPr lang="en-US" i="1" dirty="0" smtClean="0"/>
              <a:t>BRCA2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stomach</a:t>
            </a:r>
            <a:r>
              <a:rPr lang="en-US" dirty="0"/>
              <a:t>, gallbladder, bile duct, esophagus, stomach, fallopian tube, primary peritoneum, and </a:t>
            </a:r>
            <a:r>
              <a:rPr lang="en-US" dirty="0" smtClean="0"/>
              <a:t>skin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13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differences </a:t>
            </a:r>
            <a:r>
              <a:rPr lang="en-US" dirty="0"/>
              <a:t>Difference: </a:t>
            </a:r>
          </a:p>
          <a:p>
            <a:pPr lvl="1"/>
            <a:r>
              <a:rPr lang="en-US" dirty="0"/>
              <a:t>Male </a:t>
            </a:r>
            <a:r>
              <a:rPr lang="en-US" dirty="0" smtClean="0"/>
              <a:t>ca </a:t>
            </a:r>
            <a:r>
              <a:rPr lang="en-US" dirty="0"/>
              <a:t>and pancreatic </a:t>
            </a:r>
            <a:r>
              <a:rPr lang="en-US" dirty="0" smtClean="0"/>
              <a:t>&gt;BRCA 2</a:t>
            </a:r>
            <a:endParaRPr lang="en-US" dirty="0"/>
          </a:p>
          <a:p>
            <a:pPr lvl="1"/>
            <a:r>
              <a:rPr lang="en-US" dirty="0"/>
              <a:t>O</a:t>
            </a:r>
            <a:r>
              <a:rPr lang="en-US" dirty="0" smtClean="0"/>
              <a:t>varian &lt; BRCA 2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NB</a:t>
            </a:r>
          </a:p>
          <a:p>
            <a:pPr lvl="2"/>
            <a:r>
              <a:rPr lang="en-US" dirty="0" smtClean="0"/>
              <a:t>Changes </a:t>
            </a:r>
            <a:r>
              <a:rPr lang="en-US" dirty="0"/>
              <a:t>in </a:t>
            </a:r>
            <a:r>
              <a:rPr lang="en-US" dirty="0" smtClean="0"/>
              <a:t>BRCA not </a:t>
            </a:r>
            <a:r>
              <a:rPr lang="en-US" dirty="0"/>
              <a:t>seen in </a:t>
            </a:r>
            <a:r>
              <a:rPr lang="en-US" dirty="0" smtClean="0"/>
              <a:t>sporadic </a:t>
            </a:r>
            <a:r>
              <a:rPr lang="en-US" dirty="0"/>
              <a:t>breast </a:t>
            </a:r>
            <a:r>
              <a:rPr lang="en-US" dirty="0" smtClean="0"/>
              <a:t>CA</a:t>
            </a:r>
          </a:p>
          <a:p>
            <a:pPr lvl="2"/>
            <a:r>
              <a:rPr lang="en-US" dirty="0" smtClean="0"/>
              <a:t>Sporadic  BRCA mutations seen in ovarian CA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BRCA 1 </a:t>
            </a:r>
            <a:r>
              <a:rPr lang="en-US" dirty="0" smtClean="0"/>
              <a:t>vs </a:t>
            </a:r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5100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35 year old female</a:t>
            </a:r>
          </a:p>
          <a:p>
            <a:r>
              <a:rPr lang="en-US" dirty="0" smtClean="0"/>
              <a:t>Px for review following WLE and SNB after px </a:t>
            </a:r>
            <a:r>
              <a:rPr lang="en-US" dirty="0"/>
              <a:t>with a self </a:t>
            </a:r>
            <a:r>
              <a:rPr lang="en-US" dirty="0" smtClean="0"/>
              <a:t>detected </a:t>
            </a:r>
            <a:r>
              <a:rPr lang="en-US" dirty="0"/>
              <a:t>breast mass</a:t>
            </a:r>
          </a:p>
          <a:p>
            <a:endParaRPr lang="en-US" dirty="0" smtClean="0"/>
          </a:p>
          <a:p>
            <a:r>
              <a:rPr lang="en-US" dirty="0" smtClean="0"/>
              <a:t>PMHX:</a:t>
            </a:r>
          </a:p>
          <a:p>
            <a:pPr lvl="1"/>
            <a:r>
              <a:rPr lang="en-US" dirty="0" smtClean="0"/>
              <a:t>G2P1</a:t>
            </a:r>
          </a:p>
          <a:p>
            <a:r>
              <a:rPr lang="en-US" dirty="0" smtClean="0"/>
              <a:t>Social Hx:</a:t>
            </a:r>
          </a:p>
          <a:p>
            <a:pPr lvl="1"/>
            <a:r>
              <a:rPr lang="en-US" dirty="0" smtClean="0"/>
              <a:t>Teacher</a:t>
            </a:r>
          </a:p>
          <a:p>
            <a:pPr lvl="1"/>
            <a:r>
              <a:rPr lang="en-US" dirty="0" smtClean="0"/>
              <a:t>Ex-smoker</a:t>
            </a:r>
          </a:p>
          <a:p>
            <a:r>
              <a:rPr lang="en-US" dirty="0" smtClean="0"/>
              <a:t>Family Hx:</a:t>
            </a:r>
          </a:p>
          <a:p>
            <a:pPr lvl="1"/>
            <a:r>
              <a:rPr lang="en-US" dirty="0" smtClean="0"/>
              <a:t>Mother Breast CA 50</a:t>
            </a:r>
          </a:p>
          <a:p>
            <a:pPr lvl="1"/>
            <a:r>
              <a:rPr lang="en-US" dirty="0" smtClean="0"/>
              <a:t>Aunty ovarian CA 60s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04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6172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1)Computer scoring system </a:t>
            </a:r>
            <a:r>
              <a:rPr lang="en-US" u="sng" dirty="0" smtClean="0"/>
              <a:t>&gt;</a:t>
            </a:r>
            <a:r>
              <a:rPr lang="en-US" dirty="0"/>
              <a:t>10% </a:t>
            </a:r>
            <a:endParaRPr lang="en-US" dirty="0" smtClean="0"/>
          </a:p>
          <a:p>
            <a:pPr lvl="1"/>
            <a:r>
              <a:rPr lang="en-US" dirty="0" smtClean="0"/>
              <a:t>BOADICEA ,BRCAPRO</a:t>
            </a:r>
            <a:r>
              <a:rPr lang="en-US" baseline="30000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 Manchester  score &gt;16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2)Who </a:t>
            </a:r>
            <a:r>
              <a:rPr lang="en-US" dirty="0"/>
              <a:t>are obligate </a:t>
            </a:r>
            <a:r>
              <a:rPr lang="en-US" dirty="0" smtClean="0"/>
              <a:t>carriers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3)Triple negative BC </a:t>
            </a:r>
            <a:r>
              <a:rPr lang="en-US" u="sng" dirty="0" smtClean="0"/>
              <a:t>&lt;</a:t>
            </a:r>
            <a:r>
              <a:rPr lang="en-US" dirty="0" smtClean="0"/>
              <a:t> </a:t>
            </a:r>
            <a:r>
              <a:rPr lang="en-US" dirty="0"/>
              <a:t>age 40 yrs </a:t>
            </a:r>
            <a:endParaRPr lang="en-US" dirty="0" smtClean="0"/>
          </a:p>
          <a:p>
            <a:r>
              <a:rPr lang="en-US" dirty="0" smtClean="0"/>
              <a:t>4)Grade 2-3 </a:t>
            </a:r>
            <a:r>
              <a:rPr lang="en-US" dirty="0"/>
              <a:t> invasive non-mucinous ovarian, fallopian tube or primary peritoneal cancer </a:t>
            </a:r>
            <a:r>
              <a:rPr lang="en-US" u="sng" dirty="0"/>
              <a:t>&lt;</a:t>
            </a:r>
            <a:r>
              <a:rPr lang="en-US" dirty="0"/>
              <a:t> age 70 yrs </a:t>
            </a:r>
            <a:endParaRPr lang="en-US" dirty="0" smtClean="0"/>
          </a:p>
          <a:p>
            <a:r>
              <a:rPr lang="en-US" dirty="0" smtClean="0"/>
              <a:t>5)Invasive </a:t>
            </a:r>
            <a:r>
              <a:rPr lang="en-US" dirty="0"/>
              <a:t>non-mucinous ovarian, fallopian tube or primary peritoneal cancer at any age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family </a:t>
            </a:r>
            <a:r>
              <a:rPr lang="en-US" dirty="0" smtClean="0"/>
              <a:t>history of </a:t>
            </a:r>
            <a:r>
              <a:rPr lang="en-US" dirty="0"/>
              <a:t>breast or ovarian </a:t>
            </a:r>
            <a:r>
              <a:rPr lang="en-US" dirty="0" smtClean="0"/>
              <a:t>cancer</a:t>
            </a:r>
          </a:p>
          <a:p>
            <a:pPr lvl="1"/>
            <a:r>
              <a:rPr lang="en-US" dirty="0" smtClean="0"/>
              <a:t>Or  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a personal and/or family history* of breast and/or ovarian cancer, from a population where a common founder mutation exists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6)Where </a:t>
            </a:r>
            <a:r>
              <a:rPr lang="en-US" dirty="0"/>
              <a:t>a known pathogenic mutation has been </a:t>
            </a:r>
            <a:r>
              <a:rPr lang="en-US" dirty="0" smtClean="0"/>
              <a:t>identified</a:t>
            </a:r>
          </a:p>
          <a:p>
            <a:pPr lvl="1"/>
            <a:r>
              <a:rPr lang="en-US" dirty="0" smtClean="0"/>
              <a:t>(Predictive testing)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Genetic testing</a:t>
            </a:r>
            <a:br>
              <a:rPr lang="en-US" dirty="0"/>
            </a:br>
            <a:r>
              <a:rPr lang="en-US" dirty="0" smtClean="0"/>
              <a:t>Who to Test ? </a:t>
            </a:r>
            <a:r>
              <a:rPr lang="en-US" sz="2200" dirty="0" smtClean="0"/>
              <a:t>(EVIQ)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1681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81328"/>
            <a:ext cx="8305800" cy="5224272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Dx</a:t>
            </a:r>
            <a:r>
              <a:rPr lang="en-US" dirty="0" smtClean="0"/>
              <a:t>   Breast CA  </a:t>
            </a:r>
            <a:r>
              <a:rPr lang="en-US" u="sng" dirty="0"/>
              <a:t>&lt;</a:t>
            </a:r>
            <a:r>
              <a:rPr lang="en-US" dirty="0"/>
              <a:t> </a:t>
            </a:r>
            <a:r>
              <a:rPr lang="en-US" dirty="0" smtClean="0"/>
              <a:t> 45y</a:t>
            </a:r>
          </a:p>
          <a:p>
            <a:r>
              <a:rPr lang="en-US" dirty="0" smtClean="0"/>
              <a:t>Non-mucinous Ovarian</a:t>
            </a:r>
            <a:r>
              <a:rPr lang="en-US" dirty="0"/>
              <a:t>, fallopian tube or primary peritoneal cancer </a:t>
            </a:r>
            <a:r>
              <a:rPr lang="en-US" dirty="0" smtClean="0"/>
              <a:t>Grade </a:t>
            </a:r>
            <a:r>
              <a:rPr lang="en-US" dirty="0"/>
              <a:t>2-3  </a:t>
            </a:r>
            <a:endParaRPr lang="en-US" dirty="0" smtClean="0"/>
          </a:p>
          <a:p>
            <a:r>
              <a:rPr lang="en-US" dirty="0" smtClean="0"/>
              <a:t>2 Breast Primaries synchronous or asynchronous </a:t>
            </a:r>
          </a:p>
          <a:p>
            <a:pPr lvl="1"/>
            <a:r>
              <a:rPr lang="en-US" dirty="0" smtClean="0"/>
              <a:t>1 dx </a:t>
            </a:r>
            <a:r>
              <a:rPr lang="en-US" u="sng" dirty="0"/>
              <a:t>&lt;</a:t>
            </a:r>
            <a:r>
              <a:rPr lang="en-US" dirty="0" smtClean="0"/>
              <a:t> 50y</a:t>
            </a:r>
          </a:p>
          <a:p>
            <a:r>
              <a:rPr lang="en-US" dirty="0" smtClean="0"/>
              <a:t>Breast CA</a:t>
            </a:r>
            <a:r>
              <a:rPr lang="en-US" u="sng" dirty="0" smtClean="0"/>
              <a:t>&lt;</a:t>
            </a:r>
            <a:r>
              <a:rPr lang="en-US" dirty="0" smtClean="0"/>
              <a:t> </a:t>
            </a:r>
            <a:r>
              <a:rPr lang="en-US" dirty="0"/>
              <a:t>50y </a:t>
            </a:r>
            <a:r>
              <a:rPr lang="en-US" dirty="0" smtClean="0"/>
              <a:t> with  a relative with breast CA</a:t>
            </a:r>
          </a:p>
          <a:p>
            <a:r>
              <a:rPr lang="en-US" dirty="0" smtClean="0"/>
              <a:t>Breast CA </a:t>
            </a:r>
            <a:r>
              <a:rPr lang="en-US" dirty="0" err="1" smtClean="0"/>
              <a:t>Dx</a:t>
            </a:r>
            <a:r>
              <a:rPr lang="en-US" dirty="0" smtClean="0"/>
              <a:t> at any age with a relative with Breast </a:t>
            </a:r>
            <a:r>
              <a:rPr lang="en-US" dirty="0"/>
              <a:t>&lt;</a:t>
            </a:r>
            <a:r>
              <a:rPr lang="en-US" dirty="0" smtClean="0"/>
              <a:t>50</a:t>
            </a:r>
          </a:p>
          <a:p>
            <a:r>
              <a:rPr lang="en-US" dirty="0" smtClean="0"/>
              <a:t>Dx any age with 2 or &gt; relatives with Breast CA or 1 with ovarian </a:t>
            </a:r>
          </a:p>
          <a:p>
            <a:r>
              <a:rPr lang="en-US" dirty="0" smtClean="0"/>
              <a:t>Dx at any age  with 2 more relatives wit pancreatic CA or prostate CA</a:t>
            </a:r>
          </a:p>
          <a:p>
            <a:r>
              <a:rPr lang="en-US" dirty="0" smtClean="0"/>
              <a:t>Triple –ve Breast CA &lt;60</a:t>
            </a:r>
          </a:p>
          <a:p>
            <a:r>
              <a:rPr lang="en-US" dirty="0" smtClean="0"/>
              <a:t>Close male relative with Breast CA</a:t>
            </a:r>
          </a:p>
          <a:p>
            <a:endParaRPr lang="en-US" dirty="0" smtClean="0"/>
          </a:p>
          <a:p>
            <a:r>
              <a:rPr lang="en-US" sz="3900" b="1" i="1" dirty="0" smtClean="0"/>
              <a:t>If in doubt refer to a FCC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? When to refer to FCC for Screening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55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Family Genetic counseling</a:t>
            </a:r>
          </a:p>
          <a:p>
            <a:r>
              <a:rPr lang="en-US" dirty="0" smtClean="0"/>
              <a:t>Surveillance</a:t>
            </a:r>
          </a:p>
          <a:p>
            <a:r>
              <a:rPr lang="en-US" dirty="0" smtClean="0"/>
              <a:t>Prevention</a:t>
            </a:r>
          </a:p>
          <a:p>
            <a:pPr lvl="1"/>
            <a:r>
              <a:rPr lang="en-US" dirty="0" smtClean="0"/>
              <a:t>Risk Reduction surgery</a:t>
            </a:r>
          </a:p>
          <a:p>
            <a:pPr lvl="1"/>
            <a:r>
              <a:rPr lang="en-US" dirty="0" smtClean="0"/>
              <a:t>Consider chemoprevention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MX post Dx (NCCN)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42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Surveillance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7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3058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Breast Awareness stating at 18y</a:t>
            </a:r>
          </a:p>
          <a:p>
            <a:r>
              <a:rPr lang="en-US" dirty="0" smtClean="0"/>
              <a:t>Clinical breast exam every 6-12/12 from 25y</a:t>
            </a:r>
          </a:p>
          <a:p>
            <a:r>
              <a:rPr lang="en-US" dirty="0" smtClean="0"/>
              <a:t>Breast screening </a:t>
            </a:r>
          </a:p>
          <a:p>
            <a:pPr lvl="1"/>
            <a:r>
              <a:rPr lang="en-US" dirty="0" smtClean="0"/>
              <a:t>Annual from 25y </a:t>
            </a:r>
          </a:p>
          <a:p>
            <a:pPr lvl="2"/>
            <a:r>
              <a:rPr lang="en-US" dirty="0" smtClean="0"/>
              <a:t>Or individualized based on earliest age of onset </a:t>
            </a:r>
          </a:p>
          <a:p>
            <a:pPr lvl="1"/>
            <a:r>
              <a:rPr lang="en-US" dirty="0" smtClean="0"/>
              <a:t>25-29y MRI or Mammogram (If MRI unavailable) </a:t>
            </a:r>
          </a:p>
          <a:p>
            <a:pPr lvl="1"/>
            <a:r>
              <a:rPr lang="en-US" dirty="0" smtClean="0"/>
              <a:t>&gt;30-75y Mammogram + MRI annual</a:t>
            </a:r>
          </a:p>
          <a:p>
            <a:pPr lvl="1"/>
            <a:r>
              <a:rPr lang="en-US" dirty="0" smtClean="0"/>
              <a:t>&gt;75y in individual basis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sz="1100" dirty="0"/>
              <a:t>NCCN </a:t>
            </a:r>
            <a:r>
              <a:rPr lang="en-US" sz="1100" dirty="0" smtClean="0"/>
              <a:t>Guidelines </a:t>
            </a:r>
            <a:r>
              <a:rPr lang="en-US" sz="1100" dirty="0"/>
              <a:t>Hereditary </a:t>
            </a:r>
            <a:r>
              <a:rPr lang="en-US" sz="1100" dirty="0" smtClean="0"/>
              <a:t>Breast/Ovarian </a:t>
            </a:r>
            <a:r>
              <a:rPr lang="en-US" sz="1100" dirty="0"/>
              <a:t>CA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Female Surveillance Guidelines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46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Breast self exam and education from 35y</a:t>
            </a:r>
          </a:p>
          <a:p>
            <a:r>
              <a:rPr lang="en-US" dirty="0" smtClean="0"/>
              <a:t>Clinical breast exam every 6-12/12 from 35y</a:t>
            </a:r>
          </a:p>
          <a:p>
            <a:r>
              <a:rPr lang="en-US" dirty="0" smtClean="0"/>
              <a:t>Baseline mammogram aged 40 </a:t>
            </a:r>
          </a:p>
          <a:p>
            <a:pPr lvl="1"/>
            <a:r>
              <a:rPr lang="en-US" dirty="0" smtClean="0"/>
              <a:t>+ annual mammogram of gyencomastia on baseline study</a:t>
            </a:r>
          </a:p>
          <a:p>
            <a:r>
              <a:rPr lang="en-US" dirty="0" smtClean="0"/>
              <a:t>Prostate screening for BRCA2</a:t>
            </a:r>
          </a:p>
          <a:p>
            <a:endParaRPr lang="en-US" b="1" dirty="0" smtClean="0"/>
          </a:p>
          <a:p>
            <a:r>
              <a:rPr lang="en-US" b="1" dirty="0" smtClean="0"/>
              <a:t>Other  CA Surveillance</a:t>
            </a:r>
          </a:p>
          <a:p>
            <a:r>
              <a:rPr lang="en-US" dirty="0" smtClean="0"/>
              <a:t> Men </a:t>
            </a:r>
            <a:r>
              <a:rPr lang="en-US" dirty="0"/>
              <a:t>and Woman:</a:t>
            </a:r>
          </a:p>
          <a:p>
            <a:pPr lvl="1"/>
            <a:r>
              <a:rPr lang="en-US" dirty="0"/>
              <a:t>Education regarding the signs and </a:t>
            </a:r>
            <a:r>
              <a:rPr lang="en-US" dirty="0" err="1"/>
              <a:t>sx</a:t>
            </a:r>
            <a:r>
              <a:rPr lang="en-US" dirty="0"/>
              <a:t> od CA associated with </a:t>
            </a:r>
            <a:r>
              <a:rPr lang="en-US" dirty="0" smtClean="0"/>
              <a:t>BRCA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Male Surveillance </a:t>
            </a:r>
            <a:r>
              <a:rPr lang="en-US" dirty="0"/>
              <a:t>Guidelines</a:t>
            </a:r>
          </a:p>
        </p:txBody>
      </p:sp>
    </p:spTree>
    <p:extLst>
      <p:ext uri="{BB962C8B-B14F-4D97-AF65-F5344CB8AC3E}">
        <p14:creationId xmlns:p14="http://schemas.microsoft.com/office/powerpoint/2010/main" val="314515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Bilateral total mastectomy</a:t>
            </a:r>
          </a:p>
          <a:p>
            <a:r>
              <a:rPr lang="en-US" dirty="0" smtClean="0"/>
              <a:t>↓ breast cancer by at least 90% BRCA mutations and high risk Breast CA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NCCN</a:t>
            </a:r>
            <a:r>
              <a:rPr lang="en-US" dirty="0">
                <a:solidFill>
                  <a:srgbClr val="0070C0"/>
                </a:solidFill>
              </a:rPr>
              <a:t>: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Consider Bilateral mastectomy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Prevention</a:t>
            </a:r>
            <a:br>
              <a:rPr lang="en-US" dirty="0" smtClean="0"/>
            </a:br>
            <a:r>
              <a:rPr lang="en-US" i="1" dirty="0" smtClean="0"/>
              <a:t>Risk reduction surgery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5643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Reduction </a:t>
            </a:r>
            <a:r>
              <a:rPr lang="en-US" dirty="0" err="1" smtClean="0"/>
              <a:t>salpingo</a:t>
            </a:r>
            <a:r>
              <a:rPr lang="en-US" dirty="0" smtClean="0"/>
              <a:t>-oophorectomy (</a:t>
            </a:r>
            <a:r>
              <a:rPr lang="en-US" dirty="0"/>
              <a:t>RRSO</a:t>
            </a:r>
            <a:r>
              <a:rPr lang="en-US" dirty="0" smtClean="0"/>
              <a:t>) </a:t>
            </a:r>
          </a:p>
          <a:p>
            <a:r>
              <a:rPr lang="en-US" dirty="0" smtClean="0"/>
              <a:t>↓ risk of ovarian or fallopian cancer by 80%</a:t>
            </a:r>
          </a:p>
          <a:p>
            <a:pPr lvl="1"/>
            <a:r>
              <a:rPr lang="en-US" dirty="0" smtClean="0"/>
              <a:t>1-4.3 residual risk of primary peritoneal carcinoma</a:t>
            </a:r>
          </a:p>
          <a:p>
            <a:r>
              <a:rPr lang="en-US" dirty="0" smtClean="0"/>
              <a:t>↓ of breast cancer by approximately 50%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NCCN:</a:t>
            </a:r>
          </a:p>
          <a:p>
            <a:pPr marL="742950" lvl="2" indent="-342900"/>
            <a:r>
              <a:rPr lang="en-US" b="1" i="1" dirty="0">
                <a:solidFill>
                  <a:srgbClr val="0070C0"/>
                </a:solidFill>
              </a:rPr>
              <a:t>Recommend </a:t>
            </a:r>
            <a:r>
              <a:rPr lang="en-US" b="1" i="1" dirty="0" err="1">
                <a:solidFill>
                  <a:srgbClr val="0070C0"/>
                </a:solidFill>
              </a:rPr>
              <a:t>salpingo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-oophorectomy </a:t>
            </a:r>
            <a:r>
              <a:rPr lang="en-US" b="1" i="1" dirty="0">
                <a:solidFill>
                  <a:srgbClr val="0070C0"/>
                </a:solidFill>
              </a:rPr>
              <a:t>b/w 35-40y</a:t>
            </a:r>
          </a:p>
          <a:p>
            <a:endParaRPr lang="en-US" dirty="0" smtClean="0"/>
          </a:p>
          <a:p>
            <a:r>
              <a:rPr lang="en-US" dirty="0" err="1" smtClean="0"/>
              <a:t>Transvaginal</a:t>
            </a:r>
            <a:r>
              <a:rPr lang="en-US" dirty="0" smtClean="0"/>
              <a:t> U/S </a:t>
            </a:r>
            <a:r>
              <a:rPr lang="en-US" dirty="0"/>
              <a:t>+ </a:t>
            </a:r>
            <a:r>
              <a:rPr lang="en-US" dirty="0" smtClean="0"/>
              <a:t>CA-125  not effective screening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Prevention</a:t>
            </a:r>
            <a:br>
              <a:rPr lang="en-US" dirty="0" smtClean="0"/>
            </a:br>
            <a:r>
              <a:rPr lang="en-US" i="1" dirty="0" smtClean="0"/>
              <a:t>Risk Reduction Surgery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0071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dirty="0" smtClean="0"/>
              <a:t>SERM</a:t>
            </a:r>
          </a:p>
          <a:p>
            <a:pPr marL="457200" indent="-457200"/>
            <a:r>
              <a:rPr lang="en-US" dirty="0" smtClean="0"/>
              <a:t>OCP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Chemoprevention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19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864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Histology</a:t>
            </a:r>
          </a:p>
          <a:p>
            <a:pPr lvl="1"/>
            <a:r>
              <a:rPr lang="en-US" dirty="0" smtClean="0"/>
              <a:t>Grade 3  15 mm Triple negative IDC</a:t>
            </a:r>
          </a:p>
          <a:p>
            <a:pPr lvl="1"/>
            <a:r>
              <a:rPr lang="en-US" dirty="0" smtClean="0"/>
              <a:t>Margins clear</a:t>
            </a:r>
          </a:p>
          <a:p>
            <a:pPr lvl="1"/>
            <a:r>
              <a:rPr lang="en-US" dirty="0" smtClean="0"/>
              <a:t>½ SN     Ki 67 50%</a:t>
            </a:r>
          </a:p>
          <a:p>
            <a:r>
              <a:rPr lang="en-US" dirty="0" smtClean="0"/>
              <a:t>Axillary clearance 2/12 LN</a:t>
            </a:r>
          </a:p>
          <a:p>
            <a:r>
              <a:rPr lang="en-US" dirty="0" smtClean="0"/>
              <a:t>Commenced  on adjuvant chemo therapy</a:t>
            </a:r>
          </a:p>
          <a:p>
            <a:r>
              <a:rPr lang="en-US" dirty="0" smtClean="0"/>
              <a:t>Referred to Familial Cancer clinic</a:t>
            </a:r>
          </a:p>
          <a:p>
            <a:endParaRPr lang="en-US" dirty="0" smtClean="0"/>
          </a:p>
          <a:p>
            <a:r>
              <a:rPr lang="en-US" dirty="0"/>
              <a:t>Found to have a BRCA 1 </a:t>
            </a:r>
            <a:r>
              <a:rPr lang="en-US" dirty="0" smtClean="0"/>
              <a:t>mutation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b="1" dirty="0"/>
              <a:t>MX?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14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BRCA 1 and Implications for treatment of Breast and Ovarian 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1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i="1" dirty="0" smtClean="0"/>
              <a:t>Backbone </a:t>
            </a:r>
            <a:r>
              <a:rPr lang="en-US" i="1" dirty="0"/>
              <a:t>for systemic therapy </a:t>
            </a:r>
            <a:r>
              <a:rPr lang="en-US" i="1" dirty="0" smtClean="0"/>
              <a:t>in triple-negative </a:t>
            </a:r>
            <a:r>
              <a:rPr lang="en-US" i="1" dirty="0"/>
              <a:t>breast cancer</a:t>
            </a:r>
            <a:r>
              <a:rPr lang="en-US" i="1" dirty="0" smtClean="0"/>
              <a:t>.</a:t>
            </a:r>
          </a:p>
          <a:p>
            <a:pPr marL="109728" indent="0">
              <a:buNone/>
            </a:pPr>
            <a:endParaRPr lang="en-US" i="1" dirty="0"/>
          </a:p>
          <a:p>
            <a:r>
              <a:rPr lang="en-US" dirty="0" smtClean="0"/>
              <a:t>Consider platinum	</a:t>
            </a:r>
          </a:p>
          <a:p>
            <a:pPr lvl="1"/>
            <a:r>
              <a:rPr lang="en-US" dirty="0" smtClean="0"/>
              <a:t>Impaired HR→ Impair </a:t>
            </a:r>
            <a:r>
              <a:rPr lang="en-US" dirty="0"/>
              <a:t>the cells’ ability to repair DNA cross-links </a:t>
            </a:r>
            <a:endParaRPr lang="en-US" dirty="0" smtClean="0"/>
          </a:p>
          <a:p>
            <a:pPr lvl="1"/>
            <a:r>
              <a:rPr lang="en-US" dirty="0" smtClean="0"/>
              <a:t>Platinum's  alter structure of DNA further by intrastrand </a:t>
            </a:r>
            <a:r>
              <a:rPr lang="en-US" dirty="0"/>
              <a:t>adducts and </a:t>
            </a:r>
            <a:r>
              <a:rPr lang="en-US" dirty="0" err="1"/>
              <a:t>interstrand</a:t>
            </a:r>
            <a:r>
              <a:rPr lang="en-US" dirty="0"/>
              <a:t> </a:t>
            </a:r>
            <a:r>
              <a:rPr lang="en-US" dirty="0" smtClean="0"/>
              <a:t>crosslinks</a:t>
            </a:r>
          </a:p>
          <a:p>
            <a:pPr lvl="1"/>
            <a:r>
              <a:rPr lang="en-US" dirty="0" smtClean="0"/>
              <a:t>Impede </a:t>
            </a:r>
            <a:r>
              <a:rPr lang="en-US" dirty="0"/>
              <a:t>cell division</a:t>
            </a:r>
            <a:endParaRPr lang="en-US" dirty="0" smtClean="0"/>
          </a:p>
          <a:p>
            <a:pPr lvl="1"/>
            <a:r>
              <a:rPr lang="en-US" b="1" dirty="0" smtClean="0"/>
              <a:t>? Greater efficacy  in BRAC mutation carriers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Chemotherapy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81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PARP1 </a:t>
            </a:r>
            <a:r>
              <a:rPr lang="en-US" dirty="0"/>
              <a:t>an important regulator of the DNA base-excision–repair </a:t>
            </a:r>
            <a:r>
              <a:rPr lang="en-US" dirty="0" smtClean="0"/>
              <a:t>pathway</a:t>
            </a:r>
          </a:p>
          <a:p>
            <a:r>
              <a:rPr lang="en-US" dirty="0" smtClean="0"/>
              <a:t>BRCA 1/2 impaired  Homologous recombination + PARP inhibitor= synthetic lethality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PARP inhibitor </a:t>
            </a:r>
          </a:p>
        </p:txBody>
      </p:sp>
    </p:spTree>
    <p:extLst>
      <p:ext uri="{BB962C8B-B14F-4D97-AF65-F5344CB8AC3E}">
        <p14:creationId xmlns:p14="http://schemas.microsoft.com/office/powerpoint/2010/main" val="60891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98" y="1066800"/>
            <a:ext cx="8763000" cy="460370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22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30" y="1481138"/>
            <a:ext cx="8186539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152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Mx:</a:t>
            </a:r>
          </a:p>
          <a:p>
            <a:r>
              <a:rPr lang="en-US" dirty="0" smtClean="0"/>
              <a:t>Further family hx:</a:t>
            </a:r>
          </a:p>
          <a:p>
            <a:pPr lvl="1"/>
            <a:r>
              <a:rPr lang="en-US" dirty="0" smtClean="0"/>
              <a:t>Estranged from father</a:t>
            </a:r>
          </a:p>
          <a:p>
            <a:pPr lvl="1"/>
            <a:r>
              <a:rPr lang="en-US" dirty="0" smtClean="0"/>
              <a:t>Thus unclear family </a:t>
            </a:r>
            <a:r>
              <a:rPr lang="en-US" dirty="0" err="1" smtClean="0"/>
              <a:t>hx</a:t>
            </a:r>
            <a:endParaRPr lang="en-US" dirty="0" smtClean="0"/>
          </a:p>
          <a:p>
            <a:r>
              <a:rPr lang="en-US" dirty="0" smtClean="0"/>
              <a:t>BRAF IHC </a:t>
            </a:r>
          </a:p>
          <a:p>
            <a:pPr lvl="1"/>
            <a:r>
              <a:rPr lang="en-US" dirty="0" smtClean="0"/>
              <a:t>WT</a:t>
            </a:r>
          </a:p>
          <a:p>
            <a:r>
              <a:rPr lang="en-US" dirty="0" smtClean="0"/>
              <a:t>Genetic counseling</a:t>
            </a:r>
          </a:p>
          <a:p>
            <a:pPr lvl="1"/>
            <a:r>
              <a:rPr lang="en-US" dirty="0" smtClean="0"/>
              <a:t>Refused</a:t>
            </a:r>
          </a:p>
          <a:p>
            <a:r>
              <a:rPr lang="en-US" dirty="0" smtClean="0"/>
              <a:t>? Adjuvant Chemo</a:t>
            </a:r>
          </a:p>
          <a:p>
            <a:pPr lvl="1"/>
            <a:r>
              <a:rPr lang="en-US" smtClean="0"/>
              <a:t>controversial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67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1947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Initial Rx</a:t>
            </a:r>
          </a:p>
          <a:p>
            <a:r>
              <a:rPr lang="en-US" dirty="0" smtClean="0"/>
              <a:t>Adjuvant chemo</a:t>
            </a:r>
          </a:p>
          <a:p>
            <a:pPr lvl="1"/>
            <a:r>
              <a:rPr lang="en-US" dirty="0" smtClean="0"/>
              <a:t>Y</a:t>
            </a:r>
          </a:p>
          <a:p>
            <a:pPr lvl="1"/>
            <a:r>
              <a:rPr lang="en-US" dirty="0" smtClean="0"/>
              <a:t>AC-T + platinum</a:t>
            </a:r>
          </a:p>
          <a:p>
            <a:pPr lvl="1"/>
            <a:r>
              <a:rPr lang="en-US" dirty="0" smtClean="0"/>
              <a:t>FEC- D</a:t>
            </a:r>
          </a:p>
          <a:p>
            <a:r>
              <a:rPr lang="en-US" dirty="0" smtClean="0"/>
              <a:t>? RXT</a:t>
            </a:r>
          </a:p>
          <a:p>
            <a:pPr lvl="1"/>
            <a:r>
              <a:rPr lang="en-US" dirty="0" smtClean="0"/>
              <a:t>Yes</a:t>
            </a:r>
          </a:p>
          <a:p>
            <a:r>
              <a:rPr lang="en-US" dirty="0" smtClean="0"/>
              <a:t>Hormone </a:t>
            </a:r>
            <a:r>
              <a:rPr lang="en-US" dirty="0" err="1" smtClean="0"/>
              <a:t>rx</a:t>
            </a:r>
            <a:endParaRPr lang="en-US" dirty="0" smtClean="0"/>
          </a:p>
          <a:p>
            <a:pPr lvl="1"/>
            <a:r>
              <a:rPr lang="en-US" dirty="0" smtClean="0"/>
              <a:t>No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5949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Implication for BRCA 1</a:t>
            </a:r>
          </a:p>
          <a:p>
            <a:pPr lvl="1"/>
            <a:r>
              <a:rPr lang="en-US" dirty="0" smtClean="0"/>
              <a:t>Consideration of bilateral mastectomy</a:t>
            </a:r>
          </a:p>
          <a:p>
            <a:pPr lvl="1"/>
            <a:r>
              <a:rPr lang="en-US" dirty="0" smtClean="0"/>
              <a:t>Recommend </a:t>
            </a:r>
            <a:r>
              <a:rPr lang="en-US" dirty="0" err="1" smtClean="0"/>
              <a:t>salpingo</a:t>
            </a:r>
            <a:r>
              <a:rPr lang="en-US" dirty="0" smtClean="0"/>
              <a:t> -oophorectomy </a:t>
            </a:r>
          </a:p>
          <a:p>
            <a:pPr lvl="1"/>
            <a:r>
              <a:rPr lang="en-US" dirty="0" smtClean="0"/>
              <a:t>Genetic counseling for family members</a:t>
            </a:r>
          </a:p>
          <a:p>
            <a:pPr lvl="1"/>
            <a:r>
              <a:rPr lang="en-US" dirty="0" smtClean="0"/>
              <a:t>Role of PARP </a:t>
            </a:r>
            <a:r>
              <a:rPr lang="en-US" dirty="0"/>
              <a:t>inhibitor </a:t>
            </a:r>
            <a:r>
              <a:rPr lang="en-US" dirty="0" smtClean="0"/>
              <a:t>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49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r>
              <a:rPr lang="en-AU" dirty="0" smtClean="0"/>
              <a:t>Approximately </a:t>
            </a:r>
            <a:r>
              <a:rPr lang="en-AU" dirty="0"/>
              <a:t>5% of </a:t>
            </a:r>
            <a:r>
              <a:rPr lang="en-AU" dirty="0" smtClean="0"/>
              <a:t>CRC cancers </a:t>
            </a:r>
            <a:r>
              <a:rPr lang="en-AU" dirty="0"/>
              <a:t>are </a:t>
            </a:r>
            <a:r>
              <a:rPr lang="en-AU" dirty="0" smtClean="0"/>
              <a:t>hereditary</a:t>
            </a:r>
          </a:p>
          <a:p>
            <a:r>
              <a:rPr lang="en-US" dirty="0" smtClean="0"/>
              <a:t>LS most common of the inherited colon cancer susceptibility syndromes</a:t>
            </a:r>
          </a:p>
          <a:p>
            <a:r>
              <a:rPr lang="en-US" dirty="0" smtClean="0"/>
              <a:t>Increase risk malignancy</a:t>
            </a:r>
            <a:endParaRPr lang="en-US" baseline="30000" dirty="0" smtClean="0"/>
          </a:p>
          <a:p>
            <a:pPr lvl="1"/>
            <a:r>
              <a:rPr lang="en-US" dirty="0" smtClean="0"/>
              <a:t>CRC, Endometrial CA</a:t>
            </a:r>
          </a:p>
          <a:p>
            <a:pPr lvl="2"/>
            <a:r>
              <a:rPr lang="en-US" dirty="0" smtClean="0"/>
              <a:t>gastric</a:t>
            </a:r>
          </a:p>
          <a:p>
            <a:pPr lvl="2"/>
            <a:r>
              <a:rPr lang="en-US" dirty="0" smtClean="0"/>
              <a:t>ovarian</a:t>
            </a:r>
          </a:p>
          <a:p>
            <a:pPr lvl="2"/>
            <a:r>
              <a:rPr lang="en-US" dirty="0" smtClean="0"/>
              <a:t>pancreases </a:t>
            </a:r>
          </a:p>
          <a:p>
            <a:pPr lvl="2"/>
            <a:r>
              <a:rPr lang="en-US" dirty="0" smtClean="0"/>
              <a:t>urinary tract</a:t>
            </a:r>
          </a:p>
          <a:p>
            <a:pPr lvl="2"/>
            <a:r>
              <a:rPr lang="en-US" dirty="0" smtClean="0"/>
              <a:t>biliary tract</a:t>
            </a:r>
          </a:p>
          <a:p>
            <a:pPr lvl="2"/>
            <a:r>
              <a:rPr lang="en-US" dirty="0" smtClean="0"/>
              <a:t>brain</a:t>
            </a:r>
          </a:p>
          <a:p>
            <a:pPr lvl="2"/>
            <a:r>
              <a:rPr lang="en-US" dirty="0" smtClean="0"/>
              <a:t>small intestine</a:t>
            </a:r>
          </a:p>
          <a:p>
            <a:pPr lvl="2"/>
            <a:r>
              <a:rPr lang="en-US" dirty="0" smtClean="0"/>
              <a:t>skin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Lynch Syndrome (LS)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44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Early age of onset CA</a:t>
            </a:r>
          </a:p>
          <a:p>
            <a:r>
              <a:rPr lang="en-US" dirty="0" smtClean="0"/>
              <a:t>Multiplicity of cancers </a:t>
            </a:r>
          </a:p>
          <a:p>
            <a:r>
              <a:rPr lang="en-US" dirty="0" smtClean="0"/>
              <a:t>Synchronous </a:t>
            </a:r>
            <a:r>
              <a:rPr lang="en-US" dirty="0"/>
              <a:t>colorectal </a:t>
            </a:r>
            <a:r>
              <a:rPr lang="en-US" dirty="0" smtClean="0"/>
              <a:t>cancers</a:t>
            </a:r>
          </a:p>
          <a:p>
            <a:r>
              <a:rPr lang="en-US" dirty="0" smtClean="0"/>
              <a:t>Metachronous colorectal cancer</a:t>
            </a:r>
            <a:endParaRPr lang="en-US" dirty="0"/>
          </a:p>
          <a:p>
            <a:r>
              <a:rPr lang="en-US" dirty="0" smtClean="0"/>
              <a:t>Proximal </a:t>
            </a:r>
            <a:r>
              <a:rPr lang="en-US" dirty="0"/>
              <a:t>location in the right </a:t>
            </a:r>
            <a:r>
              <a:rPr lang="en-US" dirty="0" smtClean="0"/>
              <a:t>colon</a:t>
            </a:r>
            <a:endParaRPr lang="en-US" dirty="0"/>
          </a:p>
          <a:p>
            <a:r>
              <a:rPr lang="en-US" dirty="0"/>
              <a:t>I</a:t>
            </a:r>
            <a:r>
              <a:rPr lang="en-US" dirty="0" smtClean="0"/>
              <a:t>mproved </a:t>
            </a:r>
            <a:r>
              <a:rPr lang="en-US" dirty="0"/>
              <a:t>stage-independent survival relative to </a:t>
            </a:r>
            <a:r>
              <a:rPr lang="en-US" dirty="0" smtClean="0"/>
              <a:t>sporadic CRC</a:t>
            </a:r>
            <a:endParaRPr lang="en-US" baseline="30000" dirty="0"/>
          </a:p>
          <a:p>
            <a:endParaRPr lang="en-US" dirty="0" smtClean="0"/>
          </a:p>
          <a:p>
            <a:endParaRPr lang="en-US" baseline="300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 smtClean="0"/>
              <a:t>Characteristics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63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Mucinous histology</a:t>
            </a:r>
            <a:endParaRPr lang="en-US" baseline="30000" dirty="0"/>
          </a:p>
          <a:p>
            <a:r>
              <a:rPr lang="en-US" dirty="0" smtClean="0"/>
              <a:t>Poorer differentiation</a:t>
            </a:r>
          </a:p>
          <a:p>
            <a:r>
              <a:rPr lang="en-US" dirty="0" smtClean="0"/>
              <a:t>Medullary </a:t>
            </a:r>
            <a:r>
              <a:rPr lang="en-US" dirty="0"/>
              <a:t>growth pattern </a:t>
            </a:r>
            <a:endParaRPr lang="en-US" dirty="0" smtClean="0"/>
          </a:p>
          <a:p>
            <a:r>
              <a:rPr lang="en-US" dirty="0" smtClean="0"/>
              <a:t>Presence </a:t>
            </a:r>
            <a:r>
              <a:rPr lang="en-US" dirty="0"/>
              <a:t>of tumor infiltrating  lymphocytes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 Histology CRC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7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dirty="0" smtClean="0"/>
              <a:t>2-5% endometrial carcinomas </a:t>
            </a:r>
          </a:p>
          <a:p>
            <a:r>
              <a:rPr lang="en-US" dirty="0" smtClean="0"/>
              <a:t>Classically Endometrioid histology</a:t>
            </a:r>
          </a:p>
          <a:p>
            <a:pPr lvl="1"/>
            <a:r>
              <a:rPr lang="en-US" dirty="0" smtClean="0"/>
              <a:t>similar to sporadic endometrial cancer. </a:t>
            </a:r>
          </a:p>
          <a:p>
            <a:pPr lvl="2"/>
            <a:r>
              <a:rPr lang="en-US" dirty="0" smtClean="0"/>
              <a:t>serous carcinoma, </a:t>
            </a:r>
          </a:p>
          <a:p>
            <a:pPr lvl="2"/>
            <a:r>
              <a:rPr lang="en-US" dirty="0" smtClean="0"/>
              <a:t>clear cell carcinoma,</a:t>
            </a:r>
          </a:p>
          <a:p>
            <a:pPr lvl="2"/>
            <a:r>
              <a:rPr lang="en-US" dirty="0" smtClean="0"/>
              <a:t>uterine malignant mixed mullerian tumors</a:t>
            </a:r>
          </a:p>
          <a:p>
            <a:r>
              <a:rPr lang="en-US" dirty="0" smtClean="0"/>
              <a:t>Early stage </a:t>
            </a:r>
          </a:p>
          <a:p>
            <a:r>
              <a:rPr lang="en-US" dirty="0" smtClean="0"/>
              <a:t>Favorable prognosis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868362"/>
          </a:xfrm>
        </p:spPr>
        <p:txBody>
          <a:bodyPr>
            <a:normAutofit fontScale="90000"/>
          </a:bodyPr>
          <a:lstStyle/>
          <a:p>
            <a:r>
              <a:rPr lang="en-US" dirty="0"/>
              <a:t>Endometrial cancer 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56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2131</TotalTime>
  <Words>1556</Words>
  <Application>Microsoft Office PowerPoint</Application>
  <PresentationFormat>On-screen Show (4:3)</PresentationFormat>
  <Paragraphs>407</Paragraphs>
  <Slides>57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Concourse</vt:lpstr>
      <vt:lpstr>Lynch Syndrome and BRCA 1/2 </vt:lpstr>
      <vt:lpstr>Case 1</vt:lpstr>
      <vt:lpstr>PowerPoint Presentation</vt:lpstr>
      <vt:lpstr>Case 2</vt:lpstr>
      <vt:lpstr>Case 2 </vt:lpstr>
      <vt:lpstr>Lynch Syndrome (LS)</vt:lpstr>
      <vt:lpstr>Characteristics </vt:lpstr>
      <vt:lpstr>Classic Histology CRC</vt:lpstr>
      <vt:lpstr>Endometrial cancer  </vt:lpstr>
      <vt:lpstr>Lynch syndrome </vt:lpstr>
      <vt:lpstr>? Role of Mismatch repair (MMR) genes</vt:lpstr>
      <vt:lpstr>MMR Genes and MSI</vt:lpstr>
      <vt:lpstr>Lynch syndrome</vt:lpstr>
      <vt:lpstr>dMMR</vt:lpstr>
      <vt:lpstr>Testing for Lynch Syndrome </vt:lpstr>
      <vt:lpstr>Lynch Syndrome ? Who to screen</vt:lpstr>
      <vt:lpstr>Who to test?</vt:lpstr>
      <vt:lpstr>Who to test?</vt:lpstr>
      <vt:lpstr>Who to Test?</vt:lpstr>
      <vt:lpstr>Implications for a diagnosis of Lynch Syndrome</vt:lpstr>
      <vt:lpstr>Cancer Risk in Lynch Syndrome</vt:lpstr>
      <vt:lpstr>NCCN Guidelines Cancer risk up to 70</vt:lpstr>
      <vt:lpstr>MMR defects and Adjuvant Chemotherapy</vt:lpstr>
      <vt:lpstr>MMR defects and Adjuvant Chemotherapy CRC</vt:lpstr>
      <vt:lpstr>MMR defects and Adjuvant Chemotherapy Endometrial cancers       </vt:lpstr>
      <vt:lpstr>Surveillance for patients with Lynch Syndrome</vt:lpstr>
      <vt:lpstr>Surveillance (NCCN)</vt:lpstr>
      <vt:lpstr>Prevention</vt:lpstr>
      <vt:lpstr>Hereditary Breast and Ovarian CA</vt:lpstr>
      <vt:lpstr>BRCA 1/2</vt:lpstr>
      <vt:lpstr>Characteristics of BRCA 1/2</vt:lpstr>
      <vt:lpstr>Characteristics of BRCA 1/2</vt:lpstr>
      <vt:lpstr>Characteristics of BRCA 1/2 Classic  Histological features</vt:lpstr>
      <vt:lpstr> What are BRCA 1 and 2? </vt:lpstr>
      <vt:lpstr>BRCA 1 and 2</vt:lpstr>
      <vt:lpstr>Cancer Risk with BRCA 1/2</vt:lpstr>
      <vt:lpstr>NCCN</vt:lpstr>
      <vt:lpstr>Other CA</vt:lpstr>
      <vt:lpstr>BRCA 1 vs 2</vt:lpstr>
      <vt:lpstr>Testing</vt:lpstr>
      <vt:lpstr>Genetic testing Who to Test ? (EVIQ)</vt:lpstr>
      <vt:lpstr>? When to refer to FCC for Screening</vt:lpstr>
      <vt:lpstr>MX post Dx (NCCN)</vt:lpstr>
      <vt:lpstr>Surveillance</vt:lpstr>
      <vt:lpstr>Female Surveillance Guidelines</vt:lpstr>
      <vt:lpstr>Male Surveillance Guidelines</vt:lpstr>
      <vt:lpstr>Prevention Risk reduction surgery</vt:lpstr>
      <vt:lpstr>Prevention Risk Reduction Surgery</vt:lpstr>
      <vt:lpstr>Chemoprevention</vt:lpstr>
      <vt:lpstr>BRCA 1 and Implications for treatment of Breast and Ovarian CA</vt:lpstr>
      <vt:lpstr>Chemotherapy </vt:lpstr>
      <vt:lpstr>PARP inhibitor </vt:lpstr>
      <vt:lpstr>PowerPoint Presentation</vt:lpstr>
      <vt:lpstr>PowerPoint Presentation</vt:lpstr>
      <vt:lpstr>Case 1</vt:lpstr>
      <vt:lpstr>Case 2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Monica</cp:lastModifiedBy>
  <cp:revision>336</cp:revision>
  <dcterms:created xsi:type="dcterms:W3CDTF">2014-10-16T01:34:26Z</dcterms:created>
  <dcterms:modified xsi:type="dcterms:W3CDTF">2014-11-05T03:55:01Z</dcterms:modified>
</cp:coreProperties>
</file>