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7" r:id="rId3"/>
    <p:sldId id="314" r:id="rId4"/>
    <p:sldId id="258" r:id="rId5"/>
    <p:sldId id="276" r:id="rId6"/>
    <p:sldId id="259" r:id="rId7"/>
    <p:sldId id="260" r:id="rId8"/>
    <p:sldId id="269" r:id="rId9"/>
    <p:sldId id="277" r:id="rId10"/>
    <p:sldId id="262" r:id="rId11"/>
    <p:sldId id="263" r:id="rId12"/>
    <p:sldId id="264" r:id="rId13"/>
    <p:sldId id="266" r:id="rId14"/>
    <p:sldId id="265" r:id="rId15"/>
    <p:sldId id="316" r:id="rId16"/>
    <p:sldId id="267" r:id="rId17"/>
    <p:sldId id="282" r:id="rId18"/>
    <p:sldId id="335" r:id="rId19"/>
    <p:sldId id="317" r:id="rId20"/>
    <p:sldId id="318" r:id="rId21"/>
    <p:sldId id="311" r:id="rId22"/>
    <p:sldId id="268" r:id="rId23"/>
    <p:sldId id="294" r:id="rId24"/>
    <p:sldId id="319" r:id="rId25"/>
    <p:sldId id="320" r:id="rId26"/>
    <p:sldId id="312" r:id="rId27"/>
    <p:sldId id="270" r:id="rId28"/>
    <p:sldId id="321" r:id="rId29"/>
    <p:sldId id="322" r:id="rId30"/>
    <p:sldId id="323" r:id="rId31"/>
    <p:sldId id="295" r:id="rId32"/>
    <p:sldId id="324" r:id="rId33"/>
    <p:sldId id="272" r:id="rId34"/>
    <p:sldId id="325" r:id="rId35"/>
    <p:sldId id="327" r:id="rId36"/>
    <p:sldId id="299" r:id="rId37"/>
    <p:sldId id="283" r:id="rId38"/>
    <p:sldId id="296" r:id="rId39"/>
    <p:sldId id="285" r:id="rId40"/>
    <p:sldId id="328" r:id="rId41"/>
    <p:sldId id="289" r:id="rId42"/>
    <p:sldId id="288" r:id="rId43"/>
    <p:sldId id="330" r:id="rId44"/>
    <p:sldId id="298" r:id="rId45"/>
    <p:sldId id="290" r:id="rId46"/>
    <p:sldId id="291" r:id="rId47"/>
    <p:sldId id="292" r:id="rId48"/>
    <p:sldId id="275" r:id="rId49"/>
    <p:sldId id="331" r:id="rId50"/>
    <p:sldId id="293" r:id="rId51"/>
    <p:sldId id="279" r:id="rId52"/>
    <p:sldId id="332" r:id="rId53"/>
    <p:sldId id="300" r:id="rId54"/>
    <p:sldId id="302" r:id="rId55"/>
    <p:sldId id="280" r:id="rId56"/>
    <p:sldId id="281" r:id="rId57"/>
    <p:sldId id="304" r:id="rId58"/>
    <p:sldId id="303" r:id="rId59"/>
    <p:sldId id="305" r:id="rId60"/>
    <p:sldId id="306" r:id="rId61"/>
    <p:sldId id="307" r:id="rId62"/>
    <p:sldId id="333" r:id="rId63"/>
    <p:sldId id="308" r:id="rId64"/>
    <p:sldId id="309" r:id="rId65"/>
    <p:sldId id="310" r:id="rId66"/>
    <p:sldId id="334"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2" autoAdjust="0"/>
    <p:restoredTop sz="75521" autoAdjust="0"/>
  </p:normalViewPr>
  <p:slideViewPr>
    <p:cSldViewPr>
      <p:cViewPr varScale="1">
        <p:scale>
          <a:sx n="66" d="100"/>
          <a:sy n="66" d="100"/>
        </p:scale>
        <p:origin x="-320" y="-96"/>
      </p:cViewPr>
      <p:guideLst>
        <p:guide orient="horz" pos="2160"/>
        <p:guide pos="2880"/>
      </p:guideLst>
    </p:cSldViewPr>
  </p:slideViewPr>
  <p:outlineViewPr>
    <p:cViewPr>
      <p:scale>
        <a:sx n="33" d="100"/>
        <a:sy n="33" d="100"/>
      </p:scale>
      <p:origin x="0" y="550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DD89F2-CE21-2B44-8903-627AA7770535}"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32296B4B-1BA6-8946-BDEA-E0DF40075163}">
      <dgm:prSet/>
      <dgm:spPr/>
      <dgm:t>
        <a:bodyPr/>
        <a:lstStyle/>
        <a:p>
          <a:pPr rtl="0"/>
          <a:r>
            <a:rPr lang="en-US" smtClean="0"/>
            <a:t>Localised</a:t>
          </a:r>
          <a:endParaRPr lang="en-US"/>
        </a:p>
      </dgm:t>
    </dgm:pt>
    <dgm:pt modelId="{E2244EF2-B4E4-C94E-AF2A-ADD7ACA4203C}" type="parTrans" cxnId="{B936E02A-F1FF-7342-AF66-87B0A9DA6461}">
      <dgm:prSet/>
      <dgm:spPr/>
      <dgm:t>
        <a:bodyPr/>
        <a:lstStyle/>
        <a:p>
          <a:endParaRPr lang="en-US"/>
        </a:p>
      </dgm:t>
    </dgm:pt>
    <dgm:pt modelId="{A39A5D67-7F4B-1A4F-AFB8-4AA7226D61C0}" type="sibTrans" cxnId="{B936E02A-F1FF-7342-AF66-87B0A9DA6461}">
      <dgm:prSet/>
      <dgm:spPr/>
      <dgm:t>
        <a:bodyPr/>
        <a:lstStyle/>
        <a:p>
          <a:endParaRPr lang="en-US"/>
        </a:p>
      </dgm:t>
    </dgm:pt>
    <dgm:pt modelId="{B1A61B9C-BD95-0640-82F7-479CCB79EAE6}">
      <dgm:prSet/>
      <dgm:spPr/>
      <dgm:t>
        <a:bodyPr/>
        <a:lstStyle/>
        <a:p>
          <a:pPr rtl="0"/>
          <a:r>
            <a:rPr lang="nl-NL" dirty="0" smtClean="0"/>
            <a:t>Active Surveillance</a:t>
          </a:r>
          <a:endParaRPr lang="nl-NL" dirty="0"/>
        </a:p>
      </dgm:t>
    </dgm:pt>
    <dgm:pt modelId="{9D7274B0-7845-724B-9FE6-6FD7CC702538}" type="parTrans" cxnId="{D068732E-6D38-CB40-8B83-F1AC418AB921}">
      <dgm:prSet/>
      <dgm:spPr/>
      <dgm:t>
        <a:bodyPr/>
        <a:lstStyle/>
        <a:p>
          <a:endParaRPr lang="en-US"/>
        </a:p>
      </dgm:t>
    </dgm:pt>
    <dgm:pt modelId="{79228C3C-EC2C-9741-9D5E-C4C40741D255}" type="sibTrans" cxnId="{D068732E-6D38-CB40-8B83-F1AC418AB921}">
      <dgm:prSet/>
      <dgm:spPr/>
      <dgm:t>
        <a:bodyPr/>
        <a:lstStyle/>
        <a:p>
          <a:endParaRPr lang="en-US"/>
        </a:p>
      </dgm:t>
    </dgm:pt>
    <dgm:pt modelId="{90BB7A64-4B56-624F-A254-93B9B046DF1F}">
      <dgm:prSet/>
      <dgm:spPr/>
      <dgm:t>
        <a:bodyPr/>
        <a:lstStyle/>
        <a:p>
          <a:pPr rtl="0"/>
          <a:r>
            <a:rPr lang="en-US" dirty="0" smtClean="0"/>
            <a:t>Radiotherapy</a:t>
          </a:r>
          <a:endParaRPr lang="en-US" dirty="0"/>
        </a:p>
      </dgm:t>
    </dgm:pt>
    <dgm:pt modelId="{F28B6E8D-25BD-374A-9AA1-A42BFACDE845}" type="parTrans" cxnId="{24C27CCB-9A1E-BA42-9C74-710B6FBC4908}">
      <dgm:prSet/>
      <dgm:spPr/>
      <dgm:t>
        <a:bodyPr/>
        <a:lstStyle/>
        <a:p>
          <a:endParaRPr lang="en-US"/>
        </a:p>
      </dgm:t>
    </dgm:pt>
    <dgm:pt modelId="{0EDE1D20-0780-8448-879B-204C343B39E1}" type="sibTrans" cxnId="{24C27CCB-9A1E-BA42-9C74-710B6FBC4908}">
      <dgm:prSet/>
      <dgm:spPr/>
      <dgm:t>
        <a:bodyPr/>
        <a:lstStyle/>
        <a:p>
          <a:endParaRPr lang="en-US"/>
        </a:p>
      </dgm:t>
    </dgm:pt>
    <dgm:pt modelId="{31DB110B-C0F4-FB40-91D0-59BE0B3C2DB8}">
      <dgm:prSet/>
      <dgm:spPr/>
      <dgm:t>
        <a:bodyPr/>
        <a:lstStyle/>
        <a:p>
          <a:pPr rtl="0"/>
          <a:r>
            <a:rPr lang="fr-FR" dirty="0" err="1" smtClean="0"/>
            <a:t>Surgery</a:t>
          </a:r>
          <a:endParaRPr lang="fr-FR" dirty="0"/>
        </a:p>
      </dgm:t>
    </dgm:pt>
    <dgm:pt modelId="{4FDC6C60-7618-1546-B0CE-EE90BD26B637}" type="parTrans" cxnId="{85238EF5-B34D-664C-A09E-319BE8EBADB7}">
      <dgm:prSet/>
      <dgm:spPr/>
      <dgm:t>
        <a:bodyPr/>
        <a:lstStyle/>
        <a:p>
          <a:endParaRPr lang="en-US"/>
        </a:p>
      </dgm:t>
    </dgm:pt>
    <dgm:pt modelId="{7B33F5AD-1B41-8540-8DAC-B41554EE75EA}" type="sibTrans" cxnId="{85238EF5-B34D-664C-A09E-319BE8EBADB7}">
      <dgm:prSet/>
      <dgm:spPr/>
      <dgm:t>
        <a:bodyPr/>
        <a:lstStyle/>
        <a:p>
          <a:endParaRPr lang="en-US"/>
        </a:p>
      </dgm:t>
    </dgm:pt>
    <dgm:pt modelId="{0477CB97-87D3-524F-BADC-E1FAF928F5DA}">
      <dgm:prSet/>
      <dgm:spPr/>
      <dgm:t>
        <a:bodyPr/>
        <a:lstStyle/>
        <a:p>
          <a:pPr rtl="0"/>
          <a:r>
            <a:rPr lang="en-US" smtClean="0"/>
            <a:t>Advanced</a:t>
          </a:r>
          <a:endParaRPr lang="en-US"/>
        </a:p>
      </dgm:t>
    </dgm:pt>
    <dgm:pt modelId="{14972A99-C827-FA46-95AB-75F6B50CB87E}" type="parTrans" cxnId="{FFE99FF9-631C-074A-A983-80B42F51BB09}">
      <dgm:prSet/>
      <dgm:spPr/>
      <dgm:t>
        <a:bodyPr/>
        <a:lstStyle/>
        <a:p>
          <a:endParaRPr lang="en-US"/>
        </a:p>
      </dgm:t>
    </dgm:pt>
    <dgm:pt modelId="{8FDF5FAF-6207-6844-B05E-06952538D5FE}" type="sibTrans" cxnId="{FFE99FF9-631C-074A-A983-80B42F51BB09}">
      <dgm:prSet/>
      <dgm:spPr/>
      <dgm:t>
        <a:bodyPr/>
        <a:lstStyle/>
        <a:p>
          <a:endParaRPr lang="en-US"/>
        </a:p>
      </dgm:t>
    </dgm:pt>
    <dgm:pt modelId="{11A4B993-B548-6B4B-ACD5-5B69E3DCE26C}">
      <dgm:prSet/>
      <dgm:spPr/>
      <dgm:t>
        <a:bodyPr/>
        <a:lstStyle/>
        <a:p>
          <a:pPr rtl="0"/>
          <a:r>
            <a:rPr lang="en-US" smtClean="0"/>
            <a:t>Hormonal therapy</a:t>
          </a:r>
          <a:endParaRPr lang="en-US"/>
        </a:p>
      </dgm:t>
    </dgm:pt>
    <dgm:pt modelId="{385E4FCE-2440-594F-A909-B8B1EC06B783}" type="parTrans" cxnId="{985F9A2B-5D2B-824E-ABE3-09A7EAB6C258}">
      <dgm:prSet/>
      <dgm:spPr/>
      <dgm:t>
        <a:bodyPr/>
        <a:lstStyle/>
        <a:p>
          <a:endParaRPr lang="en-US"/>
        </a:p>
      </dgm:t>
    </dgm:pt>
    <dgm:pt modelId="{906B7A51-1C58-6D4E-BD41-3227593D8F89}" type="sibTrans" cxnId="{985F9A2B-5D2B-824E-ABE3-09A7EAB6C258}">
      <dgm:prSet/>
      <dgm:spPr/>
      <dgm:t>
        <a:bodyPr/>
        <a:lstStyle/>
        <a:p>
          <a:endParaRPr lang="en-US"/>
        </a:p>
      </dgm:t>
    </dgm:pt>
    <dgm:pt modelId="{FD6A2E32-0C3C-CE45-832F-C878CC4E66FA}">
      <dgm:prSet/>
      <dgm:spPr/>
      <dgm:t>
        <a:bodyPr/>
        <a:lstStyle/>
        <a:p>
          <a:pPr rtl="0"/>
          <a:r>
            <a:rPr lang="en-US" smtClean="0"/>
            <a:t>Chemotherapy</a:t>
          </a:r>
          <a:endParaRPr lang="en-US"/>
        </a:p>
      </dgm:t>
    </dgm:pt>
    <dgm:pt modelId="{82FA0EB4-9D30-0040-9CDA-F4AF3786D884}" type="parTrans" cxnId="{01EB48B0-9511-A348-8C5E-E704F83F60B2}">
      <dgm:prSet/>
      <dgm:spPr/>
      <dgm:t>
        <a:bodyPr/>
        <a:lstStyle/>
        <a:p>
          <a:endParaRPr lang="en-US"/>
        </a:p>
      </dgm:t>
    </dgm:pt>
    <dgm:pt modelId="{2D27E293-5A94-E24A-9713-93A2D05A86C3}" type="sibTrans" cxnId="{01EB48B0-9511-A348-8C5E-E704F83F60B2}">
      <dgm:prSet/>
      <dgm:spPr/>
      <dgm:t>
        <a:bodyPr/>
        <a:lstStyle/>
        <a:p>
          <a:endParaRPr lang="en-US"/>
        </a:p>
      </dgm:t>
    </dgm:pt>
    <dgm:pt modelId="{A02DE262-D6C8-A848-8027-86ECD472B254}">
      <dgm:prSet/>
      <dgm:spPr/>
      <dgm:t>
        <a:bodyPr/>
        <a:lstStyle/>
        <a:p>
          <a:pPr rtl="0"/>
          <a:r>
            <a:rPr lang="en-US" smtClean="0"/>
            <a:t>Supportive therapy</a:t>
          </a:r>
          <a:endParaRPr lang="en-US"/>
        </a:p>
      </dgm:t>
    </dgm:pt>
    <dgm:pt modelId="{A1F66AA4-8A46-254B-BA91-E7C8E7E22FE0}" type="parTrans" cxnId="{C39837E7-54CE-B54B-92E8-FA027956D19B}">
      <dgm:prSet/>
      <dgm:spPr/>
      <dgm:t>
        <a:bodyPr/>
        <a:lstStyle/>
        <a:p>
          <a:endParaRPr lang="en-US"/>
        </a:p>
      </dgm:t>
    </dgm:pt>
    <dgm:pt modelId="{00A678D0-2E73-7F4C-8117-CB0CA6F2566F}" type="sibTrans" cxnId="{C39837E7-54CE-B54B-92E8-FA027956D19B}">
      <dgm:prSet/>
      <dgm:spPr/>
      <dgm:t>
        <a:bodyPr/>
        <a:lstStyle/>
        <a:p>
          <a:endParaRPr lang="en-US"/>
        </a:p>
      </dgm:t>
    </dgm:pt>
    <dgm:pt modelId="{4944DD48-DF8F-DC4D-BAFF-4BF86474D50A}">
      <dgm:prSet/>
      <dgm:spPr/>
      <dgm:t>
        <a:bodyPr/>
        <a:lstStyle/>
        <a:p>
          <a:pPr rtl="0"/>
          <a:r>
            <a:rPr lang="en-US" smtClean="0"/>
            <a:t>Radiotherapy</a:t>
          </a:r>
          <a:endParaRPr lang="en-US"/>
        </a:p>
      </dgm:t>
    </dgm:pt>
    <dgm:pt modelId="{D75AEC28-03B0-6D41-938D-AC5166B2950E}" type="parTrans" cxnId="{7682C953-1346-6840-A0BA-086B578CF434}">
      <dgm:prSet/>
      <dgm:spPr/>
      <dgm:t>
        <a:bodyPr/>
        <a:lstStyle/>
        <a:p>
          <a:endParaRPr lang="en-US"/>
        </a:p>
      </dgm:t>
    </dgm:pt>
    <dgm:pt modelId="{EFED71D7-BC49-E84E-9F55-DDC9F6661B52}" type="sibTrans" cxnId="{7682C953-1346-6840-A0BA-086B578CF434}">
      <dgm:prSet/>
      <dgm:spPr/>
      <dgm:t>
        <a:bodyPr/>
        <a:lstStyle/>
        <a:p>
          <a:endParaRPr lang="en-US"/>
        </a:p>
      </dgm:t>
    </dgm:pt>
    <dgm:pt modelId="{F480D6A1-AFE1-E64D-9486-ED329AE3AB68}">
      <dgm:prSet/>
      <dgm:spPr/>
      <dgm:t>
        <a:bodyPr/>
        <a:lstStyle/>
        <a:p>
          <a:pPr rtl="0"/>
          <a:r>
            <a:rPr lang="en-US" smtClean="0"/>
            <a:t>Bisphosphonates</a:t>
          </a:r>
          <a:endParaRPr lang="en-US"/>
        </a:p>
      </dgm:t>
    </dgm:pt>
    <dgm:pt modelId="{9605E2A0-CF26-924F-9195-19611E4E8849}" type="parTrans" cxnId="{1C2EE346-F6E3-E841-84CC-490CAA55D0CA}">
      <dgm:prSet/>
      <dgm:spPr/>
      <dgm:t>
        <a:bodyPr/>
        <a:lstStyle/>
        <a:p>
          <a:endParaRPr lang="en-US"/>
        </a:p>
      </dgm:t>
    </dgm:pt>
    <dgm:pt modelId="{1B34742F-69D9-514D-B06C-100ACFADFF3E}" type="sibTrans" cxnId="{1C2EE346-F6E3-E841-84CC-490CAA55D0CA}">
      <dgm:prSet/>
      <dgm:spPr/>
      <dgm:t>
        <a:bodyPr/>
        <a:lstStyle/>
        <a:p>
          <a:endParaRPr lang="en-US"/>
        </a:p>
      </dgm:t>
    </dgm:pt>
    <dgm:pt modelId="{5EC3DBAE-A016-1A46-9377-85863C4A24B4}">
      <dgm:prSet/>
      <dgm:spPr/>
      <dgm:t>
        <a:bodyPr/>
        <a:lstStyle/>
        <a:p>
          <a:pPr rtl="0"/>
          <a:r>
            <a:rPr lang="fi-FI" smtClean="0"/>
            <a:t>Palliative Care</a:t>
          </a:r>
          <a:endParaRPr lang="fi-FI"/>
        </a:p>
      </dgm:t>
    </dgm:pt>
    <dgm:pt modelId="{75B7E4F0-07E3-3049-9816-B8F2F0128FA0}" type="parTrans" cxnId="{EB3154B5-6033-3540-AD48-3DE13DDB1B08}">
      <dgm:prSet/>
      <dgm:spPr/>
      <dgm:t>
        <a:bodyPr/>
        <a:lstStyle/>
        <a:p>
          <a:endParaRPr lang="en-US"/>
        </a:p>
      </dgm:t>
    </dgm:pt>
    <dgm:pt modelId="{79A52C79-070C-9341-9313-8FB81F8C1D57}" type="sibTrans" cxnId="{EB3154B5-6033-3540-AD48-3DE13DDB1B08}">
      <dgm:prSet/>
      <dgm:spPr/>
      <dgm:t>
        <a:bodyPr/>
        <a:lstStyle/>
        <a:p>
          <a:endParaRPr lang="en-US"/>
        </a:p>
      </dgm:t>
    </dgm:pt>
    <dgm:pt modelId="{753CC6B7-41FF-D64F-8FE1-0C3225991DF9}" type="pres">
      <dgm:prSet presAssocID="{4FDD89F2-CE21-2B44-8903-627AA7770535}" presName="Name0" presStyleCnt="0">
        <dgm:presLayoutVars>
          <dgm:dir/>
          <dgm:animLvl val="lvl"/>
          <dgm:resizeHandles val="exact"/>
        </dgm:presLayoutVars>
      </dgm:prSet>
      <dgm:spPr/>
      <dgm:t>
        <a:bodyPr/>
        <a:lstStyle/>
        <a:p>
          <a:endParaRPr lang="en-US"/>
        </a:p>
      </dgm:t>
    </dgm:pt>
    <dgm:pt modelId="{A3F3E9DF-309C-9140-AD72-88E7D754E4F8}" type="pres">
      <dgm:prSet presAssocID="{32296B4B-1BA6-8946-BDEA-E0DF40075163}" presName="composite" presStyleCnt="0"/>
      <dgm:spPr/>
    </dgm:pt>
    <dgm:pt modelId="{DA810315-1674-5647-8C8D-10DE4F64688A}" type="pres">
      <dgm:prSet presAssocID="{32296B4B-1BA6-8946-BDEA-E0DF40075163}" presName="parTx" presStyleLbl="alignNode1" presStyleIdx="0" presStyleCnt="2">
        <dgm:presLayoutVars>
          <dgm:chMax val="0"/>
          <dgm:chPref val="0"/>
          <dgm:bulletEnabled val="1"/>
        </dgm:presLayoutVars>
      </dgm:prSet>
      <dgm:spPr/>
      <dgm:t>
        <a:bodyPr/>
        <a:lstStyle/>
        <a:p>
          <a:endParaRPr lang="en-US"/>
        </a:p>
      </dgm:t>
    </dgm:pt>
    <dgm:pt modelId="{A0C3647E-7D20-5F4C-ADA2-8B8F2FC6E9B5}" type="pres">
      <dgm:prSet presAssocID="{32296B4B-1BA6-8946-BDEA-E0DF40075163}" presName="desTx" presStyleLbl="alignAccFollowNode1" presStyleIdx="0" presStyleCnt="2">
        <dgm:presLayoutVars>
          <dgm:bulletEnabled val="1"/>
        </dgm:presLayoutVars>
      </dgm:prSet>
      <dgm:spPr/>
      <dgm:t>
        <a:bodyPr/>
        <a:lstStyle/>
        <a:p>
          <a:endParaRPr lang="en-US"/>
        </a:p>
      </dgm:t>
    </dgm:pt>
    <dgm:pt modelId="{1D347A89-A4A2-4046-96E5-5B3737417935}" type="pres">
      <dgm:prSet presAssocID="{A39A5D67-7F4B-1A4F-AFB8-4AA7226D61C0}" presName="space" presStyleCnt="0"/>
      <dgm:spPr/>
    </dgm:pt>
    <dgm:pt modelId="{4A1B00BA-1682-2641-B75D-05DABF88E3E6}" type="pres">
      <dgm:prSet presAssocID="{0477CB97-87D3-524F-BADC-E1FAF928F5DA}" presName="composite" presStyleCnt="0"/>
      <dgm:spPr/>
    </dgm:pt>
    <dgm:pt modelId="{4670C775-BAB7-6A42-A1FC-CE6CF04B5F94}" type="pres">
      <dgm:prSet presAssocID="{0477CB97-87D3-524F-BADC-E1FAF928F5DA}" presName="parTx" presStyleLbl="alignNode1" presStyleIdx="1" presStyleCnt="2">
        <dgm:presLayoutVars>
          <dgm:chMax val="0"/>
          <dgm:chPref val="0"/>
          <dgm:bulletEnabled val="1"/>
        </dgm:presLayoutVars>
      </dgm:prSet>
      <dgm:spPr/>
      <dgm:t>
        <a:bodyPr/>
        <a:lstStyle/>
        <a:p>
          <a:endParaRPr lang="en-US"/>
        </a:p>
      </dgm:t>
    </dgm:pt>
    <dgm:pt modelId="{A37C8D53-0F05-CD46-B6A5-8182B29771FD}" type="pres">
      <dgm:prSet presAssocID="{0477CB97-87D3-524F-BADC-E1FAF928F5DA}" presName="desTx" presStyleLbl="alignAccFollowNode1" presStyleIdx="1" presStyleCnt="2">
        <dgm:presLayoutVars>
          <dgm:bulletEnabled val="1"/>
        </dgm:presLayoutVars>
      </dgm:prSet>
      <dgm:spPr/>
      <dgm:t>
        <a:bodyPr/>
        <a:lstStyle/>
        <a:p>
          <a:endParaRPr lang="en-US"/>
        </a:p>
      </dgm:t>
    </dgm:pt>
  </dgm:ptLst>
  <dgm:cxnLst>
    <dgm:cxn modelId="{C38C7FB5-348E-AB4F-888B-BB9576ECE052}" type="presOf" srcId="{4944DD48-DF8F-DC4D-BAFF-4BF86474D50A}" destId="{A37C8D53-0F05-CD46-B6A5-8182B29771FD}" srcOrd="0" destOrd="3" presId="urn:microsoft.com/office/officeart/2005/8/layout/hList1"/>
    <dgm:cxn modelId="{0385B299-0711-8249-B286-F1900D16119F}" type="presOf" srcId="{32296B4B-1BA6-8946-BDEA-E0DF40075163}" destId="{DA810315-1674-5647-8C8D-10DE4F64688A}" srcOrd="0" destOrd="0" presId="urn:microsoft.com/office/officeart/2005/8/layout/hList1"/>
    <dgm:cxn modelId="{EB3154B5-6033-3540-AD48-3DE13DDB1B08}" srcId="{A02DE262-D6C8-A848-8027-86ECD472B254}" destId="{5EC3DBAE-A016-1A46-9377-85863C4A24B4}" srcOrd="2" destOrd="0" parTransId="{75B7E4F0-07E3-3049-9816-B8F2F0128FA0}" sibTransId="{79A52C79-070C-9341-9313-8FB81F8C1D57}"/>
    <dgm:cxn modelId="{1C2EE346-F6E3-E841-84CC-490CAA55D0CA}" srcId="{A02DE262-D6C8-A848-8027-86ECD472B254}" destId="{F480D6A1-AFE1-E64D-9486-ED329AE3AB68}" srcOrd="1" destOrd="0" parTransId="{9605E2A0-CF26-924F-9195-19611E4E8849}" sibTransId="{1B34742F-69D9-514D-B06C-100ACFADFF3E}"/>
    <dgm:cxn modelId="{B936E02A-F1FF-7342-AF66-87B0A9DA6461}" srcId="{4FDD89F2-CE21-2B44-8903-627AA7770535}" destId="{32296B4B-1BA6-8946-BDEA-E0DF40075163}" srcOrd="0" destOrd="0" parTransId="{E2244EF2-B4E4-C94E-AF2A-ADD7ACA4203C}" sibTransId="{A39A5D67-7F4B-1A4F-AFB8-4AA7226D61C0}"/>
    <dgm:cxn modelId="{24C27CCB-9A1E-BA42-9C74-710B6FBC4908}" srcId="{32296B4B-1BA6-8946-BDEA-E0DF40075163}" destId="{90BB7A64-4B56-624F-A254-93B9B046DF1F}" srcOrd="1" destOrd="0" parTransId="{F28B6E8D-25BD-374A-9AA1-A42BFACDE845}" sibTransId="{0EDE1D20-0780-8448-879B-204C343B39E1}"/>
    <dgm:cxn modelId="{B1D55162-6743-4A40-92EF-42297900DA06}" type="presOf" srcId="{31DB110B-C0F4-FB40-91D0-59BE0B3C2DB8}" destId="{A0C3647E-7D20-5F4C-ADA2-8B8F2FC6E9B5}" srcOrd="0" destOrd="2" presId="urn:microsoft.com/office/officeart/2005/8/layout/hList1"/>
    <dgm:cxn modelId="{985F9A2B-5D2B-824E-ABE3-09A7EAB6C258}" srcId="{0477CB97-87D3-524F-BADC-E1FAF928F5DA}" destId="{11A4B993-B548-6B4B-ACD5-5B69E3DCE26C}" srcOrd="0" destOrd="0" parTransId="{385E4FCE-2440-594F-A909-B8B1EC06B783}" sibTransId="{906B7A51-1C58-6D4E-BD41-3227593D8F89}"/>
    <dgm:cxn modelId="{01EB48B0-9511-A348-8C5E-E704F83F60B2}" srcId="{0477CB97-87D3-524F-BADC-E1FAF928F5DA}" destId="{FD6A2E32-0C3C-CE45-832F-C878CC4E66FA}" srcOrd="1" destOrd="0" parTransId="{82FA0EB4-9D30-0040-9CDA-F4AF3786D884}" sibTransId="{2D27E293-5A94-E24A-9713-93A2D05A86C3}"/>
    <dgm:cxn modelId="{45C3D6DD-7833-3F47-90A2-39F4A8005521}" type="presOf" srcId="{F480D6A1-AFE1-E64D-9486-ED329AE3AB68}" destId="{A37C8D53-0F05-CD46-B6A5-8182B29771FD}" srcOrd="0" destOrd="4" presId="urn:microsoft.com/office/officeart/2005/8/layout/hList1"/>
    <dgm:cxn modelId="{74DC3FC3-0B9D-3843-BC5D-9E9A966340C0}" type="presOf" srcId="{A02DE262-D6C8-A848-8027-86ECD472B254}" destId="{A37C8D53-0F05-CD46-B6A5-8182B29771FD}" srcOrd="0" destOrd="2" presId="urn:microsoft.com/office/officeart/2005/8/layout/hList1"/>
    <dgm:cxn modelId="{7E587F73-EA09-BD40-A166-B29E7D74FC1D}" type="presOf" srcId="{0477CB97-87D3-524F-BADC-E1FAF928F5DA}" destId="{4670C775-BAB7-6A42-A1FC-CE6CF04B5F94}" srcOrd="0" destOrd="0" presId="urn:microsoft.com/office/officeart/2005/8/layout/hList1"/>
    <dgm:cxn modelId="{85238EF5-B34D-664C-A09E-319BE8EBADB7}" srcId="{32296B4B-1BA6-8946-BDEA-E0DF40075163}" destId="{31DB110B-C0F4-FB40-91D0-59BE0B3C2DB8}" srcOrd="2" destOrd="0" parTransId="{4FDC6C60-7618-1546-B0CE-EE90BD26B637}" sibTransId="{7B33F5AD-1B41-8540-8DAC-B41554EE75EA}"/>
    <dgm:cxn modelId="{FFE99FF9-631C-074A-A983-80B42F51BB09}" srcId="{4FDD89F2-CE21-2B44-8903-627AA7770535}" destId="{0477CB97-87D3-524F-BADC-E1FAF928F5DA}" srcOrd="1" destOrd="0" parTransId="{14972A99-C827-FA46-95AB-75F6B50CB87E}" sibTransId="{8FDF5FAF-6207-6844-B05E-06952538D5FE}"/>
    <dgm:cxn modelId="{C39837E7-54CE-B54B-92E8-FA027956D19B}" srcId="{0477CB97-87D3-524F-BADC-E1FAF928F5DA}" destId="{A02DE262-D6C8-A848-8027-86ECD472B254}" srcOrd="2" destOrd="0" parTransId="{A1F66AA4-8A46-254B-BA91-E7C8E7E22FE0}" sibTransId="{00A678D0-2E73-7F4C-8117-CB0CA6F2566F}"/>
    <dgm:cxn modelId="{B25F07B8-F25E-1740-A621-F5B2DAA64980}" type="presOf" srcId="{B1A61B9C-BD95-0640-82F7-479CCB79EAE6}" destId="{A0C3647E-7D20-5F4C-ADA2-8B8F2FC6E9B5}" srcOrd="0" destOrd="0" presId="urn:microsoft.com/office/officeart/2005/8/layout/hList1"/>
    <dgm:cxn modelId="{D068732E-6D38-CB40-8B83-F1AC418AB921}" srcId="{32296B4B-1BA6-8946-BDEA-E0DF40075163}" destId="{B1A61B9C-BD95-0640-82F7-479CCB79EAE6}" srcOrd="0" destOrd="0" parTransId="{9D7274B0-7845-724B-9FE6-6FD7CC702538}" sibTransId="{79228C3C-EC2C-9741-9D5E-C4C40741D255}"/>
    <dgm:cxn modelId="{7682C953-1346-6840-A0BA-086B578CF434}" srcId="{A02DE262-D6C8-A848-8027-86ECD472B254}" destId="{4944DD48-DF8F-DC4D-BAFF-4BF86474D50A}" srcOrd="0" destOrd="0" parTransId="{D75AEC28-03B0-6D41-938D-AC5166B2950E}" sibTransId="{EFED71D7-BC49-E84E-9F55-DDC9F6661B52}"/>
    <dgm:cxn modelId="{210551B4-9889-9042-A7CE-55BFCDC0CDB4}" type="presOf" srcId="{11A4B993-B548-6B4B-ACD5-5B69E3DCE26C}" destId="{A37C8D53-0F05-CD46-B6A5-8182B29771FD}" srcOrd="0" destOrd="0" presId="urn:microsoft.com/office/officeart/2005/8/layout/hList1"/>
    <dgm:cxn modelId="{C5CD11B1-596F-A543-B342-5FA6F6B30BAB}" type="presOf" srcId="{FD6A2E32-0C3C-CE45-832F-C878CC4E66FA}" destId="{A37C8D53-0F05-CD46-B6A5-8182B29771FD}" srcOrd="0" destOrd="1" presId="urn:microsoft.com/office/officeart/2005/8/layout/hList1"/>
    <dgm:cxn modelId="{0AE48010-78AE-6044-AA93-5ED7168223C4}" type="presOf" srcId="{4FDD89F2-CE21-2B44-8903-627AA7770535}" destId="{753CC6B7-41FF-D64F-8FE1-0C3225991DF9}" srcOrd="0" destOrd="0" presId="urn:microsoft.com/office/officeart/2005/8/layout/hList1"/>
    <dgm:cxn modelId="{DA3934C3-F7BD-4849-849C-DF115FAAA401}" type="presOf" srcId="{5EC3DBAE-A016-1A46-9377-85863C4A24B4}" destId="{A37C8D53-0F05-CD46-B6A5-8182B29771FD}" srcOrd="0" destOrd="5" presId="urn:microsoft.com/office/officeart/2005/8/layout/hList1"/>
    <dgm:cxn modelId="{8AEDCD31-1C37-D342-8775-48B24F14024E}" type="presOf" srcId="{90BB7A64-4B56-624F-A254-93B9B046DF1F}" destId="{A0C3647E-7D20-5F4C-ADA2-8B8F2FC6E9B5}" srcOrd="0" destOrd="1" presId="urn:microsoft.com/office/officeart/2005/8/layout/hList1"/>
    <dgm:cxn modelId="{A61BA6EE-5E4A-5642-B900-350F9F4FDAFA}" type="presParOf" srcId="{753CC6B7-41FF-D64F-8FE1-0C3225991DF9}" destId="{A3F3E9DF-309C-9140-AD72-88E7D754E4F8}" srcOrd="0" destOrd="0" presId="urn:microsoft.com/office/officeart/2005/8/layout/hList1"/>
    <dgm:cxn modelId="{C86D443F-12F5-4244-BC9B-AB9714172F82}" type="presParOf" srcId="{A3F3E9DF-309C-9140-AD72-88E7D754E4F8}" destId="{DA810315-1674-5647-8C8D-10DE4F64688A}" srcOrd="0" destOrd="0" presId="urn:microsoft.com/office/officeart/2005/8/layout/hList1"/>
    <dgm:cxn modelId="{0A14CE6A-23B4-3F4E-AFC5-F756AAD8B03A}" type="presParOf" srcId="{A3F3E9DF-309C-9140-AD72-88E7D754E4F8}" destId="{A0C3647E-7D20-5F4C-ADA2-8B8F2FC6E9B5}" srcOrd="1" destOrd="0" presId="urn:microsoft.com/office/officeart/2005/8/layout/hList1"/>
    <dgm:cxn modelId="{0C9B88DE-B8FB-2143-BBF4-2DD41AD49D53}" type="presParOf" srcId="{753CC6B7-41FF-D64F-8FE1-0C3225991DF9}" destId="{1D347A89-A4A2-4046-96E5-5B3737417935}" srcOrd="1" destOrd="0" presId="urn:microsoft.com/office/officeart/2005/8/layout/hList1"/>
    <dgm:cxn modelId="{1C258C8E-E074-B645-9664-0C4105BEF5A1}" type="presParOf" srcId="{753CC6B7-41FF-D64F-8FE1-0C3225991DF9}" destId="{4A1B00BA-1682-2641-B75D-05DABF88E3E6}" srcOrd="2" destOrd="0" presId="urn:microsoft.com/office/officeart/2005/8/layout/hList1"/>
    <dgm:cxn modelId="{6AFB54DE-7C36-1F42-A5E1-C4C0A025CC2C}" type="presParOf" srcId="{4A1B00BA-1682-2641-B75D-05DABF88E3E6}" destId="{4670C775-BAB7-6A42-A1FC-CE6CF04B5F94}" srcOrd="0" destOrd="0" presId="urn:microsoft.com/office/officeart/2005/8/layout/hList1"/>
    <dgm:cxn modelId="{11575423-D370-E849-96F8-BFF45F49EEFD}" type="presParOf" srcId="{4A1B00BA-1682-2641-B75D-05DABF88E3E6}" destId="{A37C8D53-0F05-CD46-B6A5-8182B29771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2AAA0-AF7D-EC4E-97AA-32B061A8D377}" type="doc">
      <dgm:prSet loTypeId="urn:microsoft.com/office/officeart/2005/8/layout/hierarchy2" loCatId="" qsTypeId="urn:microsoft.com/office/officeart/2005/8/quickstyle/simple3" qsCatId="simple" csTypeId="urn:microsoft.com/office/officeart/2005/8/colors/accent1_2" csCatId="accent1" phldr="1"/>
      <dgm:spPr/>
      <dgm:t>
        <a:bodyPr/>
        <a:lstStyle/>
        <a:p>
          <a:endParaRPr lang="en-US"/>
        </a:p>
      </dgm:t>
    </dgm:pt>
    <dgm:pt modelId="{95F637F4-459E-6F4F-8EF0-F2428D12A9E9}">
      <dgm:prSet phldrT="[Text]"/>
      <dgm:spPr/>
      <dgm:t>
        <a:bodyPr/>
        <a:lstStyle/>
        <a:p>
          <a:r>
            <a:rPr lang="en-US" dirty="0" smtClean="0"/>
            <a:t>Early Stage Prostate Cancer in males aged 50-69</a:t>
          </a:r>
          <a:endParaRPr lang="en-US" dirty="0"/>
        </a:p>
      </dgm:t>
    </dgm:pt>
    <dgm:pt modelId="{ED07AB32-DD78-4744-B229-5F3CAC2D5800}" type="parTrans" cxnId="{C669FC0A-9E81-9540-9F6E-9C75415459B8}">
      <dgm:prSet/>
      <dgm:spPr/>
      <dgm:t>
        <a:bodyPr/>
        <a:lstStyle/>
        <a:p>
          <a:endParaRPr lang="en-US"/>
        </a:p>
      </dgm:t>
    </dgm:pt>
    <dgm:pt modelId="{FDBBEC6D-8E75-FB41-BEE8-A8667006FECF}" type="sibTrans" cxnId="{C669FC0A-9E81-9540-9F6E-9C75415459B8}">
      <dgm:prSet/>
      <dgm:spPr/>
      <dgm:t>
        <a:bodyPr/>
        <a:lstStyle/>
        <a:p>
          <a:endParaRPr lang="en-US"/>
        </a:p>
      </dgm:t>
    </dgm:pt>
    <dgm:pt modelId="{71E95D8B-F16E-AE46-80A8-A013480406E8}">
      <dgm:prSet phldrT="[Text]"/>
      <dgm:spPr/>
      <dgm:t>
        <a:bodyPr/>
        <a:lstStyle/>
        <a:p>
          <a:r>
            <a:rPr lang="en-US" dirty="0" smtClean="0"/>
            <a:t>Radical Prostatectomy</a:t>
          </a:r>
          <a:endParaRPr lang="en-US" dirty="0"/>
        </a:p>
      </dgm:t>
    </dgm:pt>
    <dgm:pt modelId="{1C8B9A09-F17D-7843-A0CF-0AB81D57E95C}" type="parTrans" cxnId="{B995F5D9-C28C-2B44-95F2-9B734B361C2F}">
      <dgm:prSet/>
      <dgm:spPr/>
      <dgm:t>
        <a:bodyPr/>
        <a:lstStyle/>
        <a:p>
          <a:endParaRPr lang="en-US"/>
        </a:p>
      </dgm:t>
    </dgm:pt>
    <dgm:pt modelId="{BF9E912B-C236-7843-9002-EDC194AAD795}" type="sibTrans" cxnId="{B995F5D9-C28C-2B44-95F2-9B734B361C2F}">
      <dgm:prSet/>
      <dgm:spPr/>
      <dgm:t>
        <a:bodyPr/>
        <a:lstStyle/>
        <a:p>
          <a:endParaRPr lang="en-US"/>
        </a:p>
      </dgm:t>
    </dgm:pt>
    <dgm:pt modelId="{EB5897C6-EF43-0344-B0E5-058E6777BC88}">
      <dgm:prSet phldrT="[Text]"/>
      <dgm:spPr/>
      <dgm:t>
        <a:bodyPr/>
        <a:lstStyle/>
        <a:p>
          <a:r>
            <a:rPr lang="en-US" dirty="0" smtClean="0"/>
            <a:t>Active Surveillance</a:t>
          </a:r>
          <a:endParaRPr lang="en-US" dirty="0"/>
        </a:p>
      </dgm:t>
    </dgm:pt>
    <dgm:pt modelId="{6A2D81CA-E073-A04A-8819-998E2FCC26D7}" type="parTrans" cxnId="{0BE781FC-99A7-F048-8003-7FF6F6883A75}">
      <dgm:prSet/>
      <dgm:spPr/>
      <dgm:t>
        <a:bodyPr/>
        <a:lstStyle/>
        <a:p>
          <a:endParaRPr lang="en-US"/>
        </a:p>
      </dgm:t>
    </dgm:pt>
    <dgm:pt modelId="{51A879B2-EA50-8343-9D7B-C2FCF40BD0A8}" type="sibTrans" cxnId="{0BE781FC-99A7-F048-8003-7FF6F6883A75}">
      <dgm:prSet/>
      <dgm:spPr/>
      <dgm:t>
        <a:bodyPr/>
        <a:lstStyle/>
        <a:p>
          <a:endParaRPr lang="en-US"/>
        </a:p>
      </dgm:t>
    </dgm:pt>
    <dgm:pt modelId="{45AFC7DC-543B-304F-ADC0-560E45E84D2A}">
      <dgm:prSet phldrT="[Text]"/>
      <dgm:spPr/>
      <dgm:t>
        <a:bodyPr/>
        <a:lstStyle/>
        <a:p>
          <a:r>
            <a:rPr lang="en-US" dirty="0" smtClean="0"/>
            <a:t>Radical Radiotherapy</a:t>
          </a:r>
          <a:endParaRPr lang="en-US" dirty="0"/>
        </a:p>
      </dgm:t>
    </dgm:pt>
    <dgm:pt modelId="{A81C5D79-BB30-0641-AFAA-2C107CF763B5}" type="parTrans" cxnId="{56C2B648-0176-C646-8147-9A6AE3B5FCCF}">
      <dgm:prSet/>
      <dgm:spPr/>
      <dgm:t>
        <a:bodyPr/>
        <a:lstStyle/>
        <a:p>
          <a:endParaRPr lang="en-US"/>
        </a:p>
      </dgm:t>
    </dgm:pt>
    <dgm:pt modelId="{801B5F10-D8A1-664E-A53D-3AFF23579753}" type="sibTrans" cxnId="{56C2B648-0176-C646-8147-9A6AE3B5FCCF}">
      <dgm:prSet/>
      <dgm:spPr/>
      <dgm:t>
        <a:bodyPr/>
        <a:lstStyle/>
        <a:p>
          <a:endParaRPr lang="en-US"/>
        </a:p>
      </dgm:t>
    </dgm:pt>
    <dgm:pt modelId="{7C509BC0-7643-1C46-8F0C-B55196FE7625}" type="pres">
      <dgm:prSet presAssocID="{01A2AAA0-AF7D-EC4E-97AA-32B061A8D377}" presName="diagram" presStyleCnt="0">
        <dgm:presLayoutVars>
          <dgm:chPref val="1"/>
          <dgm:dir/>
          <dgm:animOne val="branch"/>
          <dgm:animLvl val="lvl"/>
          <dgm:resizeHandles val="exact"/>
        </dgm:presLayoutVars>
      </dgm:prSet>
      <dgm:spPr/>
      <dgm:t>
        <a:bodyPr/>
        <a:lstStyle/>
        <a:p>
          <a:endParaRPr lang="en-US"/>
        </a:p>
      </dgm:t>
    </dgm:pt>
    <dgm:pt modelId="{0A1DDFF9-E153-F141-B795-52725471AD16}" type="pres">
      <dgm:prSet presAssocID="{95F637F4-459E-6F4F-8EF0-F2428D12A9E9}" presName="root1" presStyleCnt="0"/>
      <dgm:spPr/>
    </dgm:pt>
    <dgm:pt modelId="{C3D55B95-E9C8-C140-80D3-A367AF76097A}" type="pres">
      <dgm:prSet presAssocID="{95F637F4-459E-6F4F-8EF0-F2428D12A9E9}" presName="LevelOneTextNode" presStyleLbl="node0" presStyleIdx="0" presStyleCnt="1">
        <dgm:presLayoutVars>
          <dgm:chPref val="3"/>
        </dgm:presLayoutVars>
      </dgm:prSet>
      <dgm:spPr/>
      <dgm:t>
        <a:bodyPr/>
        <a:lstStyle/>
        <a:p>
          <a:endParaRPr lang="en-US"/>
        </a:p>
      </dgm:t>
    </dgm:pt>
    <dgm:pt modelId="{1A76116C-13CB-FF40-92D5-482DDA63502D}" type="pres">
      <dgm:prSet presAssocID="{95F637F4-459E-6F4F-8EF0-F2428D12A9E9}" presName="level2hierChild" presStyleCnt="0"/>
      <dgm:spPr/>
    </dgm:pt>
    <dgm:pt modelId="{6F6047A6-A5A6-2740-96A0-0A105170E6F6}" type="pres">
      <dgm:prSet presAssocID="{1C8B9A09-F17D-7843-A0CF-0AB81D57E95C}" presName="conn2-1" presStyleLbl="parChTrans1D2" presStyleIdx="0" presStyleCnt="3"/>
      <dgm:spPr/>
      <dgm:t>
        <a:bodyPr/>
        <a:lstStyle/>
        <a:p>
          <a:endParaRPr lang="en-US"/>
        </a:p>
      </dgm:t>
    </dgm:pt>
    <dgm:pt modelId="{173B8CBD-732D-0C41-9032-6F2E03C1C0E6}" type="pres">
      <dgm:prSet presAssocID="{1C8B9A09-F17D-7843-A0CF-0AB81D57E95C}" presName="connTx" presStyleLbl="parChTrans1D2" presStyleIdx="0" presStyleCnt="3"/>
      <dgm:spPr/>
      <dgm:t>
        <a:bodyPr/>
        <a:lstStyle/>
        <a:p>
          <a:endParaRPr lang="en-US"/>
        </a:p>
      </dgm:t>
    </dgm:pt>
    <dgm:pt modelId="{A5B7080E-EF34-4540-830C-C38FEB2B82E0}" type="pres">
      <dgm:prSet presAssocID="{71E95D8B-F16E-AE46-80A8-A013480406E8}" presName="root2" presStyleCnt="0"/>
      <dgm:spPr/>
    </dgm:pt>
    <dgm:pt modelId="{550A4D24-A95C-4B49-B696-104DD7096FB6}" type="pres">
      <dgm:prSet presAssocID="{71E95D8B-F16E-AE46-80A8-A013480406E8}" presName="LevelTwoTextNode" presStyleLbl="node2" presStyleIdx="0" presStyleCnt="3">
        <dgm:presLayoutVars>
          <dgm:chPref val="3"/>
        </dgm:presLayoutVars>
      </dgm:prSet>
      <dgm:spPr/>
      <dgm:t>
        <a:bodyPr/>
        <a:lstStyle/>
        <a:p>
          <a:endParaRPr lang="en-US"/>
        </a:p>
      </dgm:t>
    </dgm:pt>
    <dgm:pt modelId="{1F6F1BCA-FD68-9A4E-85F0-CC65F0DAE3E5}" type="pres">
      <dgm:prSet presAssocID="{71E95D8B-F16E-AE46-80A8-A013480406E8}" presName="level3hierChild" presStyleCnt="0"/>
      <dgm:spPr/>
    </dgm:pt>
    <dgm:pt modelId="{A806F20E-1ADB-F64D-9BBD-3C68E790D27E}" type="pres">
      <dgm:prSet presAssocID="{6A2D81CA-E073-A04A-8819-998E2FCC26D7}" presName="conn2-1" presStyleLbl="parChTrans1D2" presStyleIdx="1" presStyleCnt="3"/>
      <dgm:spPr/>
      <dgm:t>
        <a:bodyPr/>
        <a:lstStyle/>
        <a:p>
          <a:endParaRPr lang="en-US"/>
        </a:p>
      </dgm:t>
    </dgm:pt>
    <dgm:pt modelId="{B3734DE1-3CE5-A44D-84E3-EC70F63AFA35}" type="pres">
      <dgm:prSet presAssocID="{6A2D81CA-E073-A04A-8819-998E2FCC26D7}" presName="connTx" presStyleLbl="parChTrans1D2" presStyleIdx="1" presStyleCnt="3"/>
      <dgm:spPr/>
      <dgm:t>
        <a:bodyPr/>
        <a:lstStyle/>
        <a:p>
          <a:endParaRPr lang="en-US"/>
        </a:p>
      </dgm:t>
    </dgm:pt>
    <dgm:pt modelId="{B6E3913A-694F-1F45-9C83-E7CCA9C3C232}" type="pres">
      <dgm:prSet presAssocID="{EB5897C6-EF43-0344-B0E5-058E6777BC88}" presName="root2" presStyleCnt="0"/>
      <dgm:spPr/>
    </dgm:pt>
    <dgm:pt modelId="{D3B13FA7-2E94-A741-B72A-11CFE2CF0CE3}" type="pres">
      <dgm:prSet presAssocID="{EB5897C6-EF43-0344-B0E5-058E6777BC88}" presName="LevelTwoTextNode" presStyleLbl="node2" presStyleIdx="1" presStyleCnt="3">
        <dgm:presLayoutVars>
          <dgm:chPref val="3"/>
        </dgm:presLayoutVars>
      </dgm:prSet>
      <dgm:spPr/>
      <dgm:t>
        <a:bodyPr/>
        <a:lstStyle/>
        <a:p>
          <a:endParaRPr lang="en-US"/>
        </a:p>
      </dgm:t>
    </dgm:pt>
    <dgm:pt modelId="{D0D75597-40D1-C14A-B03C-094A359F5A7C}" type="pres">
      <dgm:prSet presAssocID="{EB5897C6-EF43-0344-B0E5-058E6777BC88}" presName="level3hierChild" presStyleCnt="0"/>
      <dgm:spPr/>
    </dgm:pt>
    <dgm:pt modelId="{01134F9B-2016-BF4F-80A5-7B863C3EB897}" type="pres">
      <dgm:prSet presAssocID="{A81C5D79-BB30-0641-AFAA-2C107CF763B5}" presName="conn2-1" presStyleLbl="parChTrans1D2" presStyleIdx="2" presStyleCnt="3"/>
      <dgm:spPr/>
      <dgm:t>
        <a:bodyPr/>
        <a:lstStyle/>
        <a:p>
          <a:endParaRPr lang="en-US"/>
        </a:p>
      </dgm:t>
    </dgm:pt>
    <dgm:pt modelId="{E4A57169-719C-4B44-A739-12EFCF4442AC}" type="pres">
      <dgm:prSet presAssocID="{A81C5D79-BB30-0641-AFAA-2C107CF763B5}" presName="connTx" presStyleLbl="parChTrans1D2" presStyleIdx="2" presStyleCnt="3"/>
      <dgm:spPr/>
      <dgm:t>
        <a:bodyPr/>
        <a:lstStyle/>
        <a:p>
          <a:endParaRPr lang="en-US"/>
        </a:p>
      </dgm:t>
    </dgm:pt>
    <dgm:pt modelId="{C6821849-1226-CD44-A63E-E50277581E7C}" type="pres">
      <dgm:prSet presAssocID="{45AFC7DC-543B-304F-ADC0-560E45E84D2A}" presName="root2" presStyleCnt="0"/>
      <dgm:spPr/>
    </dgm:pt>
    <dgm:pt modelId="{B5004EFD-F6DA-F54A-A3AB-A154BC528095}" type="pres">
      <dgm:prSet presAssocID="{45AFC7DC-543B-304F-ADC0-560E45E84D2A}" presName="LevelTwoTextNode" presStyleLbl="node2" presStyleIdx="2" presStyleCnt="3">
        <dgm:presLayoutVars>
          <dgm:chPref val="3"/>
        </dgm:presLayoutVars>
      </dgm:prSet>
      <dgm:spPr/>
      <dgm:t>
        <a:bodyPr/>
        <a:lstStyle/>
        <a:p>
          <a:endParaRPr lang="en-US"/>
        </a:p>
      </dgm:t>
    </dgm:pt>
    <dgm:pt modelId="{350EC8DE-7AAA-374D-8817-9BE8545792B2}" type="pres">
      <dgm:prSet presAssocID="{45AFC7DC-543B-304F-ADC0-560E45E84D2A}" presName="level3hierChild" presStyleCnt="0"/>
      <dgm:spPr/>
    </dgm:pt>
  </dgm:ptLst>
  <dgm:cxnLst>
    <dgm:cxn modelId="{E167FE85-C5D9-9046-91E1-607F7BD7755B}" type="presOf" srcId="{A81C5D79-BB30-0641-AFAA-2C107CF763B5}" destId="{E4A57169-719C-4B44-A739-12EFCF4442AC}" srcOrd="1" destOrd="0" presId="urn:microsoft.com/office/officeart/2005/8/layout/hierarchy2"/>
    <dgm:cxn modelId="{B2CC6C09-127F-834D-8549-9CC8B1D6973F}" type="presOf" srcId="{71E95D8B-F16E-AE46-80A8-A013480406E8}" destId="{550A4D24-A95C-4B49-B696-104DD7096FB6}" srcOrd="0" destOrd="0" presId="urn:microsoft.com/office/officeart/2005/8/layout/hierarchy2"/>
    <dgm:cxn modelId="{B995F5D9-C28C-2B44-95F2-9B734B361C2F}" srcId="{95F637F4-459E-6F4F-8EF0-F2428D12A9E9}" destId="{71E95D8B-F16E-AE46-80A8-A013480406E8}" srcOrd="0" destOrd="0" parTransId="{1C8B9A09-F17D-7843-A0CF-0AB81D57E95C}" sibTransId="{BF9E912B-C236-7843-9002-EDC194AAD795}"/>
    <dgm:cxn modelId="{F34087C7-20AF-B64D-BA05-364CB517CAEF}" type="presOf" srcId="{6A2D81CA-E073-A04A-8819-998E2FCC26D7}" destId="{B3734DE1-3CE5-A44D-84E3-EC70F63AFA35}" srcOrd="1" destOrd="0" presId="urn:microsoft.com/office/officeart/2005/8/layout/hierarchy2"/>
    <dgm:cxn modelId="{3D4B88CF-6114-F74E-9833-804149C26AC8}" type="presOf" srcId="{1C8B9A09-F17D-7843-A0CF-0AB81D57E95C}" destId="{6F6047A6-A5A6-2740-96A0-0A105170E6F6}" srcOrd="0" destOrd="0" presId="urn:microsoft.com/office/officeart/2005/8/layout/hierarchy2"/>
    <dgm:cxn modelId="{80DA0759-6365-E246-B957-2236D2BEE098}" type="presOf" srcId="{6A2D81CA-E073-A04A-8819-998E2FCC26D7}" destId="{A806F20E-1ADB-F64D-9BBD-3C68E790D27E}" srcOrd="0" destOrd="0" presId="urn:microsoft.com/office/officeart/2005/8/layout/hierarchy2"/>
    <dgm:cxn modelId="{56C2B648-0176-C646-8147-9A6AE3B5FCCF}" srcId="{95F637F4-459E-6F4F-8EF0-F2428D12A9E9}" destId="{45AFC7DC-543B-304F-ADC0-560E45E84D2A}" srcOrd="2" destOrd="0" parTransId="{A81C5D79-BB30-0641-AFAA-2C107CF763B5}" sibTransId="{801B5F10-D8A1-664E-A53D-3AFF23579753}"/>
    <dgm:cxn modelId="{97E2E3A8-83B5-4348-95FB-F40C91D23621}" type="presOf" srcId="{1C8B9A09-F17D-7843-A0CF-0AB81D57E95C}" destId="{173B8CBD-732D-0C41-9032-6F2E03C1C0E6}" srcOrd="1" destOrd="0" presId="urn:microsoft.com/office/officeart/2005/8/layout/hierarchy2"/>
    <dgm:cxn modelId="{0BE781FC-99A7-F048-8003-7FF6F6883A75}" srcId="{95F637F4-459E-6F4F-8EF0-F2428D12A9E9}" destId="{EB5897C6-EF43-0344-B0E5-058E6777BC88}" srcOrd="1" destOrd="0" parTransId="{6A2D81CA-E073-A04A-8819-998E2FCC26D7}" sibTransId="{51A879B2-EA50-8343-9D7B-C2FCF40BD0A8}"/>
    <dgm:cxn modelId="{C669FC0A-9E81-9540-9F6E-9C75415459B8}" srcId="{01A2AAA0-AF7D-EC4E-97AA-32B061A8D377}" destId="{95F637F4-459E-6F4F-8EF0-F2428D12A9E9}" srcOrd="0" destOrd="0" parTransId="{ED07AB32-DD78-4744-B229-5F3CAC2D5800}" sibTransId="{FDBBEC6D-8E75-FB41-BEE8-A8667006FECF}"/>
    <dgm:cxn modelId="{20CC71F7-26CA-6246-967F-DC7453CC02D3}" type="presOf" srcId="{95F637F4-459E-6F4F-8EF0-F2428D12A9E9}" destId="{C3D55B95-E9C8-C140-80D3-A367AF76097A}" srcOrd="0" destOrd="0" presId="urn:microsoft.com/office/officeart/2005/8/layout/hierarchy2"/>
    <dgm:cxn modelId="{7B2E6B5B-D795-2D41-8E12-09519E708DD9}" type="presOf" srcId="{EB5897C6-EF43-0344-B0E5-058E6777BC88}" destId="{D3B13FA7-2E94-A741-B72A-11CFE2CF0CE3}" srcOrd="0" destOrd="0" presId="urn:microsoft.com/office/officeart/2005/8/layout/hierarchy2"/>
    <dgm:cxn modelId="{ED0C5821-F2D0-F248-B129-83DF476C60B3}" type="presOf" srcId="{45AFC7DC-543B-304F-ADC0-560E45E84D2A}" destId="{B5004EFD-F6DA-F54A-A3AB-A154BC528095}" srcOrd="0" destOrd="0" presId="urn:microsoft.com/office/officeart/2005/8/layout/hierarchy2"/>
    <dgm:cxn modelId="{9C44AB94-F8CB-294C-BF11-F5BE05C07ADC}" type="presOf" srcId="{01A2AAA0-AF7D-EC4E-97AA-32B061A8D377}" destId="{7C509BC0-7643-1C46-8F0C-B55196FE7625}" srcOrd="0" destOrd="0" presId="urn:microsoft.com/office/officeart/2005/8/layout/hierarchy2"/>
    <dgm:cxn modelId="{65A210E5-E23C-2F4C-ABC6-B89C9FD536BC}" type="presOf" srcId="{A81C5D79-BB30-0641-AFAA-2C107CF763B5}" destId="{01134F9B-2016-BF4F-80A5-7B863C3EB897}" srcOrd="0" destOrd="0" presId="urn:microsoft.com/office/officeart/2005/8/layout/hierarchy2"/>
    <dgm:cxn modelId="{F68B9AC3-D2CE-E141-AEB4-CBBAE19038F1}" type="presParOf" srcId="{7C509BC0-7643-1C46-8F0C-B55196FE7625}" destId="{0A1DDFF9-E153-F141-B795-52725471AD16}" srcOrd="0" destOrd="0" presId="urn:microsoft.com/office/officeart/2005/8/layout/hierarchy2"/>
    <dgm:cxn modelId="{48CF9B15-AA84-7B46-ABD3-D1270874AA9A}" type="presParOf" srcId="{0A1DDFF9-E153-F141-B795-52725471AD16}" destId="{C3D55B95-E9C8-C140-80D3-A367AF76097A}" srcOrd="0" destOrd="0" presId="urn:microsoft.com/office/officeart/2005/8/layout/hierarchy2"/>
    <dgm:cxn modelId="{7ABABD8A-CCF0-0246-8809-7DC80C4D56FA}" type="presParOf" srcId="{0A1DDFF9-E153-F141-B795-52725471AD16}" destId="{1A76116C-13CB-FF40-92D5-482DDA63502D}" srcOrd="1" destOrd="0" presId="urn:microsoft.com/office/officeart/2005/8/layout/hierarchy2"/>
    <dgm:cxn modelId="{A7EEB759-D03C-2141-870A-009EF8B61FFD}" type="presParOf" srcId="{1A76116C-13CB-FF40-92D5-482DDA63502D}" destId="{6F6047A6-A5A6-2740-96A0-0A105170E6F6}" srcOrd="0" destOrd="0" presId="urn:microsoft.com/office/officeart/2005/8/layout/hierarchy2"/>
    <dgm:cxn modelId="{B5AAD436-C33F-8948-B854-27D3A0B7930E}" type="presParOf" srcId="{6F6047A6-A5A6-2740-96A0-0A105170E6F6}" destId="{173B8CBD-732D-0C41-9032-6F2E03C1C0E6}" srcOrd="0" destOrd="0" presId="urn:microsoft.com/office/officeart/2005/8/layout/hierarchy2"/>
    <dgm:cxn modelId="{84C7D7C0-5927-0448-BB3B-952AF6866C41}" type="presParOf" srcId="{1A76116C-13CB-FF40-92D5-482DDA63502D}" destId="{A5B7080E-EF34-4540-830C-C38FEB2B82E0}" srcOrd="1" destOrd="0" presId="urn:microsoft.com/office/officeart/2005/8/layout/hierarchy2"/>
    <dgm:cxn modelId="{86833840-848B-A941-8580-DEFBF383E931}" type="presParOf" srcId="{A5B7080E-EF34-4540-830C-C38FEB2B82E0}" destId="{550A4D24-A95C-4B49-B696-104DD7096FB6}" srcOrd="0" destOrd="0" presId="urn:microsoft.com/office/officeart/2005/8/layout/hierarchy2"/>
    <dgm:cxn modelId="{E69A4DB4-3FD8-194A-BD0D-CF3B1A0A2A8F}" type="presParOf" srcId="{A5B7080E-EF34-4540-830C-C38FEB2B82E0}" destId="{1F6F1BCA-FD68-9A4E-85F0-CC65F0DAE3E5}" srcOrd="1" destOrd="0" presId="urn:microsoft.com/office/officeart/2005/8/layout/hierarchy2"/>
    <dgm:cxn modelId="{AB76B223-EB48-624B-BC7C-56D2E7262FBE}" type="presParOf" srcId="{1A76116C-13CB-FF40-92D5-482DDA63502D}" destId="{A806F20E-1ADB-F64D-9BBD-3C68E790D27E}" srcOrd="2" destOrd="0" presId="urn:microsoft.com/office/officeart/2005/8/layout/hierarchy2"/>
    <dgm:cxn modelId="{4DD844D4-A1A0-0C40-B8AF-68B0DB5560CF}" type="presParOf" srcId="{A806F20E-1ADB-F64D-9BBD-3C68E790D27E}" destId="{B3734DE1-3CE5-A44D-84E3-EC70F63AFA35}" srcOrd="0" destOrd="0" presId="urn:microsoft.com/office/officeart/2005/8/layout/hierarchy2"/>
    <dgm:cxn modelId="{26878BB6-D46F-0843-B811-24FAEB59A189}" type="presParOf" srcId="{1A76116C-13CB-FF40-92D5-482DDA63502D}" destId="{B6E3913A-694F-1F45-9C83-E7CCA9C3C232}" srcOrd="3" destOrd="0" presId="urn:microsoft.com/office/officeart/2005/8/layout/hierarchy2"/>
    <dgm:cxn modelId="{91602769-9901-034B-91D5-56850BC732ED}" type="presParOf" srcId="{B6E3913A-694F-1F45-9C83-E7CCA9C3C232}" destId="{D3B13FA7-2E94-A741-B72A-11CFE2CF0CE3}" srcOrd="0" destOrd="0" presId="urn:microsoft.com/office/officeart/2005/8/layout/hierarchy2"/>
    <dgm:cxn modelId="{9D3011F6-85F2-164C-B5C2-E324464B9DF9}" type="presParOf" srcId="{B6E3913A-694F-1F45-9C83-E7CCA9C3C232}" destId="{D0D75597-40D1-C14A-B03C-094A359F5A7C}" srcOrd="1" destOrd="0" presId="urn:microsoft.com/office/officeart/2005/8/layout/hierarchy2"/>
    <dgm:cxn modelId="{44EC6B1C-4632-9B49-8A21-E34CDC8832FC}" type="presParOf" srcId="{1A76116C-13CB-FF40-92D5-482DDA63502D}" destId="{01134F9B-2016-BF4F-80A5-7B863C3EB897}" srcOrd="4" destOrd="0" presId="urn:microsoft.com/office/officeart/2005/8/layout/hierarchy2"/>
    <dgm:cxn modelId="{2EE12224-E0E5-BA4B-96FB-5F08A14842B0}" type="presParOf" srcId="{01134F9B-2016-BF4F-80A5-7B863C3EB897}" destId="{E4A57169-719C-4B44-A739-12EFCF4442AC}" srcOrd="0" destOrd="0" presId="urn:microsoft.com/office/officeart/2005/8/layout/hierarchy2"/>
    <dgm:cxn modelId="{BE565B73-1106-7C42-8992-80ED171BD13B}" type="presParOf" srcId="{1A76116C-13CB-FF40-92D5-482DDA63502D}" destId="{C6821849-1226-CD44-A63E-E50277581E7C}" srcOrd="5" destOrd="0" presId="urn:microsoft.com/office/officeart/2005/8/layout/hierarchy2"/>
    <dgm:cxn modelId="{616C0485-7478-DE49-A709-A1B3BA282D58}" type="presParOf" srcId="{C6821849-1226-CD44-A63E-E50277581E7C}" destId="{B5004EFD-F6DA-F54A-A3AB-A154BC528095}" srcOrd="0" destOrd="0" presId="urn:microsoft.com/office/officeart/2005/8/layout/hierarchy2"/>
    <dgm:cxn modelId="{FB8C6B4F-749B-4B4E-82D7-BAA95EF1BB37}" type="presParOf" srcId="{C6821849-1226-CD44-A63E-E50277581E7C}" destId="{350EC8DE-7AAA-374D-8817-9BE8545792B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FFE895-41A5-C74F-8E9C-45607781709E}" type="doc">
      <dgm:prSet loTypeId="urn:microsoft.com/office/officeart/2005/8/layout/hierarchy2" loCatId="" qsTypeId="urn:microsoft.com/office/officeart/2005/8/quickstyle/simple3" qsCatId="simple" csTypeId="urn:microsoft.com/office/officeart/2005/8/colors/accent1_2" csCatId="accent1" phldr="1"/>
      <dgm:spPr/>
      <dgm:t>
        <a:bodyPr/>
        <a:lstStyle/>
        <a:p>
          <a:endParaRPr lang="en-US"/>
        </a:p>
      </dgm:t>
    </dgm:pt>
    <dgm:pt modelId="{DC23FDED-8EC0-2A42-94CC-172D145662D6}">
      <dgm:prSet phldrT="[Text]"/>
      <dgm:spPr/>
      <dgm:t>
        <a:bodyPr/>
        <a:lstStyle/>
        <a:p>
          <a:r>
            <a:rPr lang="en-US" dirty="0" smtClean="0"/>
            <a:t>Group 1:</a:t>
          </a:r>
        </a:p>
        <a:p>
          <a:r>
            <a:rPr lang="en-US" dirty="0" smtClean="0"/>
            <a:t>PSA relapse post definitive therapy</a:t>
          </a:r>
        </a:p>
      </dgm:t>
    </dgm:pt>
    <dgm:pt modelId="{AE1FBC79-4F6D-4D4A-859E-AB4427663491}" type="parTrans" cxnId="{3629573A-A762-A24F-8D48-9F7A274041EE}">
      <dgm:prSet/>
      <dgm:spPr/>
      <dgm:t>
        <a:bodyPr/>
        <a:lstStyle/>
        <a:p>
          <a:endParaRPr lang="en-US"/>
        </a:p>
      </dgm:t>
    </dgm:pt>
    <dgm:pt modelId="{302BE354-39B3-C142-B613-CB31461C8A62}" type="sibTrans" cxnId="{3629573A-A762-A24F-8D48-9F7A274041EE}">
      <dgm:prSet/>
      <dgm:spPr/>
      <dgm:t>
        <a:bodyPr/>
        <a:lstStyle/>
        <a:p>
          <a:endParaRPr lang="en-US"/>
        </a:p>
      </dgm:t>
    </dgm:pt>
    <dgm:pt modelId="{C8E6A0AE-D1F5-E146-AB05-CD0751CC65B1}">
      <dgm:prSet phldrT="[Text]"/>
      <dgm:spPr/>
      <dgm:t>
        <a:bodyPr/>
        <a:lstStyle/>
        <a:p>
          <a:r>
            <a:rPr lang="en-US" dirty="0" smtClean="0"/>
            <a:t>Group 2: </a:t>
          </a:r>
        </a:p>
        <a:p>
          <a:r>
            <a:rPr lang="en-US" dirty="0" smtClean="0"/>
            <a:t>Not suitable for radical treatment</a:t>
          </a:r>
          <a:endParaRPr lang="en-US" dirty="0"/>
        </a:p>
      </dgm:t>
    </dgm:pt>
    <dgm:pt modelId="{36F958F7-CF8E-6F49-B282-7D321D3C5B26}" type="parTrans" cxnId="{DC94A5F2-FA22-9846-BFF8-71175CC3DBE3}">
      <dgm:prSet/>
      <dgm:spPr/>
      <dgm:t>
        <a:bodyPr/>
        <a:lstStyle/>
        <a:p>
          <a:endParaRPr lang="en-US"/>
        </a:p>
      </dgm:t>
    </dgm:pt>
    <dgm:pt modelId="{3C5AEB02-4BB1-9B49-8B38-7334D80F2D1F}" type="sibTrans" cxnId="{DC94A5F2-FA22-9846-BFF8-71175CC3DBE3}">
      <dgm:prSet/>
      <dgm:spPr/>
      <dgm:t>
        <a:bodyPr/>
        <a:lstStyle/>
        <a:p>
          <a:endParaRPr lang="en-US"/>
        </a:p>
      </dgm:t>
    </dgm:pt>
    <dgm:pt modelId="{E2179D28-9F21-0049-B43E-32386588491D}">
      <dgm:prSet phldrT="[Text]"/>
      <dgm:spPr/>
      <dgm:t>
        <a:bodyPr/>
        <a:lstStyle/>
        <a:p>
          <a:r>
            <a:rPr lang="en-US" dirty="0" smtClean="0"/>
            <a:t>ARM II: EARLY ADT</a:t>
          </a:r>
          <a:endParaRPr lang="en-US" dirty="0"/>
        </a:p>
      </dgm:t>
    </dgm:pt>
    <dgm:pt modelId="{12F73BB2-1A38-944F-898A-FC6C09421926}" type="parTrans" cxnId="{479A38C0-9B95-8F44-B322-6154B6C4286E}">
      <dgm:prSet/>
      <dgm:spPr/>
      <dgm:t>
        <a:bodyPr/>
        <a:lstStyle/>
        <a:p>
          <a:endParaRPr lang="en-US"/>
        </a:p>
      </dgm:t>
    </dgm:pt>
    <dgm:pt modelId="{012E09E3-6CBC-594B-BFC2-D6B0197096D5}" type="sibTrans" cxnId="{479A38C0-9B95-8F44-B322-6154B6C4286E}">
      <dgm:prSet/>
      <dgm:spPr/>
      <dgm:t>
        <a:bodyPr/>
        <a:lstStyle/>
        <a:p>
          <a:endParaRPr lang="en-US"/>
        </a:p>
      </dgm:t>
    </dgm:pt>
    <dgm:pt modelId="{C213EE93-D2E1-9944-AFEB-827A5C1C2CF8}">
      <dgm:prSet phldrT="[Text]"/>
      <dgm:spPr/>
      <dgm:t>
        <a:bodyPr/>
        <a:lstStyle/>
        <a:p>
          <a:r>
            <a:rPr lang="en-US" dirty="0" smtClean="0"/>
            <a:t>ARM I: DELAYED ADT</a:t>
          </a:r>
        </a:p>
      </dgm:t>
    </dgm:pt>
    <dgm:pt modelId="{E6847863-C575-394E-A329-6EEC646EA664}" type="parTrans" cxnId="{62EA46A1-832E-C042-BB24-B2B15D9FAE78}">
      <dgm:prSet/>
      <dgm:spPr/>
      <dgm:t>
        <a:bodyPr/>
        <a:lstStyle/>
        <a:p>
          <a:endParaRPr lang="en-US"/>
        </a:p>
      </dgm:t>
    </dgm:pt>
    <dgm:pt modelId="{01101CF4-6379-2141-9E37-FC9C2AD4DDA6}" type="sibTrans" cxnId="{62EA46A1-832E-C042-BB24-B2B15D9FAE78}">
      <dgm:prSet/>
      <dgm:spPr/>
      <dgm:t>
        <a:bodyPr/>
        <a:lstStyle/>
        <a:p>
          <a:endParaRPr lang="en-US"/>
        </a:p>
      </dgm:t>
    </dgm:pt>
    <dgm:pt modelId="{D68EFCC1-03C7-3A48-BE25-0255F4722380}">
      <dgm:prSet phldrT="[Text]"/>
      <dgm:spPr/>
      <dgm:t>
        <a:bodyPr/>
        <a:lstStyle/>
        <a:p>
          <a:r>
            <a:rPr lang="en-US" dirty="0" smtClean="0"/>
            <a:t> at least 2 years post study entry OR after evidence of disease progression</a:t>
          </a:r>
        </a:p>
      </dgm:t>
    </dgm:pt>
    <dgm:pt modelId="{1C4862AC-6570-7A4F-BD3F-EF0F4D529B9E}" type="parTrans" cxnId="{81952B41-143F-C04B-9624-815994F8B7BC}">
      <dgm:prSet/>
      <dgm:spPr/>
      <dgm:t>
        <a:bodyPr/>
        <a:lstStyle/>
        <a:p>
          <a:endParaRPr lang="en-US"/>
        </a:p>
      </dgm:t>
    </dgm:pt>
    <dgm:pt modelId="{711C463B-24CC-F24B-A55B-3050BF98897C}" type="sibTrans" cxnId="{81952B41-143F-C04B-9624-815994F8B7BC}">
      <dgm:prSet/>
      <dgm:spPr/>
      <dgm:t>
        <a:bodyPr/>
        <a:lstStyle/>
        <a:p>
          <a:endParaRPr lang="en-US"/>
        </a:p>
      </dgm:t>
    </dgm:pt>
    <dgm:pt modelId="{F0DC9868-563A-1A4C-AC97-03E97F3B5110}">
      <dgm:prSet phldrT="[Text]"/>
      <dgm:spPr/>
      <dgm:t>
        <a:bodyPr/>
        <a:lstStyle/>
        <a:p>
          <a:r>
            <a:rPr lang="en-US" dirty="0" smtClean="0"/>
            <a:t>Immediately after randomization commencing </a:t>
          </a:r>
          <a:endParaRPr lang="en-US" dirty="0"/>
        </a:p>
      </dgm:t>
    </dgm:pt>
    <dgm:pt modelId="{B6CCF8E5-3A2A-ED41-958D-954544137B46}" type="parTrans" cxnId="{CFF1D62A-93DF-504F-ABA4-53C0CEB18A4B}">
      <dgm:prSet/>
      <dgm:spPr/>
      <dgm:t>
        <a:bodyPr/>
        <a:lstStyle/>
        <a:p>
          <a:endParaRPr lang="en-US"/>
        </a:p>
      </dgm:t>
    </dgm:pt>
    <dgm:pt modelId="{72E45622-550A-7D47-A2D9-B9001EF2E5F9}" type="sibTrans" cxnId="{CFF1D62A-93DF-504F-ABA4-53C0CEB18A4B}">
      <dgm:prSet/>
      <dgm:spPr/>
      <dgm:t>
        <a:bodyPr/>
        <a:lstStyle/>
        <a:p>
          <a:endParaRPr lang="en-US"/>
        </a:p>
      </dgm:t>
    </dgm:pt>
    <dgm:pt modelId="{B969B9F5-A8D3-4143-A36F-AB6C7DCAF19C}">
      <dgm:prSet phldrT="[Text]"/>
      <dgm:spPr/>
      <dgm:t>
        <a:bodyPr/>
        <a:lstStyle/>
        <a:p>
          <a:r>
            <a:rPr lang="en-US" dirty="0" smtClean="0"/>
            <a:t>Continuous ADT: GnRH +/- anti-androgen</a:t>
          </a:r>
        </a:p>
      </dgm:t>
    </dgm:pt>
    <dgm:pt modelId="{63AE79CA-5CDF-804D-81A8-1852DBC1DB6D}" type="parTrans" cxnId="{3B5FE089-DDE6-1E46-AC34-27900619D3CC}">
      <dgm:prSet/>
      <dgm:spPr/>
      <dgm:t>
        <a:bodyPr/>
        <a:lstStyle/>
        <a:p>
          <a:endParaRPr lang="en-US"/>
        </a:p>
      </dgm:t>
    </dgm:pt>
    <dgm:pt modelId="{30679752-5862-F64D-9E97-5CDD96AA1EBD}" type="sibTrans" cxnId="{3B5FE089-DDE6-1E46-AC34-27900619D3CC}">
      <dgm:prSet/>
      <dgm:spPr/>
      <dgm:t>
        <a:bodyPr/>
        <a:lstStyle/>
        <a:p>
          <a:endParaRPr lang="en-US"/>
        </a:p>
      </dgm:t>
    </dgm:pt>
    <dgm:pt modelId="{87D0F4DF-8ED6-0041-8DB1-3769458A7EE9}">
      <dgm:prSet phldrT="[Text]"/>
      <dgm:spPr/>
      <dgm:t>
        <a:bodyPr/>
        <a:lstStyle/>
        <a:p>
          <a:r>
            <a:rPr lang="en-US" dirty="0" smtClean="0"/>
            <a:t>Intermittent ADT: GnRH +/- anti-androgen</a:t>
          </a:r>
        </a:p>
      </dgm:t>
    </dgm:pt>
    <dgm:pt modelId="{53515EC4-761B-354B-8CEE-18F71470A48E}" type="parTrans" cxnId="{11AF6ED0-FC9C-094A-B11D-BC64135D499E}">
      <dgm:prSet/>
      <dgm:spPr/>
      <dgm:t>
        <a:bodyPr/>
        <a:lstStyle/>
        <a:p>
          <a:endParaRPr lang="en-US"/>
        </a:p>
      </dgm:t>
    </dgm:pt>
    <dgm:pt modelId="{265E1D3F-9575-CE40-A61B-1CED989CC1EF}" type="sibTrans" cxnId="{11AF6ED0-FC9C-094A-B11D-BC64135D499E}">
      <dgm:prSet/>
      <dgm:spPr/>
      <dgm:t>
        <a:bodyPr/>
        <a:lstStyle/>
        <a:p>
          <a:endParaRPr lang="en-US"/>
        </a:p>
      </dgm:t>
    </dgm:pt>
    <dgm:pt modelId="{E7BB0D2D-EB4B-3C40-9C38-C0B3523B0339}">
      <dgm:prSet phldrT="[Text]"/>
      <dgm:spPr/>
      <dgm:t>
        <a:bodyPr/>
        <a:lstStyle/>
        <a:p>
          <a:r>
            <a:rPr lang="en-US" dirty="0" smtClean="0"/>
            <a:t>Bilateral Orchiectomy</a:t>
          </a:r>
        </a:p>
      </dgm:t>
    </dgm:pt>
    <dgm:pt modelId="{2AA5C59B-2EF1-684C-8A81-5EC22154B678}" type="parTrans" cxnId="{FC34A738-F8FF-AE44-B9BA-521B839FED43}">
      <dgm:prSet/>
      <dgm:spPr/>
      <dgm:t>
        <a:bodyPr/>
        <a:lstStyle/>
        <a:p>
          <a:endParaRPr lang="en-US"/>
        </a:p>
      </dgm:t>
    </dgm:pt>
    <dgm:pt modelId="{D7EDD0F1-791E-DE4E-B7D6-7B436E8ADB73}" type="sibTrans" cxnId="{FC34A738-F8FF-AE44-B9BA-521B839FED43}">
      <dgm:prSet/>
      <dgm:spPr/>
      <dgm:t>
        <a:bodyPr/>
        <a:lstStyle/>
        <a:p>
          <a:endParaRPr lang="en-US"/>
        </a:p>
      </dgm:t>
    </dgm:pt>
    <dgm:pt modelId="{22E0ED57-AC2B-204E-A628-30D4FA06A096}" type="pres">
      <dgm:prSet presAssocID="{07FFE895-41A5-C74F-8E9C-45607781709E}" presName="diagram" presStyleCnt="0">
        <dgm:presLayoutVars>
          <dgm:chPref val="1"/>
          <dgm:dir/>
          <dgm:animOne val="branch"/>
          <dgm:animLvl val="lvl"/>
          <dgm:resizeHandles val="exact"/>
        </dgm:presLayoutVars>
      </dgm:prSet>
      <dgm:spPr/>
      <dgm:t>
        <a:bodyPr/>
        <a:lstStyle/>
        <a:p>
          <a:endParaRPr lang="en-US"/>
        </a:p>
      </dgm:t>
    </dgm:pt>
    <dgm:pt modelId="{5F96E7D3-99CC-C94F-AEF3-892839717D12}" type="pres">
      <dgm:prSet presAssocID="{DC23FDED-8EC0-2A42-94CC-172D145662D6}" presName="root1" presStyleCnt="0"/>
      <dgm:spPr/>
    </dgm:pt>
    <dgm:pt modelId="{DF2464D1-F327-AA4B-AE7B-E16332659642}" type="pres">
      <dgm:prSet presAssocID="{DC23FDED-8EC0-2A42-94CC-172D145662D6}" presName="LevelOneTextNode" presStyleLbl="node0" presStyleIdx="0" presStyleCnt="2" custScaleY="95404" custLinFactNeighborX="-99" custLinFactNeighborY="51146">
        <dgm:presLayoutVars>
          <dgm:chPref val="3"/>
        </dgm:presLayoutVars>
      </dgm:prSet>
      <dgm:spPr/>
      <dgm:t>
        <a:bodyPr/>
        <a:lstStyle/>
        <a:p>
          <a:endParaRPr lang="en-US"/>
        </a:p>
      </dgm:t>
    </dgm:pt>
    <dgm:pt modelId="{325E59A2-8A24-9144-A576-C237869D77E8}" type="pres">
      <dgm:prSet presAssocID="{DC23FDED-8EC0-2A42-94CC-172D145662D6}" presName="level2hierChild" presStyleCnt="0"/>
      <dgm:spPr/>
    </dgm:pt>
    <dgm:pt modelId="{F59A0EBC-E247-7E41-8C40-B82736886B08}" type="pres">
      <dgm:prSet presAssocID="{C8E6A0AE-D1F5-E146-AB05-CD0751CC65B1}" presName="root1" presStyleCnt="0"/>
      <dgm:spPr/>
    </dgm:pt>
    <dgm:pt modelId="{7AA8E28F-3A58-B149-8AA4-1895ECACC570}" type="pres">
      <dgm:prSet presAssocID="{C8E6A0AE-D1F5-E146-AB05-CD0751CC65B1}" presName="LevelOneTextNode" presStyleLbl="node0" presStyleIdx="1" presStyleCnt="2" custLinFactNeighborX="-99" custLinFactNeighborY="66490">
        <dgm:presLayoutVars>
          <dgm:chPref val="3"/>
        </dgm:presLayoutVars>
      </dgm:prSet>
      <dgm:spPr/>
      <dgm:t>
        <a:bodyPr/>
        <a:lstStyle/>
        <a:p>
          <a:endParaRPr lang="en-US"/>
        </a:p>
      </dgm:t>
    </dgm:pt>
    <dgm:pt modelId="{595447DB-0867-BD45-BB8B-CDF80DDE3019}" type="pres">
      <dgm:prSet presAssocID="{C8E6A0AE-D1F5-E146-AB05-CD0751CC65B1}" presName="level2hierChild" presStyleCnt="0"/>
      <dgm:spPr/>
    </dgm:pt>
    <dgm:pt modelId="{C2E0E1D7-0ECC-2A42-9B67-5881B4144774}" type="pres">
      <dgm:prSet presAssocID="{E6847863-C575-394E-A329-6EEC646EA664}" presName="conn2-1" presStyleLbl="parChTrans1D2" presStyleIdx="0" presStyleCnt="2"/>
      <dgm:spPr/>
      <dgm:t>
        <a:bodyPr/>
        <a:lstStyle/>
        <a:p>
          <a:endParaRPr lang="en-US"/>
        </a:p>
      </dgm:t>
    </dgm:pt>
    <dgm:pt modelId="{17747DED-D8A2-1A4E-8E59-634397CB18A3}" type="pres">
      <dgm:prSet presAssocID="{E6847863-C575-394E-A329-6EEC646EA664}" presName="connTx" presStyleLbl="parChTrans1D2" presStyleIdx="0" presStyleCnt="2"/>
      <dgm:spPr/>
      <dgm:t>
        <a:bodyPr/>
        <a:lstStyle/>
        <a:p>
          <a:endParaRPr lang="en-US"/>
        </a:p>
      </dgm:t>
    </dgm:pt>
    <dgm:pt modelId="{5726527F-C650-134A-B053-17D6268B7D2B}" type="pres">
      <dgm:prSet presAssocID="{C213EE93-D2E1-9944-AFEB-827A5C1C2CF8}" presName="root2" presStyleCnt="0"/>
      <dgm:spPr/>
    </dgm:pt>
    <dgm:pt modelId="{69AB9E95-C227-6E48-97C0-605835955A7D}" type="pres">
      <dgm:prSet presAssocID="{C213EE93-D2E1-9944-AFEB-827A5C1C2CF8}" presName="LevelTwoTextNode" presStyleLbl="node2" presStyleIdx="0" presStyleCnt="2" custScaleX="119743">
        <dgm:presLayoutVars>
          <dgm:chPref val="3"/>
        </dgm:presLayoutVars>
      </dgm:prSet>
      <dgm:spPr/>
      <dgm:t>
        <a:bodyPr/>
        <a:lstStyle/>
        <a:p>
          <a:endParaRPr lang="en-US"/>
        </a:p>
      </dgm:t>
    </dgm:pt>
    <dgm:pt modelId="{69E8DC76-0E93-104C-8309-726DB4CDD944}" type="pres">
      <dgm:prSet presAssocID="{C213EE93-D2E1-9944-AFEB-827A5C1C2CF8}" presName="level3hierChild" presStyleCnt="0"/>
      <dgm:spPr/>
    </dgm:pt>
    <dgm:pt modelId="{7C6EC904-29A2-4440-9244-394B3761BF22}" type="pres">
      <dgm:prSet presAssocID="{1C4862AC-6570-7A4F-BD3F-EF0F4D529B9E}" presName="conn2-1" presStyleLbl="parChTrans1D3" presStyleIdx="0" presStyleCnt="2"/>
      <dgm:spPr/>
      <dgm:t>
        <a:bodyPr/>
        <a:lstStyle/>
        <a:p>
          <a:endParaRPr lang="en-US"/>
        </a:p>
      </dgm:t>
    </dgm:pt>
    <dgm:pt modelId="{C443E1E7-71C5-1F4C-BF71-06FB528231F0}" type="pres">
      <dgm:prSet presAssocID="{1C4862AC-6570-7A4F-BD3F-EF0F4D529B9E}" presName="connTx" presStyleLbl="parChTrans1D3" presStyleIdx="0" presStyleCnt="2"/>
      <dgm:spPr/>
      <dgm:t>
        <a:bodyPr/>
        <a:lstStyle/>
        <a:p>
          <a:endParaRPr lang="en-US"/>
        </a:p>
      </dgm:t>
    </dgm:pt>
    <dgm:pt modelId="{6352680C-EE04-0C48-B034-C66F666BFF71}" type="pres">
      <dgm:prSet presAssocID="{D68EFCC1-03C7-3A48-BE25-0255F4722380}" presName="root2" presStyleCnt="0"/>
      <dgm:spPr/>
    </dgm:pt>
    <dgm:pt modelId="{21BED36F-BF3F-804E-B9A0-EC5A64B19334}" type="pres">
      <dgm:prSet presAssocID="{D68EFCC1-03C7-3A48-BE25-0255F4722380}" presName="LevelTwoTextNode" presStyleLbl="node3" presStyleIdx="0" presStyleCnt="2" custLinFactNeighborX="235" custLinFactNeighborY="-6757">
        <dgm:presLayoutVars>
          <dgm:chPref val="3"/>
        </dgm:presLayoutVars>
      </dgm:prSet>
      <dgm:spPr/>
      <dgm:t>
        <a:bodyPr/>
        <a:lstStyle/>
        <a:p>
          <a:endParaRPr lang="en-US"/>
        </a:p>
      </dgm:t>
    </dgm:pt>
    <dgm:pt modelId="{23FE6F7B-5983-9D44-8DA2-4421C6DA3678}" type="pres">
      <dgm:prSet presAssocID="{D68EFCC1-03C7-3A48-BE25-0255F4722380}" presName="level3hierChild" presStyleCnt="0"/>
      <dgm:spPr/>
    </dgm:pt>
    <dgm:pt modelId="{44D118AD-90D6-5344-9CCF-507B8F4BDDB4}" type="pres">
      <dgm:prSet presAssocID="{63AE79CA-5CDF-804D-81A8-1852DBC1DB6D}" presName="conn2-1" presStyleLbl="parChTrans1D4" presStyleIdx="0" presStyleCnt="3"/>
      <dgm:spPr/>
      <dgm:t>
        <a:bodyPr/>
        <a:lstStyle/>
        <a:p>
          <a:endParaRPr lang="en-US"/>
        </a:p>
      </dgm:t>
    </dgm:pt>
    <dgm:pt modelId="{4E42CFB9-928A-0F45-965B-2A5966D79E0D}" type="pres">
      <dgm:prSet presAssocID="{63AE79CA-5CDF-804D-81A8-1852DBC1DB6D}" presName="connTx" presStyleLbl="parChTrans1D4" presStyleIdx="0" presStyleCnt="3"/>
      <dgm:spPr/>
      <dgm:t>
        <a:bodyPr/>
        <a:lstStyle/>
        <a:p>
          <a:endParaRPr lang="en-US"/>
        </a:p>
      </dgm:t>
    </dgm:pt>
    <dgm:pt modelId="{93A39443-EE59-1D4A-8108-9795C4F3F83F}" type="pres">
      <dgm:prSet presAssocID="{B969B9F5-A8D3-4143-A36F-AB6C7DCAF19C}" presName="root2" presStyleCnt="0"/>
      <dgm:spPr/>
    </dgm:pt>
    <dgm:pt modelId="{C45D75AD-3360-C74F-AB05-54002A2B702A}" type="pres">
      <dgm:prSet presAssocID="{B969B9F5-A8D3-4143-A36F-AB6C7DCAF19C}" presName="LevelTwoTextNode" presStyleLbl="node4" presStyleIdx="0" presStyleCnt="3">
        <dgm:presLayoutVars>
          <dgm:chPref val="3"/>
        </dgm:presLayoutVars>
      </dgm:prSet>
      <dgm:spPr/>
      <dgm:t>
        <a:bodyPr/>
        <a:lstStyle/>
        <a:p>
          <a:endParaRPr lang="en-US"/>
        </a:p>
      </dgm:t>
    </dgm:pt>
    <dgm:pt modelId="{42783417-957C-974D-AC66-091BB286545D}" type="pres">
      <dgm:prSet presAssocID="{B969B9F5-A8D3-4143-A36F-AB6C7DCAF19C}" presName="level3hierChild" presStyleCnt="0"/>
      <dgm:spPr/>
    </dgm:pt>
    <dgm:pt modelId="{CC628136-BE05-D44B-B06A-27A9B80183DA}" type="pres">
      <dgm:prSet presAssocID="{2AA5C59B-2EF1-684C-8A81-5EC22154B678}" presName="conn2-1" presStyleLbl="parChTrans1D4" presStyleIdx="1" presStyleCnt="3"/>
      <dgm:spPr/>
      <dgm:t>
        <a:bodyPr/>
        <a:lstStyle/>
        <a:p>
          <a:endParaRPr lang="en-US"/>
        </a:p>
      </dgm:t>
    </dgm:pt>
    <dgm:pt modelId="{64D83338-4200-E542-A9A4-57BDDA78112B}" type="pres">
      <dgm:prSet presAssocID="{2AA5C59B-2EF1-684C-8A81-5EC22154B678}" presName="connTx" presStyleLbl="parChTrans1D4" presStyleIdx="1" presStyleCnt="3"/>
      <dgm:spPr/>
      <dgm:t>
        <a:bodyPr/>
        <a:lstStyle/>
        <a:p>
          <a:endParaRPr lang="en-US"/>
        </a:p>
      </dgm:t>
    </dgm:pt>
    <dgm:pt modelId="{ED0A15A9-D729-2041-A742-09DDABBBF028}" type="pres">
      <dgm:prSet presAssocID="{E7BB0D2D-EB4B-3C40-9C38-C0B3523B0339}" presName="root2" presStyleCnt="0"/>
      <dgm:spPr/>
    </dgm:pt>
    <dgm:pt modelId="{10D14DC6-BB2B-1449-ACD7-DA19B313D419}" type="pres">
      <dgm:prSet presAssocID="{E7BB0D2D-EB4B-3C40-9C38-C0B3523B0339}" presName="LevelTwoTextNode" presStyleLbl="node4" presStyleIdx="1" presStyleCnt="3">
        <dgm:presLayoutVars>
          <dgm:chPref val="3"/>
        </dgm:presLayoutVars>
      </dgm:prSet>
      <dgm:spPr/>
      <dgm:t>
        <a:bodyPr/>
        <a:lstStyle/>
        <a:p>
          <a:endParaRPr lang="en-US"/>
        </a:p>
      </dgm:t>
    </dgm:pt>
    <dgm:pt modelId="{0D930DA6-A7F7-D445-B394-69E5784896E1}" type="pres">
      <dgm:prSet presAssocID="{E7BB0D2D-EB4B-3C40-9C38-C0B3523B0339}" presName="level3hierChild" presStyleCnt="0"/>
      <dgm:spPr/>
    </dgm:pt>
    <dgm:pt modelId="{AFE11E8F-BC41-7347-ABC3-AF8380423B9D}" type="pres">
      <dgm:prSet presAssocID="{53515EC4-761B-354B-8CEE-18F71470A48E}" presName="conn2-1" presStyleLbl="parChTrans1D4" presStyleIdx="2" presStyleCnt="3"/>
      <dgm:spPr/>
      <dgm:t>
        <a:bodyPr/>
        <a:lstStyle/>
        <a:p>
          <a:endParaRPr lang="en-US"/>
        </a:p>
      </dgm:t>
    </dgm:pt>
    <dgm:pt modelId="{422391B5-F957-4843-AA83-61E1F9FF8BA2}" type="pres">
      <dgm:prSet presAssocID="{53515EC4-761B-354B-8CEE-18F71470A48E}" presName="connTx" presStyleLbl="parChTrans1D4" presStyleIdx="2" presStyleCnt="3"/>
      <dgm:spPr/>
      <dgm:t>
        <a:bodyPr/>
        <a:lstStyle/>
        <a:p>
          <a:endParaRPr lang="en-US"/>
        </a:p>
      </dgm:t>
    </dgm:pt>
    <dgm:pt modelId="{CE9592ED-29EF-DD4A-80CF-E84998F4D475}" type="pres">
      <dgm:prSet presAssocID="{87D0F4DF-8ED6-0041-8DB1-3769458A7EE9}" presName="root2" presStyleCnt="0"/>
      <dgm:spPr/>
    </dgm:pt>
    <dgm:pt modelId="{6EEEB4A3-9601-D842-89C4-EEB0E3C1C35E}" type="pres">
      <dgm:prSet presAssocID="{87D0F4DF-8ED6-0041-8DB1-3769458A7EE9}" presName="LevelTwoTextNode" presStyleLbl="node4" presStyleIdx="2" presStyleCnt="3">
        <dgm:presLayoutVars>
          <dgm:chPref val="3"/>
        </dgm:presLayoutVars>
      </dgm:prSet>
      <dgm:spPr/>
      <dgm:t>
        <a:bodyPr/>
        <a:lstStyle/>
        <a:p>
          <a:endParaRPr lang="en-US"/>
        </a:p>
      </dgm:t>
    </dgm:pt>
    <dgm:pt modelId="{5E7C9DFC-5F78-2342-9D14-10EA4116F5C4}" type="pres">
      <dgm:prSet presAssocID="{87D0F4DF-8ED6-0041-8DB1-3769458A7EE9}" presName="level3hierChild" presStyleCnt="0"/>
      <dgm:spPr/>
    </dgm:pt>
    <dgm:pt modelId="{008F56F3-58E0-6342-978A-CF39ABDEE7B3}" type="pres">
      <dgm:prSet presAssocID="{12F73BB2-1A38-944F-898A-FC6C09421926}" presName="conn2-1" presStyleLbl="parChTrans1D2" presStyleIdx="1" presStyleCnt="2"/>
      <dgm:spPr/>
      <dgm:t>
        <a:bodyPr/>
        <a:lstStyle/>
        <a:p>
          <a:endParaRPr lang="en-US"/>
        </a:p>
      </dgm:t>
    </dgm:pt>
    <dgm:pt modelId="{8433E75A-8BCA-2546-AC39-FE952DE0CFAA}" type="pres">
      <dgm:prSet presAssocID="{12F73BB2-1A38-944F-898A-FC6C09421926}" presName="connTx" presStyleLbl="parChTrans1D2" presStyleIdx="1" presStyleCnt="2"/>
      <dgm:spPr/>
      <dgm:t>
        <a:bodyPr/>
        <a:lstStyle/>
        <a:p>
          <a:endParaRPr lang="en-US"/>
        </a:p>
      </dgm:t>
    </dgm:pt>
    <dgm:pt modelId="{9F180E63-FCAD-384C-99E4-6B09F5155B37}" type="pres">
      <dgm:prSet presAssocID="{E2179D28-9F21-0049-B43E-32386588491D}" presName="root2" presStyleCnt="0"/>
      <dgm:spPr/>
    </dgm:pt>
    <dgm:pt modelId="{E5332FE5-A753-8E44-92FB-96CDF87C84BD}" type="pres">
      <dgm:prSet presAssocID="{E2179D28-9F21-0049-B43E-32386588491D}" presName="LevelTwoTextNode" presStyleLbl="node2" presStyleIdx="1" presStyleCnt="2" custScaleX="123076" custLinFactNeighborX="-1272" custLinFactNeighborY="8112">
        <dgm:presLayoutVars>
          <dgm:chPref val="3"/>
        </dgm:presLayoutVars>
      </dgm:prSet>
      <dgm:spPr/>
      <dgm:t>
        <a:bodyPr/>
        <a:lstStyle/>
        <a:p>
          <a:endParaRPr lang="en-US"/>
        </a:p>
      </dgm:t>
    </dgm:pt>
    <dgm:pt modelId="{9B30B0ED-E938-3349-93E2-BE1970939F0B}" type="pres">
      <dgm:prSet presAssocID="{E2179D28-9F21-0049-B43E-32386588491D}" presName="level3hierChild" presStyleCnt="0"/>
      <dgm:spPr/>
    </dgm:pt>
    <dgm:pt modelId="{A9CABF35-0FC1-D44D-BEE8-84109C63E4E6}" type="pres">
      <dgm:prSet presAssocID="{B6CCF8E5-3A2A-ED41-958D-954544137B46}" presName="conn2-1" presStyleLbl="parChTrans1D3" presStyleIdx="1" presStyleCnt="2"/>
      <dgm:spPr/>
      <dgm:t>
        <a:bodyPr/>
        <a:lstStyle/>
        <a:p>
          <a:endParaRPr lang="en-US"/>
        </a:p>
      </dgm:t>
    </dgm:pt>
    <dgm:pt modelId="{EBE731CC-B245-B84A-9675-799B423662DC}" type="pres">
      <dgm:prSet presAssocID="{B6CCF8E5-3A2A-ED41-958D-954544137B46}" presName="connTx" presStyleLbl="parChTrans1D3" presStyleIdx="1" presStyleCnt="2"/>
      <dgm:spPr/>
      <dgm:t>
        <a:bodyPr/>
        <a:lstStyle/>
        <a:p>
          <a:endParaRPr lang="en-US"/>
        </a:p>
      </dgm:t>
    </dgm:pt>
    <dgm:pt modelId="{E584C4C7-FC81-F14A-9583-9F0413F6F5A3}" type="pres">
      <dgm:prSet presAssocID="{F0DC9868-563A-1A4C-AC97-03E97F3B5110}" presName="root2" presStyleCnt="0"/>
      <dgm:spPr/>
    </dgm:pt>
    <dgm:pt modelId="{AE6F61CF-0D37-144F-B114-008CFC9146A2}" type="pres">
      <dgm:prSet presAssocID="{F0DC9868-563A-1A4C-AC97-03E97F3B5110}" presName="LevelTwoTextNode" presStyleLbl="node3" presStyleIdx="1" presStyleCnt="2" custLinFactNeighborX="37" custLinFactNeighborY="6826">
        <dgm:presLayoutVars>
          <dgm:chPref val="3"/>
        </dgm:presLayoutVars>
      </dgm:prSet>
      <dgm:spPr/>
      <dgm:t>
        <a:bodyPr/>
        <a:lstStyle/>
        <a:p>
          <a:endParaRPr lang="en-US"/>
        </a:p>
      </dgm:t>
    </dgm:pt>
    <dgm:pt modelId="{086A80FC-31A3-9C42-A124-BB463664E4E3}" type="pres">
      <dgm:prSet presAssocID="{F0DC9868-563A-1A4C-AC97-03E97F3B5110}" presName="level3hierChild" presStyleCnt="0"/>
      <dgm:spPr/>
    </dgm:pt>
  </dgm:ptLst>
  <dgm:cxnLst>
    <dgm:cxn modelId="{62EA46A1-832E-C042-BB24-B2B15D9FAE78}" srcId="{C8E6A0AE-D1F5-E146-AB05-CD0751CC65B1}" destId="{C213EE93-D2E1-9944-AFEB-827A5C1C2CF8}" srcOrd="0" destOrd="0" parTransId="{E6847863-C575-394E-A329-6EEC646EA664}" sibTransId="{01101CF4-6379-2141-9E37-FC9C2AD4DDA6}"/>
    <dgm:cxn modelId="{DB6AC078-8DE6-DF41-AAB6-3C3EBF739AD3}" type="presOf" srcId="{B6CCF8E5-3A2A-ED41-958D-954544137B46}" destId="{EBE731CC-B245-B84A-9675-799B423662DC}" srcOrd="1" destOrd="0" presId="urn:microsoft.com/office/officeart/2005/8/layout/hierarchy2"/>
    <dgm:cxn modelId="{47D26293-6341-104A-B44D-DB638A1DBF9A}" type="presOf" srcId="{63AE79CA-5CDF-804D-81A8-1852DBC1DB6D}" destId="{4E42CFB9-928A-0F45-965B-2A5966D79E0D}" srcOrd="1" destOrd="0" presId="urn:microsoft.com/office/officeart/2005/8/layout/hierarchy2"/>
    <dgm:cxn modelId="{11AF6ED0-FC9C-094A-B11D-BC64135D499E}" srcId="{D68EFCC1-03C7-3A48-BE25-0255F4722380}" destId="{87D0F4DF-8ED6-0041-8DB1-3769458A7EE9}" srcOrd="2" destOrd="0" parTransId="{53515EC4-761B-354B-8CEE-18F71470A48E}" sibTransId="{265E1D3F-9575-CE40-A61B-1CED989CC1EF}"/>
    <dgm:cxn modelId="{BF44B24C-9EC2-1C4E-9BBB-E98DE2F44A8F}" type="presOf" srcId="{F0DC9868-563A-1A4C-AC97-03E97F3B5110}" destId="{AE6F61CF-0D37-144F-B114-008CFC9146A2}" srcOrd="0" destOrd="0" presId="urn:microsoft.com/office/officeart/2005/8/layout/hierarchy2"/>
    <dgm:cxn modelId="{F706A9FC-9EB2-8E43-BE95-911921503935}" type="presOf" srcId="{63AE79CA-5CDF-804D-81A8-1852DBC1DB6D}" destId="{44D118AD-90D6-5344-9CCF-507B8F4BDDB4}" srcOrd="0" destOrd="0" presId="urn:microsoft.com/office/officeart/2005/8/layout/hierarchy2"/>
    <dgm:cxn modelId="{C34C3DE3-CE05-6B46-B070-E12F8412E65D}" type="presOf" srcId="{E6847863-C575-394E-A329-6EEC646EA664}" destId="{17747DED-D8A2-1A4E-8E59-634397CB18A3}" srcOrd="1" destOrd="0" presId="urn:microsoft.com/office/officeart/2005/8/layout/hierarchy2"/>
    <dgm:cxn modelId="{B958B7A6-8B7D-6449-987B-1DD07495B9B6}" type="presOf" srcId="{E6847863-C575-394E-A329-6EEC646EA664}" destId="{C2E0E1D7-0ECC-2A42-9B67-5881B4144774}" srcOrd="0" destOrd="0" presId="urn:microsoft.com/office/officeart/2005/8/layout/hierarchy2"/>
    <dgm:cxn modelId="{E680D206-F1FE-2741-B992-CA6126F7B3A7}" type="presOf" srcId="{1C4862AC-6570-7A4F-BD3F-EF0F4D529B9E}" destId="{7C6EC904-29A2-4440-9244-394B3761BF22}" srcOrd="0" destOrd="0" presId="urn:microsoft.com/office/officeart/2005/8/layout/hierarchy2"/>
    <dgm:cxn modelId="{0E69691F-BD12-7D49-903A-0D704DA0A593}" type="presOf" srcId="{C8E6A0AE-D1F5-E146-AB05-CD0751CC65B1}" destId="{7AA8E28F-3A58-B149-8AA4-1895ECACC570}" srcOrd="0" destOrd="0" presId="urn:microsoft.com/office/officeart/2005/8/layout/hierarchy2"/>
    <dgm:cxn modelId="{1E57D6B4-C2CF-124E-B6CB-1260F328A3E5}" type="presOf" srcId="{D68EFCC1-03C7-3A48-BE25-0255F4722380}" destId="{21BED36F-BF3F-804E-B9A0-EC5A64B19334}" srcOrd="0" destOrd="0" presId="urn:microsoft.com/office/officeart/2005/8/layout/hierarchy2"/>
    <dgm:cxn modelId="{D0B71402-A475-E04E-90B3-D2A086C40EA2}" type="presOf" srcId="{1C4862AC-6570-7A4F-BD3F-EF0F4D529B9E}" destId="{C443E1E7-71C5-1F4C-BF71-06FB528231F0}" srcOrd="1" destOrd="0" presId="urn:microsoft.com/office/officeart/2005/8/layout/hierarchy2"/>
    <dgm:cxn modelId="{5FBC6084-59A4-D544-ABC9-3808D6E61A80}" type="presOf" srcId="{2AA5C59B-2EF1-684C-8A81-5EC22154B678}" destId="{64D83338-4200-E542-A9A4-57BDDA78112B}" srcOrd="1" destOrd="0" presId="urn:microsoft.com/office/officeart/2005/8/layout/hierarchy2"/>
    <dgm:cxn modelId="{3F6A3079-1492-2F42-B859-BE047F11DC4A}" type="presOf" srcId="{E2179D28-9F21-0049-B43E-32386588491D}" destId="{E5332FE5-A753-8E44-92FB-96CDF87C84BD}" srcOrd="0" destOrd="0" presId="urn:microsoft.com/office/officeart/2005/8/layout/hierarchy2"/>
    <dgm:cxn modelId="{DC94A5F2-FA22-9846-BFF8-71175CC3DBE3}" srcId="{07FFE895-41A5-C74F-8E9C-45607781709E}" destId="{C8E6A0AE-D1F5-E146-AB05-CD0751CC65B1}" srcOrd="1" destOrd="0" parTransId="{36F958F7-CF8E-6F49-B282-7D321D3C5B26}" sibTransId="{3C5AEB02-4BB1-9B49-8B38-7334D80F2D1F}"/>
    <dgm:cxn modelId="{3FC33F70-92B3-9444-AB2F-F07F13A0F11A}" type="presOf" srcId="{12F73BB2-1A38-944F-898A-FC6C09421926}" destId="{008F56F3-58E0-6342-978A-CF39ABDEE7B3}" srcOrd="0" destOrd="0" presId="urn:microsoft.com/office/officeart/2005/8/layout/hierarchy2"/>
    <dgm:cxn modelId="{12AB4E92-6A10-734D-B3A3-7E1BD4D08189}" type="presOf" srcId="{07FFE895-41A5-C74F-8E9C-45607781709E}" destId="{22E0ED57-AC2B-204E-A628-30D4FA06A096}" srcOrd="0" destOrd="0" presId="urn:microsoft.com/office/officeart/2005/8/layout/hierarchy2"/>
    <dgm:cxn modelId="{9CE98ACF-3EC7-5E40-A790-14154F4AEBDD}" type="presOf" srcId="{C213EE93-D2E1-9944-AFEB-827A5C1C2CF8}" destId="{69AB9E95-C227-6E48-97C0-605835955A7D}" srcOrd="0" destOrd="0" presId="urn:microsoft.com/office/officeart/2005/8/layout/hierarchy2"/>
    <dgm:cxn modelId="{8F931501-64BC-A844-9495-49727F9601A1}" type="presOf" srcId="{E7BB0D2D-EB4B-3C40-9C38-C0B3523B0339}" destId="{10D14DC6-BB2B-1449-ACD7-DA19B313D419}" srcOrd="0" destOrd="0" presId="urn:microsoft.com/office/officeart/2005/8/layout/hierarchy2"/>
    <dgm:cxn modelId="{AD293FBA-AF60-8C4B-8FF3-651C532F2DB3}" type="presOf" srcId="{53515EC4-761B-354B-8CEE-18F71470A48E}" destId="{422391B5-F957-4843-AA83-61E1F9FF8BA2}" srcOrd="1" destOrd="0" presId="urn:microsoft.com/office/officeart/2005/8/layout/hierarchy2"/>
    <dgm:cxn modelId="{0E4C0E27-AAE9-954E-B2FF-25898BCDE96C}" type="presOf" srcId="{DC23FDED-8EC0-2A42-94CC-172D145662D6}" destId="{DF2464D1-F327-AA4B-AE7B-E16332659642}" srcOrd="0" destOrd="0" presId="urn:microsoft.com/office/officeart/2005/8/layout/hierarchy2"/>
    <dgm:cxn modelId="{FA9E6021-F71C-2041-B08C-8CD51CA8CDEF}" type="presOf" srcId="{87D0F4DF-8ED6-0041-8DB1-3769458A7EE9}" destId="{6EEEB4A3-9601-D842-89C4-EEB0E3C1C35E}" srcOrd="0" destOrd="0" presId="urn:microsoft.com/office/officeart/2005/8/layout/hierarchy2"/>
    <dgm:cxn modelId="{CFF1D62A-93DF-504F-ABA4-53C0CEB18A4B}" srcId="{E2179D28-9F21-0049-B43E-32386588491D}" destId="{F0DC9868-563A-1A4C-AC97-03E97F3B5110}" srcOrd="0" destOrd="0" parTransId="{B6CCF8E5-3A2A-ED41-958D-954544137B46}" sibTransId="{72E45622-550A-7D47-A2D9-B9001EF2E5F9}"/>
    <dgm:cxn modelId="{C5A9B9C9-7821-0D45-ADA1-4DBB71F73D41}" type="presOf" srcId="{B969B9F5-A8D3-4143-A36F-AB6C7DCAF19C}" destId="{C45D75AD-3360-C74F-AB05-54002A2B702A}" srcOrd="0" destOrd="0" presId="urn:microsoft.com/office/officeart/2005/8/layout/hierarchy2"/>
    <dgm:cxn modelId="{3B5FE089-DDE6-1E46-AC34-27900619D3CC}" srcId="{D68EFCC1-03C7-3A48-BE25-0255F4722380}" destId="{B969B9F5-A8D3-4143-A36F-AB6C7DCAF19C}" srcOrd="0" destOrd="0" parTransId="{63AE79CA-5CDF-804D-81A8-1852DBC1DB6D}" sibTransId="{30679752-5862-F64D-9E97-5CDD96AA1EBD}"/>
    <dgm:cxn modelId="{BD2A4DFD-D190-434A-8CEA-FECAB9A9EE87}" type="presOf" srcId="{B6CCF8E5-3A2A-ED41-958D-954544137B46}" destId="{A9CABF35-0FC1-D44D-BEE8-84109C63E4E6}" srcOrd="0" destOrd="0" presId="urn:microsoft.com/office/officeart/2005/8/layout/hierarchy2"/>
    <dgm:cxn modelId="{479A38C0-9B95-8F44-B322-6154B6C4286E}" srcId="{C8E6A0AE-D1F5-E146-AB05-CD0751CC65B1}" destId="{E2179D28-9F21-0049-B43E-32386588491D}" srcOrd="1" destOrd="0" parTransId="{12F73BB2-1A38-944F-898A-FC6C09421926}" sibTransId="{012E09E3-6CBC-594B-BFC2-D6B0197096D5}"/>
    <dgm:cxn modelId="{3629573A-A762-A24F-8D48-9F7A274041EE}" srcId="{07FFE895-41A5-C74F-8E9C-45607781709E}" destId="{DC23FDED-8EC0-2A42-94CC-172D145662D6}" srcOrd="0" destOrd="0" parTransId="{AE1FBC79-4F6D-4D4A-859E-AB4427663491}" sibTransId="{302BE354-39B3-C142-B613-CB31461C8A62}"/>
    <dgm:cxn modelId="{825F6975-FB65-D647-8A7B-C5F90BF1EC4A}" type="presOf" srcId="{53515EC4-761B-354B-8CEE-18F71470A48E}" destId="{AFE11E8F-BC41-7347-ABC3-AF8380423B9D}" srcOrd="0" destOrd="0" presId="urn:microsoft.com/office/officeart/2005/8/layout/hierarchy2"/>
    <dgm:cxn modelId="{81952B41-143F-C04B-9624-815994F8B7BC}" srcId="{C213EE93-D2E1-9944-AFEB-827A5C1C2CF8}" destId="{D68EFCC1-03C7-3A48-BE25-0255F4722380}" srcOrd="0" destOrd="0" parTransId="{1C4862AC-6570-7A4F-BD3F-EF0F4D529B9E}" sibTransId="{711C463B-24CC-F24B-A55B-3050BF98897C}"/>
    <dgm:cxn modelId="{FC024A22-DBC8-5A4C-B25A-4AC5FAE6614B}" type="presOf" srcId="{12F73BB2-1A38-944F-898A-FC6C09421926}" destId="{8433E75A-8BCA-2546-AC39-FE952DE0CFAA}" srcOrd="1" destOrd="0" presId="urn:microsoft.com/office/officeart/2005/8/layout/hierarchy2"/>
    <dgm:cxn modelId="{2198E258-31BD-3049-845C-35BFD7A641B2}" type="presOf" srcId="{2AA5C59B-2EF1-684C-8A81-5EC22154B678}" destId="{CC628136-BE05-D44B-B06A-27A9B80183DA}" srcOrd="0" destOrd="0" presId="urn:microsoft.com/office/officeart/2005/8/layout/hierarchy2"/>
    <dgm:cxn modelId="{FC34A738-F8FF-AE44-B9BA-521B839FED43}" srcId="{D68EFCC1-03C7-3A48-BE25-0255F4722380}" destId="{E7BB0D2D-EB4B-3C40-9C38-C0B3523B0339}" srcOrd="1" destOrd="0" parTransId="{2AA5C59B-2EF1-684C-8A81-5EC22154B678}" sibTransId="{D7EDD0F1-791E-DE4E-B7D6-7B436E8ADB73}"/>
    <dgm:cxn modelId="{2EF05C3C-0A17-E84A-9E99-3BD819931E08}" type="presParOf" srcId="{22E0ED57-AC2B-204E-A628-30D4FA06A096}" destId="{5F96E7D3-99CC-C94F-AEF3-892839717D12}" srcOrd="0" destOrd="0" presId="urn:microsoft.com/office/officeart/2005/8/layout/hierarchy2"/>
    <dgm:cxn modelId="{6727A879-CC8B-B54F-A3FB-EE25413DFA2D}" type="presParOf" srcId="{5F96E7D3-99CC-C94F-AEF3-892839717D12}" destId="{DF2464D1-F327-AA4B-AE7B-E16332659642}" srcOrd="0" destOrd="0" presId="urn:microsoft.com/office/officeart/2005/8/layout/hierarchy2"/>
    <dgm:cxn modelId="{0AC9828A-6A74-E544-B3F2-86979011DA54}" type="presParOf" srcId="{5F96E7D3-99CC-C94F-AEF3-892839717D12}" destId="{325E59A2-8A24-9144-A576-C237869D77E8}" srcOrd="1" destOrd="0" presId="urn:microsoft.com/office/officeart/2005/8/layout/hierarchy2"/>
    <dgm:cxn modelId="{BACB3DB5-E29D-3647-AD8A-61CD068B5A08}" type="presParOf" srcId="{22E0ED57-AC2B-204E-A628-30D4FA06A096}" destId="{F59A0EBC-E247-7E41-8C40-B82736886B08}" srcOrd="1" destOrd="0" presId="urn:microsoft.com/office/officeart/2005/8/layout/hierarchy2"/>
    <dgm:cxn modelId="{8E2C74D2-58FF-9E48-BD57-66E945A29D4C}" type="presParOf" srcId="{F59A0EBC-E247-7E41-8C40-B82736886B08}" destId="{7AA8E28F-3A58-B149-8AA4-1895ECACC570}" srcOrd="0" destOrd="0" presId="urn:microsoft.com/office/officeart/2005/8/layout/hierarchy2"/>
    <dgm:cxn modelId="{46365BD2-3189-E745-969F-0B28B26E0455}" type="presParOf" srcId="{F59A0EBC-E247-7E41-8C40-B82736886B08}" destId="{595447DB-0867-BD45-BB8B-CDF80DDE3019}" srcOrd="1" destOrd="0" presId="urn:microsoft.com/office/officeart/2005/8/layout/hierarchy2"/>
    <dgm:cxn modelId="{45443A3A-F2BD-9545-AFD3-754023FD4181}" type="presParOf" srcId="{595447DB-0867-BD45-BB8B-CDF80DDE3019}" destId="{C2E0E1D7-0ECC-2A42-9B67-5881B4144774}" srcOrd="0" destOrd="0" presId="urn:microsoft.com/office/officeart/2005/8/layout/hierarchy2"/>
    <dgm:cxn modelId="{880237D8-C97C-8441-9F12-E67E0D2C4479}" type="presParOf" srcId="{C2E0E1D7-0ECC-2A42-9B67-5881B4144774}" destId="{17747DED-D8A2-1A4E-8E59-634397CB18A3}" srcOrd="0" destOrd="0" presId="urn:microsoft.com/office/officeart/2005/8/layout/hierarchy2"/>
    <dgm:cxn modelId="{913D0CB9-0672-FC4D-B818-7943E37E5F71}" type="presParOf" srcId="{595447DB-0867-BD45-BB8B-CDF80DDE3019}" destId="{5726527F-C650-134A-B053-17D6268B7D2B}" srcOrd="1" destOrd="0" presId="urn:microsoft.com/office/officeart/2005/8/layout/hierarchy2"/>
    <dgm:cxn modelId="{E7138E91-8571-A847-B098-F140D5ED9195}" type="presParOf" srcId="{5726527F-C650-134A-B053-17D6268B7D2B}" destId="{69AB9E95-C227-6E48-97C0-605835955A7D}" srcOrd="0" destOrd="0" presId="urn:microsoft.com/office/officeart/2005/8/layout/hierarchy2"/>
    <dgm:cxn modelId="{DB1EF53B-DA81-1941-833D-FC615FC4627F}" type="presParOf" srcId="{5726527F-C650-134A-B053-17D6268B7D2B}" destId="{69E8DC76-0E93-104C-8309-726DB4CDD944}" srcOrd="1" destOrd="0" presId="urn:microsoft.com/office/officeart/2005/8/layout/hierarchy2"/>
    <dgm:cxn modelId="{8C6E8907-806D-D748-B416-47B5A806B2F8}" type="presParOf" srcId="{69E8DC76-0E93-104C-8309-726DB4CDD944}" destId="{7C6EC904-29A2-4440-9244-394B3761BF22}" srcOrd="0" destOrd="0" presId="urn:microsoft.com/office/officeart/2005/8/layout/hierarchy2"/>
    <dgm:cxn modelId="{F9AE82A4-5768-0F4F-B416-56C6BF90826D}" type="presParOf" srcId="{7C6EC904-29A2-4440-9244-394B3761BF22}" destId="{C443E1E7-71C5-1F4C-BF71-06FB528231F0}" srcOrd="0" destOrd="0" presId="urn:microsoft.com/office/officeart/2005/8/layout/hierarchy2"/>
    <dgm:cxn modelId="{9A35BD79-3195-314F-B8C6-89466A30E41F}" type="presParOf" srcId="{69E8DC76-0E93-104C-8309-726DB4CDD944}" destId="{6352680C-EE04-0C48-B034-C66F666BFF71}" srcOrd="1" destOrd="0" presId="urn:microsoft.com/office/officeart/2005/8/layout/hierarchy2"/>
    <dgm:cxn modelId="{099F0E8A-3E14-E24E-A815-9C9721161D13}" type="presParOf" srcId="{6352680C-EE04-0C48-B034-C66F666BFF71}" destId="{21BED36F-BF3F-804E-B9A0-EC5A64B19334}" srcOrd="0" destOrd="0" presId="urn:microsoft.com/office/officeart/2005/8/layout/hierarchy2"/>
    <dgm:cxn modelId="{1E3370CB-3951-8643-A27A-E432F7CEB9AD}" type="presParOf" srcId="{6352680C-EE04-0C48-B034-C66F666BFF71}" destId="{23FE6F7B-5983-9D44-8DA2-4421C6DA3678}" srcOrd="1" destOrd="0" presId="urn:microsoft.com/office/officeart/2005/8/layout/hierarchy2"/>
    <dgm:cxn modelId="{0E4880CB-4F0A-2B4F-94BB-AE5A51E1E7A6}" type="presParOf" srcId="{23FE6F7B-5983-9D44-8DA2-4421C6DA3678}" destId="{44D118AD-90D6-5344-9CCF-507B8F4BDDB4}" srcOrd="0" destOrd="0" presId="urn:microsoft.com/office/officeart/2005/8/layout/hierarchy2"/>
    <dgm:cxn modelId="{4A270AEA-1EAE-2947-99A1-A1CEE7783DFB}" type="presParOf" srcId="{44D118AD-90D6-5344-9CCF-507B8F4BDDB4}" destId="{4E42CFB9-928A-0F45-965B-2A5966D79E0D}" srcOrd="0" destOrd="0" presId="urn:microsoft.com/office/officeart/2005/8/layout/hierarchy2"/>
    <dgm:cxn modelId="{5A9E0EFE-9161-C246-8D94-C227B75E319F}" type="presParOf" srcId="{23FE6F7B-5983-9D44-8DA2-4421C6DA3678}" destId="{93A39443-EE59-1D4A-8108-9795C4F3F83F}" srcOrd="1" destOrd="0" presId="urn:microsoft.com/office/officeart/2005/8/layout/hierarchy2"/>
    <dgm:cxn modelId="{F7CEDDA7-5DA1-6847-A3CF-85E1921B5130}" type="presParOf" srcId="{93A39443-EE59-1D4A-8108-9795C4F3F83F}" destId="{C45D75AD-3360-C74F-AB05-54002A2B702A}" srcOrd="0" destOrd="0" presId="urn:microsoft.com/office/officeart/2005/8/layout/hierarchy2"/>
    <dgm:cxn modelId="{BDA34E3C-DC27-9F4C-BBC2-31D994A181BB}" type="presParOf" srcId="{93A39443-EE59-1D4A-8108-9795C4F3F83F}" destId="{42783417-957C-974D-AC66-091BB286545D}" srcOrd="1" destOrd="0" presId="urn:microsoft.com/office/officeart/2005/8/layout/hierarchy2"/>
    <dgm:cxn modelId="{F5452166-EC37-7E4D-80A5-6AF2EB94125B}" type="presParOf" srcId="{23FE6F7B-5983-9D44-8DA2-4421C6DA3678}" destId="{CC628136-BE05-D44B-B06A-27A9B80183DA}" srcOrd="2" destOrd="0" presId="urn:microsoft.com/office/officeart/2005/8/layout/hierarchy2"/>
    <dgm:cxn modelId="{DACA2CC2-0982-C24D-A8FF-C6E981B69EDA}" type="presParOf" srcId="{CC628136-BE05-D44B-B06A-27A9B80183DA}" destId="{64D83338-4200-E542-A9A4-57BDDA78112B}" srcOrd="0" destOrd="0" presId="urn:microsoft.com/office/officeart/2005/8/layout/hierarchy2"/>
    <dgm:cxn modelId="{D73F95AC-449F-0848-B81B-F54C1368E726}" type="presParOf" srcId="{23FE6F7B-5983-9D44-8DA2-4421C6DA3678}" destId="{ED0A15A9-D729-2041-A742-09DDABBBF028}" srcOrd="3" destOrd="0" presId="urn:microsoft.com/office/officeart/2005/8/layout/hierarchy2"/>
    <dgm:cxn modelId="{89F0F28C-2196-CE49-AF78-D396496F503E}" type="presParOf" srcId="{ED0A15A9-D729-2041-A742-09DDABBBF028}" destId="{10D14DC6-BB2B-1449-ACD7-DA19B313D419}" srcOrd="0" destOrd="0" presId="urn:microsoft.com/office/officeart/2005/8/layout/hierarchy2"/>
    <dgm:cxn modelId="{409F6630-5C1D-9541-8CA3-82215AE0C660}" type="presParOf" srcId="{ED0A15A9-D729-2041-A742-09DDABBBF028}" destId="{0D930DA6-A7F7-D445-B394-69E5784896E1}" srcOrd="1" destOrd="0" presId="urn:microsoft.com/office/officeart/2005/8/layout/hierarchy2"/>
    <dgm:cxn modelId="{042C23A0-B4AA-A545-8C15-0CA319F49F3B}" type="presParOf" srcId="{23FE6F7B-5983-9D44-8DA2-4421C6DA3678}" destId="{AFE11E8F-BC41-7347-ABC3-AF8380423B9D}" srcOrd="4" destOrd="0" presId="urn:microsoft.com/office/officeart/2005/8/layout/hierarchy2"/>
    <dgm:cxn modelId="{C9888E0C-F9FE-DC47-A1F1-099F758B20F1}" type="presParOf" srcId="{AFE11E8F-BC41-7347-ABC3-AF8380423B9D}" destId="{422391B5-F957-4843-AA83-61E1F9FF8BA2}" srcOrd="0" destOrd="0" presId="urn:microsoft.com/office/officeart/2005/8/layout/hierarchy2"/>
    <dgm:cxn modelId="{2E261A3F-8664-024D-815C-1AD546A43696}" type="presParOf" srcId="{23FE6F7B-5983-9D44-8DA2-4421C6DA3678}" destId="{CE9592ED-29EF-DD4A-80CF-E84998F4D475}" srcOrd="5" destOrd="0" presId="urn:microsoft.com/office/officeart/2005/8/layout/hierarchy2"/>
    <dgm:cxn modelId="{9F9692FA-225E-314B-AE10-C4F8E9AED504}" type="presParOf" srcId="{CE9592ED-29EF-DD4A-80CF-E84998F4D475}" destId="{6EEEB4A3-9601-D842-89C4-EEB0E3C1C35E}" srcOrd="0" destOrd="0" presId="urn:microsoft.com/office/officeart/2005/8/layout/hierarchy2"/>
    <dgm:cxn modelId="{1556DA16-DFD5-1C4A-9525-221AAEFA4855}" type="presParOf" srcId="{CE9592ED-29EF-DD4A-80CF-E84998F4D475}" destId="{5E7C9DFC-5F78-2342-9D14-10EA4116F5C4}" srcOrd="1" destOrd="0" presId="urn:microsoft.com/office/officeart/2005/8/layout/hierarchy2"/>
    <dgm:cxn modelId="{35BF8748-5F2E-7242-A1B6-36B108CC61A8}" type="presParOf" srcId="{595447DB-0867-BD45-BB8B-CDF80DDE3019}" destId="{008F56F3-58E0-6342-978A-CF39ABDEE7B3}" srcOrd="2" destOrd="0" presId="urn:microsoft.com/office/officeart/2005/8/layout/hierarchy2"/>
    <dgm:cxn modelId="{9E3FF56D-ED2D-5D48-8414-22448477B590}" type="presParOf" srcId="{008F56F3-58E0-6342-978A-CF39ABDEE7B3}" destId="{8433E75A-8BCA-2546-AC39-FE952DE0CFAA}" srcOrd="0" destOrd="0" presId="urn:microsoft.com/office/officeart/2005/8/layout/hierarchy2"/>
    <dgm:cxn modelId="{48F4F43B-5873-2348-8171-98C7ECBF957A}" type="presParOf" srcId="{595447DB-0867-BD45-BB8B-CDF80DDE3019}" destId="{9F180E63-FCAD-384C-99E4-6B09F5155B37}" srcOrd="3" destOrd="0" presId="urn:microsoft.com/office/officeart/2005/8/layout/hierarchy2"/>
    <dgm:cxn modelId="{25CD15A0-F6F8-D24E-8E53-D37442585B0B}" type="presParOf" srcId="{9F180E63-FCAD-384C-99E4-6B09F5155B37}" destId="{E5332FE5-A753-8E44-92FB-96CDF87C84BD}" srcOrd="0" destOrd="0" presId="urn:microsoft.com/office/officeart/2005/8/layout/hierarchy2"/>
    <dgm:cxn modelId="{CCA1FEC6-7E09-8B43-B615-4B64F0A063D7}" type="presParOf" srcId="{9F180E63-FCAD-384C-99E4-6B09F5155B37}" destId="{9B30B0ED-E938-3349-93E2-BE1970939F0B}" srcOrd="1" destOrd="0" presId="urn:microsoft.com/office/officeart/2005/8/layout/hierarchy2"/>
    <dgm:cxn modelId="{1AB7951E-3B0A-934B-9BFA-A03B24331440}" type="presParOf" srcId="{9B30B0ED-E938-3349-93E2-BE1970939F0B}" destId="{A9CABF35-0FC1-D44D-BEE8-84109C63E4E6}" srcOrd="0" destOrd="0" presId="urn:microsoft.com/office/officeart/2005/8/layout/hierarchy2"/>
    <dgm:cxn modelId="{19A191D6-04DF-8540-A960-F1404EA95190}" type="presParOf" srcId="{A9CABF35-0FC1-D44D-BEE8-84109C63E4E6}" destId="{EBE731CC-B245-B84A-9675-799B423662DC}" srcOrd="0" destOrd="0" presId="urn:microsoft.com/office/officeart/2005/8/layout/hierarchy2"/>
    <dgm:cxn modelId="{EFD972B2-D46B-6343-885D-932DD7781549}" type="presParOf" srcId="{9B30B0ED-E938-3349-93E2-BE1970939F0B}" destId="{E584C4C7-FC81-F14A-9583-9F0413F6F5A3}" srcOrd="1" destOrd="0" presId="urn:microsoft.com/office/officeart/2005/8/layout/hierarchy2"/>
    <dgm:cxn modelId="{36EC3E53-FDE1-084B-B0B8-FC0137910CB4}" type="presParOf" srcId="{E584C4C7-FC81-F14A-9583-9F0413F6F5A3}" destId="{AE6F61CF-0D37-144F-B114-008CFC9146A2}" srcOrd="0" destOrd="0" presId="urn:microsoft.com/office/officeart/2005/8/layout/hierarchy2"/>
    <dgm:cxn modelId="{DDD7A740-947F-0D46-851B-F7B9F81697C7}" type="presParOf" srcId="{E584C4C7-FC81-F14A-9583-9F0413F6F5A3}" destId="{086A80FC-31A3-9C42-A124-BB463664E4E3}"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C9D3F8-1DB2-AC49-B79B-CB3F7AF3D463}" type="doc">
      <dgm:prSet loTypeId="urn:microsoft.com/office/officeart/2008/layout/HorizontalMultiLevelHierarchy" loCatId="" qsTypeId="urn:microsoft.com/office/officeart/2005/8/quickstyle/simple3" qsCatId="simple" csTypeId="urn:microsoft.com/office/officeart/2005/8/colors/accent0_2" csCatId="mainScheme" phldr="1"/>
      <dgm:spPr/>
      <dgm:t>
        <a:bodyPr/>
        <a:lstStyle/>
        <a:p>
          <a:endParaRPr lang="en-US"/>
        </a:p>
      </dgm:t>
    </dgm:pt>
    <dgm:pt modelId="{FBBA35B3-FD7A-FF4F-85DF-C11622E200E7}">
      <dgm:prSet phldrT="[Text]"/>
      <dgm:spPr>
        <a:solidFill>
          <a:schemeClr val="tx2">
            <a:lumMod val="40000"/>
            <a:lumOff val="60000"/>
          </a:schemeClr>
        </a:solidFill>
      </dgm:spPr>
      <dgm:t>
        <a:bodyPr/>
        <a:lstStyle/>
        <a:p>
          <a:r>
            <a:rPr lang="en-US" dirty="0" smtClean="0"/>
            <a:t>Androgen Deprivation therapy</a:t>
          </a:r>
          <a:endParaRPr lang="en-US" dirty="0"/>
        </a:p>
      </dgm:t>
    </dgm:pt>
    <dgm:pt modelId="{CDA77720-4E16-464D-8074-16D3E1A3444A}" type="parTrans" cxnId="{11A2B723-4F00-CD47-BD08-E695D9678804}">
      <dgm:prSet/>
      <dgm:spPr/>
      <dgm:t>
        <a:bodyPr/>
        <a:lstStyle/>
        <a:p>
          <a:endParaRPr lang="en-US"/>
        </a:p>
      </dgm:t>
    </dgm:pt>
    <dgm:pt modelId="{BBDD2517-1FA7-3745-A661-3FE9006F8B88}" type="sibTrans" cxnId="{11A2B723-4F00-CD47-BD08-E695D9678804}">
      <dgm:prSet/>
      <dgm:spPr/>
      <dgm:t>
        <a:bodyPr/>
        <a:lstStyle/>
        <a:p>
          <a:endParaRPr lang="en-US"/>
        </a:p>
      </dgm:t>
    </dgm:pt>
    <dgm:pt modelId="{771A2811-4EFC-3441-B117-227120EBBFA7}">
      <dgm:prSet phldrT="[Text]"/>
      <dgm:spPr/>
      <dgm:t>
        <a:bodyPr/>
        <a:lstStyle/>
        <a:p>
          <a:r>
            <a:rPr lang="en-US" dirty="0" smtClean="0"/>
            <a:t>Orchiectomy	</a:t>
          </a:r>
          <a:endParaRPr lang="en-US" dirty="0"/>
        </a:p>
      </dgm:t>
    </dgm:pt>
    <dgm:pt modelId="{1FDB366F-17E5-8449-A667-D016A3B44DA1}" type="parTrans" cxnId="{BFA745C8-DD3C-C347-A14B-44A1F8726AE9}">
      <dgm:prSet/>
      <dgm:spPr/>
      <dgm:t>
        <a:bodyPr/>
        <a:lstStyle/>
        <a:p>
          <a:endParaRPr lang="en-US"/>
        </a:p>
      </dgm:t>
    </dgm:pt>
    <dgm:pt modelId="{40250513-9516-4849-9AA2-DA2B30F09506}" type="sibTrans" cxnId="{BFA745C8-DD3C-C347-A14B-44A1F8726AE9}">
      <dgm:prSet/>
      <dgm:spPr/>
      <dgm:t>
        <a:bodyPr/>
        <a:lstStyle/>
        <a:p>
          <a:endParaRPr lang="en-US"/>
        </a:p>
      </dgm:t>
    </dgm:pt>
    <dgm:pt modelId="{4707F897-D1F7-ED41-9E2A-2D6CE7B4E556}">
      <dgm:prSet phldrT="[Text]"/>
      <dgm:spPr>
        <a:solidFill>
          <a:schemeClr val="accent1">
            <a:lumMod val="40000"/>
            <a:lumOff val="60000"/>
          </a:schemeClr>
        </a:solidFill>
      </dgm:spPr>
      <dgm:t>
        <a:bodyPr/>
        <a:lstStyle/>
        <a:p>
          <a:r>
            <a:rPr lang="en-US" dirty="0" smtClean="0"/>
            <a:t>Medical Orchiectomy</a:t>
          </a:r>
          <a:endParaRPr lang="en-US" dirty="0"/>
        </a:p>
      </dgm:t>
    </dgm:pt>
    <dgm:pt modelId="{27015BCE-A760-6244-9EE8-FB53A1495392}" type="parTrans" cxnId="{37A2D012-9411-404D-9AD4-5B2E95223E01}">
      <dgm:prSet/>
      <dgm:spPr/>
      <dgm:t>
        <a:bodyPr/>
        <a:lstStyle/>
        <a:p>
          <a:endParaRPr lang="en-US"/>
        </a:p>
      </dgm:t>
    </dgm:pt>
    <dgm:pt modelId="{F5BCB8B1-FBB9-D94E-961C-BA78AD6B77F0}" type="sibTrans" cxnId="{37A2D012-9411-404D-9AD4-5B2E95223E01}">
      <dgm:prSet/>
      <dgm:spPr/>
      <dgm:t>
        <a:bodyPr/>
        <a:lstStyle/>
        <a:p>
          <a:endParaRPr lang="en-US"/>
        </a:p>
      </dgm:t>
    </dgm:pt>
    <dgm:pt modelId="{966E1BE2-CCA6-C648-900A-721CF7B65D11}">
      <dgm:prSet phldrT="[Text]"/>
      <dgm:spPr/>
      <dgm:t>
        <a:bodyPr/>
        <a:lstStyle/>
        <a:p>
          <a:r>
            <a:rPr lang="en-US" dirty="0" smtClean="0"/>
            <a:t>Testosterone antagonist</a:t>
          </a:r>
        </a:p>
      </dgm:t>
    </dgm:pt>
    <dgm:pt modelId="{3DEC65DB-D02E-8143-AA5B-48695BA527EA}" type="parTrans" cxnId="{DB28CDD7-6A18-0342-86D3-56F200365835}">
      <dgm:prSet/>
      <dgm:spPr/>
      <dgm:t>
        <a:bodyPr/>
        <a:lstStyle/>
        <a:p>
          <a:endParaRPr lang="en-US"/>
        </a:p>
      </dgm:t>
    </dgm:pt>
    <dgm:pt modelId="{316F9838-19B5-3E4E-9881-C3C647D04B67}" type="sibTrans" cxnId="{DB28CDD7-6A18-0342-86D3-56F200365835}">
      <dgm:prSet/>
      <dgm:spPr/>
      <dgm:t>
        <a:bodyPr/>
        <a:lstStyle/>
        <a:p>
          <a:endParaRPr lang="en-US"/>
        </a:p>
      </dgm:t>
    </dgm:pt>
    <dgm:pt modelId="{A41D2209-3236-644B-B4F4-F7500EFDC201}">
      <dgm:prSet phldrT="[Text]"/>
      <dgm:spPr/>
      <dgm:t>
        <a:bodyPr/>
        <a:lstStyle/>
        <a:p>
          <a:r>
            <a:rPr lang="en-US" dirty="0" smtClean="0"/>
            <a:t>Inhibitor of adrenal steroidal synthesis</a:t>
          </a:r>
        </a:p>
      </dgm:t>
    </dgm:pt>
    <dgm:pt modelId="{397651B2-926D-2940-8C70-41B0B7002E0A}" type="parTrans" cxnId="{F426BB21-5124-DE49-B78B-CD08CDA49D9D}">
      <dgm:prSet/>
      <dgm:spPr/>
      <dgm:t>
        <a:bodyPr/>
        <a:lstStyle/>
        <a:p>
          <a:endParaRPr lang="en-US"/>
        </a:p>
      </dgm:t>
    </dgm:pt>
    <dgm:pt modelId="{3DF97AA5-966E-E04B-AC20-E7CCA541A00F}" type="sibTrans" cxnId="{F426BB21-5124-DE49-B78B-CD08CDA49D9D}">
      <dgm:prSet/>
      <dgm:spPr/>
      <dgm:t>
        <a:bodyPr/>
        <a:lstStyle/>
        <a:p>
          <a:endParaRPr lang="en-US"/>
        </a:p>
      </dgm:t>
    </dgm:pt>
    <dgm:pt modelId="{6B7A5E54-C3BB-C942-BCC4-D91FECE1DA37}">
      <dgm:prSet phldrT="[Text]"/>
      <dgm:spPr>
        <a:solidFill>
          <a:schemeClr val="accent1">
            <a:lumMod val="40000"/>
            <a:lumOff val="60000"/>
          </a:schemeClr>
        </a:solidFill>
        <a:ln>
          <a:solidFill>
            <a:schemeClr val="accent1">
              <a:lumMod val="20000"/>
              <a:lumOff val="80000"/>
            </a:schemeClr>
          </a:solidFill>
        </a:ln>
      </dgm:spPr>
      <dgm:t>
        <a:bodyPr/>
        <a:lstStyle/>
        <a:p>
          <a:r>
            <a:rPr lang="en-US" dirty="0" smtClean="0"/>
            <a:t>Surgical Orchiectomy</a:t>
          </a:r>
          <a:endParaRPr lang="en-US" dirty="0"/>
        </a:p>
      </dgm:t>
    </dgm:pt>
    <dgm:pt modelId="{6555AAB5-B72D-0148-BB67-04E958FA171D}" type="parTrans" cxnId="{2AC4283D-7955-B14C-9B81-2E4E5AA58E02}">
      <dgm:prSet/>
      <dgm:spPr/>
      <dgm:t>
        <a:bodyPr/>
        <a:lstStyle/>
        <a:p>
          <a:endParaRPr lang="en-US"/>
        </a:p>
      </dgm:t>
    </dgm:pt>
    <dgm:pt modelId="{7C0565F7-4DD5-7942-A258-43174054C369}" type="sibTrans" cxnId="{2AC4283D-7955-B14C-9B81-2E4E5AA58E02}">
      <dgm:prSet/>
      <dgm:spPr/>
      <dgm:t>
        <a:bodyPr/>
        <a:lstStyle/>
        <a:p>
          <a:endParaRPr lang="en-US"/>
        </a:p>
      </dgm:t>
    </dgm:pt>
    <dgm:pt modelId="{4EEE8000-CF1F-364A-B61E-B1D4FB826D39}">
      <dgm:prSet phldrT="[Text]"/>
      <dgm:spPr/>
      <dgm:t>
        <a:bodyPr/>
        <a:lstStyle/>
        <a:p>
          <a:r>
            <a:rPr lang="en-US" dirty="0" smtClean="0"/>
            <a:t>GnRH agonist	</a:t>
          </a:r>
          <a:endParaRPr lang="en-US" dirty="0"/>
        </a:p>
      </dgm:t>
    </dgm:pt>
    <dgm:pt modelId="{6F0B5D03-3698-6E47-8D92-16A10D31FA6C}" type="parTrans" cxnId="{DF4B8FA3-9697-4940-8EC3-9EF24DBC0E4D}">
      <dgm:prSet/>
      <dgm:spPr/>
      <dgm:t>
        <a:bodyPr/>
        <a:lstStyle/>
        <a:p>
          <a:endParaRPr lang="en-US"/>
        </a:p>
      </dgm:t>
    </dgm:pt>
    <dgm:pt modelId="{92665334-F000-AC40-ABF1-FD8C4F979F36}" type="sibTrans" cxnId="{DF4B8FA3-9697-4940-8EC3-9EF24DBC0E4D}">
      <dgm:prSet/>
      <dgm:spPr/>
      <dgm:t>
        <a:bodyPr/>
        <a:lstStyle/>
        <a:p>
          <a:endParaRPr lang="en-US"/>
        </a:p>
      </dgm:t>
    </dgm:pt>
    <dgm:pt modelId="{42D08B70-F544-634E-9AB2-8855F22CAA59}" type="pres">
      <dgm:prSet presAssocID="{31C9D3F8-1DB2-AC49-B79B-CB3F7AF3D463}" presName="Name0" presStyleCnt="0">
        <dgm:presLayoutVars>
          <dgm:chPref val="1"/>
          <dgm:dir/>
          <dgm:animOne val="branch"/>
          <dgm:animLvl val="lvl"/>
          <dgm:resizeHandles val="exact"/>
        </dgm:presLayoutVars>
      </dgm:prSet>
      <dgm:spPr/>
      <dgm:t>
        <a:bodyPr/>
        <a:lstStyle/>
        <a:p>
          <a:endParaRPr lang="en-US"/>
        </a:p>
      </dgm:t>
    </dgm:pt>
    <dgm:pt modelId="{759A5CF7-4EFE-A149-BFC2-796150290E37}" type="pres">
      <dgm:prSet presAssocID="{FBBA35B3-FD7A-FF4F-85DF-C11622E200E7}" presName="root1" presStyleCnt="0"/>
      <dgm:spPr/>
    </dgm:pt>
    <dgm:pt modelId="{03C5F0CE-1705-EA42-999D-E601021ECD61}" type="pres">
      <dgm:prSet presAssocID="{FBBA35B3-FD7A-FF4F-85DF-C11622E200E7}" presName="LevelOneTextNode" presStyleLbl="node0" presStyleIdx="0" presStyleCnt="1">
        <dgm:presLayoutVars>
          <dgm:chPref val="3"/>
        </dgm:presLayoutVars>
      </dgm:prSet>
      <dgm:spPr/>
      <dgm:t>
        <a:bodyPr/>
        <a:lstStyle/>
        <a:p>
          <a:endParaRPr lang="en-US"/>
        </a:p>
      </dgm:t>
    </dgm:pt>
    <dgm:pt modelId="{F484A7C7-FB13-D44E-BEE2-F597808F3622}" type="pres">
      <dgm:prSet presAssocID="{FBBA35B3-FD7A-FF4F-85DF-C11622E200E7}" presName="level2hierChild" presStyleCnt="0"/>
      <dgm:spPr/>
    </dgm:pt>
    <dgm:pt modelId="{BC435D57-7E37-7A48-8B8B-64EDC40EEA79}" type="pres">
      <dgm:prSet presAssocID="{6555AAB5-B72D-0148-BB67-04E958FA171D}" presName="conn2-1" presStyleLbl="parChTrans1D2" presStyleIdx="0" presStyleCnt="2"/>
      <dgm:spPr/>
      <dgm:t>
        <a:bodyPr/>
        <a:lstStyle/>
        <a:p>
          <a:endParaRPr lang="en-US"/>
        </a:p>
      </dgm:t>
    </dgm:pt>
    <dgm:pt modelId="{E6B6EDBA-42EA-AE47-95C9-CBB2122676B8}" type="pres">
      <dgm:prSet presAssocID="{6555AAB5-B72D-0148-BB67-04E958FA171D}" presName="connTx" presStyleLbl="parChTrans1D2" presStyleIdx="0" presStyleCnt="2"/>
      <dgm:spPr/>
      <dgm:t>
        <a:bodyPr/>
        <a:lstStyle/>
        <a:p>
          <a:endParaRPr lang="en-US"/>
        </a:p>
      </dgm:t>
    </dgm:pt>
    <dgm:pt modelId="{85D141F4-9504-AA4A-8C89-C6A4395DECE6}" type="pres">
      <dgm:prSet presAssocID="{6B7A5E54-C3BB-C942-BCC4-D91FECE1DA37}" presName="root2" presStyleCnt="0"/>
      <dgm:spPr/>
    </dgm:pt>
    <dgm:pt modelId="{1C3B09A0-837D-C945-A28F-B25062C3D2F1}" type="pres">
      <dgm:prSet presAssocID="{6B7A5E54-C3BB-C942-BCC4-D91FECE1DA37}" presName="LevelTwoTextNode" presStyleLbl="node2" presStyleIdx="0" presStyleCnt="2">
        <dgm:presLayoutVars>
          <dgm:chPref val="3"/>
        </dgm:presLayoutVars>
      </dgm:prSet>
      <dgm:spPr/>
      <dgm:t>
        <a:bodyPr/>
        <a:lstStyle/>
        <a:p>
          <a:endParaRPr lang="en-US"/>
        </a:p>
      </dgm:t>
    </dgm:pt>
    <dgm:pt modelId="{27D939EE-3759-DC41-BCD3-1E1F7C8175EA}" type="pres">
      <dgm:prSet presAssocID="{6B7A5E54-C3BB-C942-BCC4-D91FECE1DA37}" presName="level3hierChild" presStyleCnt="0"/>
      <dgm:spPr/>
    </dgm:pt>
    <dgm:pt modelId="{FB7A5C9E-CC7B-9146-A3EA-3B4ECDDD02D4}" type="pres">
      <dgm:prSet presAssocID="{1FDB366F-17E5-8449-A667-D016A3B44DA1}" presName="conn2-1" presStyleLbl="parChTrans1D3" presStyleIdx="0" presStyleCnt="4"/>
      <dgm:spPr/>
      <dgm:t>
        <a:bodyPr/>
        <a:lstStyle/>
        <a:p>
          <a:endParaRPr lang="en-US"/>
        </a:p>
      </dgm:t>
    </dgm:pt>
    <dgm:pt modelId="{20A6C4C2-3B29-A846-BF78-7E6D041D47EC}" type="pres">
      <dgm:prSet presAssocID="{1FDB366F-17E5-8449-A667-D016A3B44DA1}" presName="connTx" presStyleLbl="parChTrans1D3" presStyleIdx="0" presStyleCnt="4"/>
      <dgm:spPr/>
      <dgm:t>
        <a:bodyPr/>
        <a:lstStyle/>
        <a:p>
          <a:endParaRPr lang="en-US"/>
        </a:p>
      </dgm:t>
    </dgm:pt>
    <dgm:pt modelId="{86631BB5-E779-2B44-B9E7-892AF9AEB029}" type="pres">
      <dgm:prSet presAssocID="{771A2811-4EFC-3441-B117-227120EBBFA7}" presName="root2" presStyleCnt="0"/>
      <dgm:spPr/>
    </dgm:pt>
    <dgm:pt modelId="{00388D0F-3FAF-FF43-8DA5-79C829B702CA}" type="pres">
      <dgm:prSet presAssocID="{771A2811-4EFC-3441-B117-227120EBBFA7}" presName="LevelTwoTextNode" presStyleLbl="node3" presStyleIdx="0" presStyleCnt="4">
        <dgm:presLayoutVars>
          <dgm:chPref val="3"/>
        </dgm:presLayoutVars>
      </dgm:prSet>
      <dgm:spPr/>
      <dgm:t>
        <a:bodyPr/>
        <a:lstStyle/>
        <a:p>
          <a:endParaRPr lang="en-US"/>
        </a:p>
      </dgm:t>
    </dgm:pt>
    <dgm:pt modelId="{5BE92236-4AF0-6B48-B2CD-9464BA34B71C}" type="pres">
      <dgm:prSet presAssocID="{771A2811-4EFC-3441-B117-227120EBBFA7}" presName="level3hierChild" presStyleCnt="0"/>
      <dgm:spPr/>
    </dgm:pt>
    <dgm:pt modelId="{CD253480-9BDF-3342-AA91-D355516A27AC}" type="pres">
      <dgm:prSet presAssocID="{27015BCE-A760-6244-9EE8-FB53A1495392}" presName="conn2-1" presStyleLbl="parChTrans1D2" presStyleIdx="1" presStyleCnt="2"/>
      <dgm:spPr/>
      <dgm:t>
        <a:bodyPr/>
        <a:lstStyle/>
        <a:p>
          <a:endParaRPr lang="en-US"/>
        </a:p>
      </dgm:t>
    </dgm:pt>
    <dgm:pt modelId="{53EF3367-D2BB-EA4F-8301-D9C5456A4FCE}" type="pres">
      <dgm:prSet presAssocID="{27015BCE-A760-6244-9EE8-FB53A1495392}" presName="connTx" presStyleLbl="parChTrans1D2" presStyleIdx="1" presStyleCnt="2"/>
      <dgm:spPr/>
      <dgm:t>
        <a:bodyPr/>
        <a:lstStyle/>
        <a:p>
          <a:endParaRPr lang="en-US"/>
        </a:p>
      </dgm:t>
    </dgm:pt>
    <dgm:pt modelId="{A8F83DC2-607A-B947-95B6-A002D64C7CA4}" type="pres">
      <dgm:prSet presAssocID="{4707F897-D1F7-ED41-9E2A-2D6CE7B4E556}" presName="root2" presStyleCnt="0"/>
      <dgm:spPr/>
    </dgm:pt>
    <dgm:pt modelId="{1A9B17C5-5F06-1D4E-B90A-460D9BCF0990}" type="pres">
      <dgm:prSet presAssocID="{4707F897-D1F7-ED41-9E2A-2D6CE7B4E556}" presName="LevelTwoTextNode" presStyleLbl="node2" presStyleIdx="1" presStyleCnt="2">
        <dgm:presLayoutVars>
          <dgm:chPref val="3"/>
        </dgm:presLayoutVars>
      </dgm:prSet>
      <dgm:spPr/>
      <dgm:t>
        <a:bodyPr/>
        <a:lstStyle/>
        <a:p>
          <a:endParaRPr lang="en-US"/>
        </a:p>
      </dgm:t>
    </dgm:pt>
    <dgm:pt modelId="{F48C8E2B-4CC8-8241-9626-47A7BEA56C4F}" type="pres">
      <dgm:prSet presAssocID="{4707F897-D1F7-ED41-9E2A-2D6CE7B4E556}" presName="level3hierChild" presStyleCnt="0"/>
      <dgm:spPr/>
    </dgm:pt>
    <dgm:pt modelId="{F87DEA18-9C42-CA44-93F0-2DAEA6D63CB2}" type="pres">
      <dgm:prSet presAssocID="{6F0B5D03-3698-6E47-8D92-16A10D31FA6C}" presName="conn2-1" presStyleLbl="parChTrans1D3" presStyleIdx="1" presStyleCnt="4"/>
      <dgm:spPr/>
      <dgm:t>
        <a:bodyPr/>
        <a:lstStyle/>
        <a:p>
          <a:endParaRPr lang="en-US"/>
        </a:p>
      </dgm:t>
    </dgm:pt>
    <dgm:pt modelId="{3A043879-4E16-D445-BE58-99682AEEC6E2}" type="pres">
      <dgm:prSet presAssocID="{6F0B5D03-3698-6E47-8D92-16A10D31FA6C}" presName="connTx" presStyleLbl="parChTrans1D3" presStyleIdx="1" presStyleCnt="4"/>
      <dgm:spPr/>
      <dgm:t>
        <a:bodyPr/>
        <a:lstStyle/>
        <a:p>
          <a:endParaRPr lang="en-US"/>
        </a:p>
      </dgm:t>
    </dgm:pt>
    <dgm:pt modelId="{90DF43BB-8A94-AB45-990C-65EDA4CF2D31}" type="pres">
      <dgm:prSet presAssocID="{4EEE8000-CF1F-364A-B61E-B1D4FB826D39}" presName="root2" presStyleCnt="0"/>
      <dgm:spPr/>
    </dgm:pt>
    <dgm:pt modelId="{FB2A32F8-B34D-3146-A3C8-B2A2B6C6616D}" type="pres">
      <dgm:prSet presAssocID="{4EEE8000-CF1F-364A-B61E-B1D4FB826D39}" presName="LevelTwoTextNode" presStyleLbl="node3" presStyleIdx="1" presStyleCnt="4">
        <dgm:presLayoutVars>
          <dgm:chPref val="3"/>
        </dgm:presLayoutVars>
      </dgm:prSet>
      <dgm:spPr/>
      <dgm:t>
        <a:bodyPr/>
        <a:lstStyle/>
        <a:p>
          <a:endParaRPr lang="en-US"/>
        </a:p>
      </dgm:t>
    </dgm:pt>
    <dgm:pt modelId="{7783FB63-F68E-7D4D-BDFE-356401A76466}" type="pres">
      <dgm:prSet presAssocID="{4EEE8000-CF1F-364A-B61E-B1D4FB826D39}" presName="level3hierChild" presStyleCnt="0"/>
      <dgm:spPr/>
    </dgm:pt>
    <dgm:pt modelId="{684C2E26-2307-064E-AD33-3DAC0276ABDE}" type="pres">
      <dgm:prSet presAssocID="{3DEC65DB-D02E-8143-AA5B-48695BA527EA}" presName="conn2-1" presStyleLbl="parChTrans1D3" presStyleIdx="2" presStyleCnt="4"/>
      <dgm:spPr/>
      <dgm:t>
        <a:bodyPr/>
        <a:lstStyle/>
        <a:p>
          <a:endParaRPr lang="en-US"/>
        </a:p>
      </dgm:t>
    </dgm:pt>
    <dgm:pt modelId="{4B0348EC-FB0B-E345-BC15-7B5F55C0FED5}" type="pres">
      <dgm:prSet presAssocID="{3DEC65DB-D02E-8143-AA5B-48695BA527EA}" presName="connTx" presStyleLbl="parChTrans1D3" presStyleIdx="2" presStyleCnt="4"/>
      <dgm:spPr/>
      <dgm:t>
        <a:bodyPr/>
        <a:lstStyle/>
        <a:p>
          <a:endParaRPr lang="en-US"/>
        </a:p>
      </dgm:t>
    </dgm:pt>
    <dgm:pt modelId="{31DDD9AD-9039-D94D-BC88-8EAFC9320A37}" type="pres">
      <dgm:prSet presAssocID="{966E1BE2-CCA6-C648-900A-721CF7B65D11}" presName="root2" presStyleCnt="0"/>
      <dgm:spPr/>
    </dgm:pt>
    <dgm:pt modelId="{BA518314-BB00-ED43-8AF0-681E6B97F245}" type="pres">
      <dgm:prSet presAssocID="{966E1BE2-CCA6-C648-900A-721CF7B65D11}" presName="LevelTwoTextNode" presStyleLbl="node3" presStyleIdx="2" presStyleCnt="4">
        <dgm:presLayoutVars>
          <dgm:chPref val="3"/>
        </dgm:presLayoutVars>
      </dgm:prSet>
      <dgm:spPr/>
      <dgm:t>
        <a:bodyPr/>
        <a:lstStyle/>
        <a:p>
          <a:endParaRPr lang="en-US"/>
        </a:p>
      </dgm:t>
    </dgm:pt>
    <dgm:pt modelId="{2815875A-F88D-1049-9D03-FF292246AD80}" type="pres">
      <dgm:prSet presAssocID="{966E1BE2-CCA6-C648-900A-721CF7B65D11}" presName="level3hierChild" presStyleCnt="0"/>
      <dgm:spPr/>
    </dgm:pt>
    <dgm:pt modelId="{CE2B51B4-F626-5648-ABC7-9EA890967505}" type="pres">
      <dgm:prSet presAssocID="{397651B2-926D-2940-8C70-41B0B7002E0A}" presName="conn2-1" presStyleLbl="parChTrans1D3" presStyleIdx="3" presStyleCnt="4"/>
      <dgm:spPr/>
      <dgm:t>
        <a:bodyPr/>
        <a:lstStyle/>
        <a:p>
          <a:endParaRPr lang="en-US"/>
        </a:p>
      </dgm:t>
    </dgm:pt>
    <dgm:pt modelId="{D7BC9DE9-525F-804B-9D9B-F2B431EB569B}" type="pres">
      <dgm:prSet presAssocID="{397651B2-926D-2940-8C70-41B0B7002E0A}" presName="connTx" presStyleLbl="parChTrans1D3" presStyleIdx="3" presStyleCnt="4"/>
      <dgm:spPr/>
      <dgm:t>
        <a:bodyPr/>
        <a:lstStyle/>
        <a:p>
          <a:endParaRPr lang="en-US"/>
        </a:p>
      </dgm:t>
    </dgm:pt>
    <dgm:pt modelId="{4F9B7595-0DCE-8247-BD5C-F87989844F8C}" type="pres">
      <dgm:prSet presAssocID="{A41D2209-3236-644B-B4F4-F7500EFDC201}" presName="root2" presStyleCnt="0"/>
      <dgm:spPr/>
    </dgm:pt>
    <dgm:pt modelId="{F71019CB-A577-2E4F-B615-D0ADB08B8739}" type="pres">
      <dgm:prSet presAssocID="{A41D2209-3236-644B-B4F4-F7500EFDC201}" presName="LevelTwoTextNode" presStyleLbl="node3" presStyleIdx="3" presStyleCnt="4">
        <dgm:presLayoutVars>
          <dgm:chPref val="3"/>
        </dgm:presLayoutVars>
      </dgm:prSet>
      <dgm:spPr/>
      <dgm:t>
        <a:bodyPr/>
        <a:lstStyle/>
        <a:p>
          <a:endParaRPr lang="en-US"/>
        </a:p>
      </dgm:t>
    </dgm:pt>
    <dgm:pt modelId="{E13AEA38-4C26-9548-8536-434F64E364C9}" type="pres">
      <dgm:prSet presAssocID="{A41D2209-3236-644B-B4F4-F7500EFDC201}" presName="level3hierChild" presStyleCnt="0"/>
      <dgm:spPr/>
    </dgm:pt>
  </dgm:ptLst>
  <dgm:cxnLst>
    <dgm:cxn modelId="{37A2D012-9411-404D-9AD4-5B2E95223E01}" srcId="{FBBA35B3-FD7A-FF4F-85DF-C11622E200E7}" destId="{4707F897-D1F7-ED41-9E2A-2D6CE7B4E556}" srcOrd="1" destOrd="0" parTransId="{27015BCE-A760-6244-9EE8-FB53A1495392}" sibTransId="{F5BCB8B1-FBB9-D94E-961C-BA78AD6B77F0}"/>
    <dgm:cxn modelId="{7534F91F-04E6-BC41-A592-F58A6525A86C}" type="presOf" srcId="{31C9D3F8-1DB2-AC49-B79B-CB3F7AF3D463}" destId="{42D08B70-F544-634E-9AB2-8855F22CAA59}" srcOrd="0" destOrd="0" presId="urn:microsoft.com/office/officeart/2008/layout/HorizontalMultiLevelHierarchy"/>
    <dgm:cxn modelId="{AAB051BD-FB2C-AF4D-AAA8-1BBC4E16D1A6}" type="presOf" srcId="{1FDB366F-17E5-8449-A667-D016A3B44DA1}" destId="{20A6C4C2-3B29-A846-BF78-7E6D041D47EC}" srcOrd="1" destOrd="0" presId="urn:microsoft.com/office/officeart/2008/layout/HorizontalMultiLevelHierarchy"/>
    <dgm:cxn modelId="{6EC22147-591D-4F4C-860F-044AF1EF9F63}" type="presOf" srcId="{6F0B5D03-3698-6E47-8D92-16A10D31FA6C}" destId="{3A043879-4E16-D445-BE58-99682AEEC6E2}" srcOrd="1" destOrd="0" presId="urn:microsoft.com/office/officeart/2008/layout/HorizontalMultiLevelHierarchy"/>
    <dgm:cxn modelId="{11A2B723-4F00-CD47-BD08-E695D9678804}" srcId="{31C9D3F8-1DB2-AC49-B79B-CB3F7AF3D463}" destId="{FBBA35B3-FD7A-FF4F-85DF-C11622E200E7}" srcOrd="0" destOrd="0" parTransId="{CDA77720-4E16-464D-8074-16D3E1A3444A}" sibTransId="{BBDD2517-1FA7-3745-A661-3FE9006F8B88}"/>
    <dgm:cxn modelId="{651034B0-7CCD-5843-B688-BF960E97DFB9}" type="presOf" srcId="{A41D2209-3236-644B-B4F4-F7500EFDC201}" destId="{F71019CB-A577-2E4F-B615-D0ADB08B8739}" srcOrd="0" destOrd="0" presId="urn:microsoft.com/office/officeart/2008/layout/HorizontalMultiLevelHierarchy"/>
    <dgm:cxn modelId="{9C838575-5EBA-8E42-BAE8-E8379CCC1AFC}" type="presOf" srcId="{3DEC65DB-D02E-8143-AA5B-48695BA527EA}" destId="{4B0348EC-FB0B-E345-BC15-7B5F55C0FED5}" srcOrd="1" destOrd="0" presId="urn:microsoft.com/office/officeart/2008/layout/HorizontalMultiLevelHierarchy"/>
    <dgm:cxn modelId="{DF4B8FA3-9697-4940-8EC3-9EF24DBC0E4D}" srcId="{4707F897-D1F7-ED41-9E2A-2D6CE7B4E556}" destId="{4EEE8000-CF1F-364A-B61E-B1D4FB826D39}" srcOrd="0" destOrd="0" parTransId="{6F0B5D03-3698-6E47-8D92-16A10D31FA6C}" sibTransId="{92665334-F000-AC40-ABF1-FD8C4F979F36}"/>
    <dgm:cxn modelId="{A69BFABF-CF41-2040-8639-99A22304160A}" type="presOf" srcId="{397651B2-926D-2940-8C70-41B0B7002E0A}" destId="{CE2B51B4-F626-5648-ABC7-9EA890967505}" srcOrd="0" destOrd="0" presId="urn:microsoft.com/office/officeart/2008/layout/HorizontalMultiLevelHierarchy"/>
    <dgm:cxn modelId="{0F8FF7F7-F606-E948-B853-29C6B08A3AA3}" type="presOf" srcId="{6555AAB5-B72D-0148-BB67-04E958FA171D}" destId="{E6B6EDBA-42EA-AE47-95C9-CBB2122676B8}" srcOrd="1" destOrd="0" presId="urn:microsoft.com/office/officeart/2008/layout/HorizontalMultiLevelHierarchy"/>
    <dgm:cxn modelId="{2B1A3D9F-47D6-034B-B5F4-A3B2799069C2}" type="presOf" srcId="{6555AAB5-B72D-0148-BB67-04E958FA171D}" destId="{BC435D57-7E37-7A48-8B8B-64EDC40EEA79}" srcOrd="0" destOrd="0" presId="urn:microsoft.com/office/officeart/2008/layout/HorizontalMultiLevelHierarchy"/>
    <dgm:cxn modelId="{17B1E1CC-DB5C-0246-81CD-D54BB4FFA9C1}" type="presOf" srcId="{6B7A5E54-C3BB-C942-BCC4-D91FECE1DA37}" destId="{1C3B09A0-837D-C945-A28F-B25062C3D2F1}" srcOrd="0" destOrd="0" presId="urn:microsoft.com/office/officeart/2008/layout/HorizontalMultiLevelHierarchy"/>
    <dgm:cxn modelId="{18F6B1A0-08FF-9648-9F46-9CF08D7DD1C0}" type="presOf" srcId="{397651B2-926D-2940-8C70-41B0B7002E0A}" destId="{D7BC9DE9-525F-804B-9D9B-F2B431EB569B}" srcOrd="1" destOrd="0" presId="urn:microsoft.com/office/officeart/2008/layout/HorizontalMultiLevelHierarchy"/>
    <dgm:cxn modelId="{88DEB256-AB29-C146-B11A-E438D2D068D9}" type="presOf" srcId="{771A2811-4EFC-3441-B117-227120EBBFA7}" destId="{00388D0F-3FAF-FF43-8DA5-79C829B702CA}" srcOrd="0" destOrd="0" presId="urn:microsoft.com/office/officeart/2008/layout/HorizontalMultiLevelHierarchy"/>
    <dgm:cxn modelId="{01A78F4B-5FDB-8949-8B84-0E22D96CA08F}" type="presOf" srcId="{27015BCE-A760-6244-9EE8-FB53A1495392}" destId="{CD253480-9BDF-3342-AA91-D355516A27AC}" srcOrd="0" destOrd="0" presId="urn:microsoft.com/office/officeart/2008/layout/HorizontalMultiLevelHierarchy"/>
    <dgm:cxn modelId="{BF17E425-3588-2142-B15E-2B14530F8AA3}" type="presOf" srcId="{3DEC65DB-D02E-8143-AA5B-48695BA527EA}" destId="{684C2E26-2307-064E-AD33-3DAC0276ABDE}" srcOrd="0" destOrd="0" presId="urn:microsoft.com/office/officeart/2008/layout/HorizontalMultiLevelHierarchy"/>
    <dgm:cxn modelId="{F426BB21-5124-DE49-B78B-CD08CDA49D9D}" srcId="{4707F897-D1F7-ED41-9E2A-2D6CE7B4E556}" destId="{A41D2209-3236-644B-B4F4-F7500EFDC201}" srcOrd="2" destOrd="0" parTransId="{397651B2-926D-2940-8C70-41B0B7002E0A}" sibTransId="{3DF97AA5-966E-E04B-AC20-E7CCA541A00F}"/>
    <dgm:cxn modelId="{2AC4283D-7955-B14C-9B81-2E4E5AA58E02}" srcId="{FBBA35B3-FD7A-FF4F-85DF-C11622E200E7}" destId="{6B7A5E54-C3BB-C942-BCC4-D91FECE1DA37}" srcOrd="0" destOrd="0" parTransId="{6555AAB5-B72D-0148-BB67-04E958FA171D}" sibTransId="{7C0565F7-4DD5-7942-A258-43174054C369}"/>
    <dgm:cxn modelId="{BFA745C8-DD3C-C347-A14B-44A1F8726AE9}" srcId="{6B7A5E54-C3BB-C942-BCC4-D91FECE1DA37}" destId="{771A2811-4EFC-3441-B117-227120EBBFA7}" srcOrd="0" destOrd="0" parTransId="{1FDB366F-17E5-8449-A667-D016A3B44DA1}" sibTransId="{40250513-9516-4849-9AA2-DA2B30F09506}"/>
    <dgm:cxn modelId="{3A7A27B4-9122-B045-8CA4-18B081F2A69C}" type="presOf" srcId="{4EEE8000-CF1F-364A-B61E-B1D4FB826D39}" destId="{FB2A32F8-B34D-3146-A3C8-B2A2B6C6616D}" srcOrd="0" destOrd="0" presId="urn:microsoft.com/office/officeart/2008/layout/HorizontalMultiLevelHierarchy"/>
    <dgm:cxn modelId="{DB28CDD7-6A18-0342-86D3-56F200365835}" srcId="{4707F897-D1F7-ED41-9E2A-2D6CE7B4E556}" destId="{966E1BE2-CCA6-C648-900A-721CF7B65D11}" srcOrd="1" destOrd="0" parTransId="{3DEC65DB-D02E-8143-AA5B-48695BA527EA}" sibTransId="{316F9838-19B5-3E4E-9881-C3C647D04B67}"/>
    <dgm:cxn modelId="{2F3BB43F-D9FA-F846-AD75-365504C00CC0}" type="presOf" srcId="{4707F897-D1F7-ED41-9E2A-2D6CE7B4E556}" destId="{1A9B17C5-5F06-1D4E-B90A-460D9BCF0990}" srcOrd="0" destOrd="0" presId="urn:microsoft.com/office/officeart/2008/layout/HorizontalMultiLevelHierarchy"/>
    <dgm:cxn modelId="{99341F83-BFD4-BF47-B13C-A0DA6B0EFEEF}" type="presOf" srcId="{27015BCE-A760-6244-9EE8-FB53A1495392}" destId="{53EF3367-D2BB-EA4F-8301-D9C5456A4FCE}" srcOrd="1" destOrd="0" presId="urn:microsoft.com/office/officeart/2008/layout/HorizontalMultiLevelHierarchy"/>
    <dgm:cxn modelId="{3FFE25E6-C250-2345-8D77-01371A762AF0}" type="presOf" srcId="{1FDB366F-17E5-8449-A667-D016A3B44DA1}" destId="{FB7A5C9E-CC7B-9146-A3EA-3B4ECDDD02D4}" srcOrd="0" destOrd="0" presId="urn:microsoft.com/office/officeart/2008/layout/HorizontalMultiLevelHierarchy"/>
    <dgm:cxn modelId="{382D5153-C59D-294C-8248-CBFC128FA57F}" type="presOf" srcId="{FBBA35B3-FD7A-FF4F-85DF-C11622E200E7}" destId="{03C5F0CE-1705-EA42-999D-E601021ECD61}" srcOrd="0" destOrd="0" presId="urn:microsoft.com/office/officeart/2008/layout/HorizontalMultiLevelHierarchy"/>
    <dgm:cxn modelId="{1FEAEB19-2797-124C-AA02-D7E82C56070C}" type="presOf" srcId="{966E1BE2-CCA6-C648-900A-721CF7B65D11}" destId="{BA518314-BB00-ED43-8AF0-681E6B97F245}" srcOrd="0" destOrd="0" presId="urn:microsoft.com/office/officeart/2008/layout/HorizontalMultiLevelHierarchy"/>
    <dgm:cxn modelId="{F88F9D55-F554-E448-9A71-4D0787AE9A6C}" type="presOf" srcId="{6F0B5D03-3698-6E47-8D92-16A10D31FA6C}" destId="{F87DEA18-9C42-CA44-93F0-2DAEA6D63CB2}" srcOrd="0" destOrd="0" presId="urn:microsoft.com/office/officeart/2008/layout/HorizontalMultiLevelHierarchy"/>
    <dgm:cxn modelId="{EFDD03F3-CB54-8244-9E3B-E5E136E1E17E}" type="presParOf" srcId="{42D08B70-F544-634E-9AB2-8855F22CAA59}" destId="{759A5CF7-4EFE-A149-BFC2-796150290E37}" srcOrd="0" destOrd="0" presId="urn:microsoft.com/office/officeart/2008/layout/HorizontalMultiLevelHierarchy"/>
    <dgm:cxn modelId="{43A3BA73-5B68-E146-96CD-081BA173D5C0}" type="presParOf" srcId="{759A5CF7-4EFE-A149-BFC2-796150290E37}" destId="{03C5F0CE-1705-EA42-999D-E601021ECD61}" srcOrd="0" destOrd="0" presId="urn:microsoft.com/office/officeart/2008/layout/HorizontalMultiLevelHierarchy"/>
    <dgm:cxn modelId="{B27B61A8-EA56-BB40-B5C6-811760BCC35D}" type="presParOf" srcId="{759A5CF7-4EFE-A149-BFC2-796150290E37}" destId="{F484A7C7-FB13-D44E-BEE2-F597808F3622}" srcOrd="1" destOrd="0" presId="urn:microsoft.com/office/officeart/2008/layout/HorizontalMultiLevelHierarchy"/>
    <dgm:cxn modelId="{CE0B1DD2-021A-FA49-BD6B-1AC0CC7E765D}" type="presParOf" srcId="{F484A7C7-FB13-D44E-BEE2-F597808F3622}" destId="{BC435D57-7E37-7A48-8B8B-64EDC40EEA79}" srcOrd="0" destOrd="0" presId="urn:microsoft.com/office/officeart/2008/layout/HorizontalMultiLevelHierarchy"/>
    <dgm:cxn modelId="{C50E52D3-72AD-C24E-8E79-4F464367AFC0}" type="presParOf" srcId="{BC435D57-7E37-7A48-8B8B-64EDC40EEA79}" destId="{E6B6EDBA-42EA-AE47-95C9-CBB2122676B8}" srcOrd="0" destOrd="0" presId="urn:microsoft.com/office/officeart/2008/layout/HorizontalMultiLevelHierarchy"/>
    <dgm:cxn modelId="{50ED3E80-FAE6-914E-9E8B-3DCCB9F8C585}" type="presParOf" srcId="{F484A7C7-FB13-D44E-BEE2-F597808F3622}" destId="{85D141F4-9504-AA4A-8C89-C6A4395DECE6}" srcOrd="1" destOrd="0" presId="urn:microsoft.com/office/officeart/2008/layout/HorizontalMultiLevelHierarchy"/>
    <dgm:cxn modelId="{FA0D2A4A-2579-F246-A9E7-ABB2ECC02553}" type="presParOf" srcId="{85D141F4-9504-AA4A-8C89-C6A4395DECE6}" destId="{1C3B09A0-837D-C945-A28F-B25062C3D2F1}" srcOrd="0" destOrd="0" presId="urn:microsoft.com/office/officeart/2008/layout/HorizontalMultiLevelHierarchy"/>
    <dgm:cxn modelId="{92EA870B-9F24-7843-9F25-6FCB82693294}" type="presParOf" srcId="{85D141F4-9504-AA4A-8C89-C6A4395DECE6}" destId="{27D939EE-3759-DC41-BCD3-1E1F7C8175EA}" srcOrd="1" destOrd="0" presId="urn:microsoft.com/office/officeart/2008/layout/HorizontalMultiLevelHierarchy"/>
    <dgm:cxn modelId="{69E48220-D4B4-2145-9876-F5D22521E1CB}" type="presParOf" srcId="{27D939EE-3759-DC41-BCD3-1E1F7C8175EA}" destId="{FB7A5C9E-CC7B-9146-A3EA-3B4ECDDD02D4}" srcOrd="0" destOrd="0" presId="urn:microsoft.com/office/officeart/2008/layout/HorizontalMultiLevelHierarchy"/>
    <dgm:cxn modelId="{1C881C2D-ACEF-2244-9797-7F7842FDBA62}" type="presParOf" srcId="{FB7A5C9E-CC7B-9146-A3EA-3B4ECDDD02D4}" destId="{20A6C4C2-3B29-A846-BF78-7E6D041D47EC}" srcOrd="0" destOrd="0" presId="urn:microsoft.com/office/officeart/2008/layout/HorizontalMultiLevelHierarchy"/>
    <dgm:cxn modelId="{215CC482-AE9D-D542-B8B3-ADBD6B55F72F}" type="presParOf" srcId="{27D939EE-3759-DC41-BCD3-1E1F7C8175EA}" destId="{86631BB5-E779-2B44-B9E7-892AF9AEB029}" srcOrd="1" destOrd="0" presId="urn:microsoft.com/office/officeart/2008/layout/HorizontalMultiLevelHierarchy"/>
    <dgm:cxn modelId="{06917BE1-4107-BE4A-862B-E6570463098E}" type="presParOf" srcId="{86631BB5-E779-2B44-B9E7-892AF9AEB029}" destId="{00388D0F-3FAF-FF43-8DA5-79C829B702CA}" srcOrd="0" destOrd="0" presId="urn:microsoft.com/office/officeart/2008/layout/HorizontalMultiLevelHierarchy"/>
    <dgm:cxn modelId="{E4D01E09-35C5-FF4E-B8E2-02DB978D7ADA}" type="presParOf" srcId="{86631BB5-E779-2B44-B9E7-892AF9AEB029}" destId="{5BE92236-4AF0-6B48-B2CD-9464BA34B71C}" srcOrd="1" destOrd="0" presId="urn:microsoft.com/office/officeart/2008/layout/HorizontalMultiLevelHierarchy"/>
    <dgm:cxn modelId="{ECC2834A-47D4-D04C-9722-0C05116CF0D8}" type="presParOf" srcId="{F484A7C7-FB13-D44E-BEE2-F597808F3622}" destId="{CD253480-9BDF-3342-AA91-D355516A27AC}" srcOrd="2" destOrd="0" presId="urn:microsoft.com/office/officeart/2008/layout/HorizontalMultiLevelHierarchy"/>
    <dgm:cxn modelId="{F6C23635-1FAA-AE49-95D9-0BFA2EED2565}" type="presParOf" srcId="{CD253480-9BDF-3342-AA91-D355516A27AC}" destId="{53EF3367-D2BB-EA4F-8301-D9C5456A4FCE}" srcOrd="0" destOrd="0" presId="urn:microsoft.com/office/officeart/2008/layout/HorizontalMultiLevelHierarchy"/>
    <dgm:cxn modelId="{2195C235-193E-9149-BB21-113C869C0C37}" type="presParOf" srcId="{F484A7C7-FB13-D44E-BEE2-F597808F3622}" destId="{A8F83DC2-607A-B947-95B6-A002D64C7CA4}" srcOrd="3" destOrd="0" presId="urn:microsoft.com/office/officeart/2008/layout/HorizontalMultiLevelHierarchy"/>
    <dgm:cxn modelId="{6E3D592F-AE2D-A144-9CD0-3FDCF57B04F3}" type="presParOf" srcId="{A8F83DC2-607A-B947-95B6-A002D64C7CA4}" destId="{1A9B17C5-5F06-1D4E-B90A-460D9BCF0990}" srcOrd="0" destOrd="0" presId="urn:microsoft.com/office/officeart/2008/layout/HorizontalMultiLevelHierarchy"/>
    <dgm:cxn modelId="{C6C5DA08-EDE7-C64F-975B-EA5143553E2C}" type="presParOf" srcId="{A8F83DC2-607A-B947-95B6-A002D64C7CA4}" destId="{F48C8E2B-4CC8-8241-9626-47A7BEA56C4F}" srcOrd="1" destOrd="0" presId="urn:microsoft.com/office/officeart/2008/layout/HorizontalMultiLevelHierarchy"/>
    <dgm:cxn modelId="{B88E268A-5839-B841-B56A-FE557FC3AFD6}" type="presParOf" srcId="{F48C8E2B-4CC8-8241-9626-47A7BEA56C4F}" destId="{F87DEA18-9C42-CA44-93F0-2DAEA6D63CB2}" srcOrd="0" destOrd="0" presId="urn:microsoft.com/office/officeart/2008/layout/HorizontalMultiLevelHierarchy"/>
    <dgm:cxn modelId="{575094EA-EA3D-3946-9E20-B8742B259916}" type="presParOf" srcId="{F87DEA18-9C42-CA44-93F0-2DAEA6D63CB2}" destId="{3A043879-4E16-D445-BE58-99682AEEC6E2}" srcOrd="0" destOrd="0" presId="urn:microsoft.com/office/officeart/2008/layout/HorizontalMultiLevelHierarchy"/>
    <dgm:cxn modelId="{B4C91714-D79C-DB4D-901E-6047DE7D264D}" type="presParOf" srcId="{F48C8E2B-4CC8-8241-9626-47A7BEA56C4F}" destId="{90DF43BB-8A94-AB45-990C-65EDA4CF2D31}" srcOrd="1" destOrd="0" presId="urn:microsoft.com/office/officeart/2008/layout/HorizontalMultiLevelHierarchy"/>
    <dgm:cxn modelId="{13B9B404-0A6C-AB4C-BFA1-53C3C28DA4BE}" type="presParOf" srcId="{90DF43BB-8A94-AB45-990C-65EDA4CF2D31}" destId="{FB2A32F8-B34D-3146-A3C8-B2A2B6C6616D}" srcOrd="0" destOrd="0" presId="urn:microsoft.com/office/officeart/2008/layout/HorizontalMultiLevelHierarchy"/>
    <dgm:cxn modelId="{4C3F6D26-DA7A-5646-982E-6B06C42A2845}" type="presParOf" srcId="{90DF43BB-8A94-AB45-990C-65EDA4CF2D31}" destId="{7783FB63-F68E-7D4D-BDFE-356401A76466}" srcOrd="1" destOrd="0" presId="urn:microsoft.com/office/officeart/2008/layout/HorizontalMultiLevelHierarchy"/>
    <dgm:cxn modelId="{E3478326-89C1-EE4C-BC26-1ACBFCF04AF9}" type="presParOf" srcId="{F48C8E2B-4CC8-8241-9626-47A7BEA56C4F}" destId="{684C2E26-2307-064E-AD33-3DAC0276ABDE}" srcOrd="2" destOrd="0" presId="urn:microsoft.com/office/officeart/2008/layout/HorizontalMultiLevelHierarchy"/>
    <dgm:cxn modelId="{40A01B35-2E5E-6B47-9DF7-8A43B37C66E7}" type="presParOf" srcId="{684C2E26-2307-064E-AD33-3DAC0276ABDE}" destId="{4B0348EC-FB0B-E345-BC15-7B5F55C0FED5}" srcOrd="0" destOrd="0" presId="urn:microsoft.com/office/officeart/2008/layout/HorizontalMultiLevelHierarchy"/>
    <dgm:cxn modelId="{8AC524FB-F1A4-2143-A522-223579CDC1F9}" type="presParOf" srcId="{F48C8E2B-4CC8-8241-9626-47A7BEA56C4F}" destId="{31DDD9AD-9039-D94D-BC88-8EAFC9320A37}" srcOrd="3" destOrd="0" presId="urn:microsoft.com/office/officeart/2008/layout/HorizontalMultiLevelHierarchy"/>
    <dgm:cxn modelId="{4CA9E011-AEA1-5542-8329-EDD70B1636FE}" type="presParOf" srcId="{31DDD9AD-9039-D94D-BC88-8EAFC9320A37}" destId="{BA518314-BB00-ED43-8AF0-681E6B97F245}" srcOrd="0" destOrd="0" presId="urn:microsoft.com/office/officeart/2008/layout/HorizontalMultiLevelHierarchy"/>
    <dgm:cxn modelId="{23E76E7C-23A9-1A41-B4B1-827DE3918CB0}" type="presParOf" srcId="{31DDD9AD-9039-D94D-BC88-8EAFC9320A37}" destId="{2815875A-F88D-1049-9D03-FF292246AD80}" srcOrd="1" destOrd="0" presId="urn:microsoft.com/office/officeart/2008/layout/HorizontalMultiLevelHierarchy"/>
    <dgm:cxn modelId="{7DABAFBF-0F2E-C947-BD06-0B90B476D8FE}" type="presParOf" srcId="{F48C8E2B-4CC8-8241-9626-47A7BEA56C4F}" destId="{CE2B51B4-F626-5648-ABC7-9EA890967505}" srcOrd="4" destOrd="0" presId="urn:microsoft.com/office/officeart/2008/layout/HorizontalMultiLevelHierarchy"/>
    <dgm:cxn modelId="{46F1858D-9823-D943-858F-850BD233B0E3}" type="presParOf" srcId="{CE2B51B4-F626-5648-ABC7-9EA890967505}" destId="{D7BC9DE9-525F-804B-9D9B-F2B431EB569B}" srcOrd="0" destOrd="0" presId="urn:microsoft.com/office/officeart/2008/layout/HorizontalMultiLevelHierarchy"/>
    <dgm:cxn modelId="{FB580BF3-6E59-904C-9125-A9076EAD9675}" type="presParOf" srcId="{F48C8E2B-4CC8-8241-9626-47A7BEA56C4F}" destId="{4F9B7595-0DCE-8247-BD5C-F87989844F8C}" srcOrd="5" destOrd="0" presId="urn:microsoft.com/office/officeart/2008/layout/HorizontalMultiLevelHierarchy"/>
    <dgm:cxn modelId="{B88D7BC5-75EE-C64B-A74A-C42B74CD60DF}" type="presParOf" srcId="{4F9B7595-0DCE-8247-BD5C-F87989844F8C}" destId="{F71019CB-A577-2E4F-B615-D0ADB08B8739}" srcOrd="0" destOrd="0" presId="urn:microsoft.com/office/officeart/2008/layout/HorizontalMultiLevelHierarchy"/>
    <dgm:cxn modelId="{A8E3A3B9-6C72-E147-BDEB-E982874AD952}" type="presParOf" srcId="{4F9B7595-0DCE-8247-BD5C-F87989844F8C}" destId="{E13AEA38-4C26-9548-8536-434F64E364C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10315-1674-5647-8C8D-10DE4F64688A}">
      <dsp:nvSpPr>
        <dsp:cNvPr id="0" name=""/>
        <dsp:cNvSpPr/>
      </dsp:nvSpPr>
      <dsp:spPr>
        <a:xfrm>
          <a:off x="40" y="44905"/>
          <a:ext cx="3845569" cy="9216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rtl="0">
            <a:lnSpc>
              <a:spcPct val="90000"/>
            </a:lnSpc>
            <a:spcBef>
              <a:spcPct val="0"/>
            </a:spcBef>
            <a:spcAft>
              <a:spcPct val="35000"/>
            </a:spcAft>
          </a:pPr>
          <a:r>
            <a:rPr lang="en-US" sz="3200" kern="1200" smtClean="0"/>
            <a:t>Localised</a:t>
          </a:r>
          <a:endParaRPr lang="en-US" sz="3200" kern="1200"/>
        </a:p>
      </dsp:txBody>
      <dsp:txXfrm>
        <a:off x="40" y="44905"/>
        <a:ext cx="3845569" cy="921600"/>
      </dsp:txXfrm>
    </dsp:sp>
    <dsp:sp modelId="{A0C3647E-7D20-5F4C-ADA2-8B8F2FC6E9B5}">
      <dsp:nvSpPr>
        <dsp:cNvPr id="0" name=""/>
        <dsp:cNvSpPr/>
      </dsp:nvSpPr>
      <dsp:spPr>
        <a:xfrm>
          <a:off x="40" y="966505"/>
          <a:ext cx="3845569" cy="398574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rtl="0">
            <a:lnSpc>
              <a:spcPct val="90000"/>
            </a:lnSpc>
            <a:spcBef>
              <a:spcPct val="0"/>
            </a:spcBef>
            <a:spcAft>
              <a:spcPct val="15000"/>
            </a:spcAft>
            <a:buChar char="••"/>
          </a:pPr>
          <a:r>
            <a:rPr lang="nl-NL" sz="3200" kern="1200" dirty="0" smtClean="0"/>
            <a:t>Active Surveillance</a:t>
          </a:r>
          <a:endParaRPr lang="nl-NL" sz="3200" kern="1200" dirty="0"/>
        </a:p>
        <a:p>
          <a:pPr marL="285750" lvl="1" indent="-285750" algn="l" defTabSz="1422400" rtl="0">
            <a:lnSpc>
              <a:spcPct val="90000"/>
            </a:lnSpc>
            <a:spcBef>
              <a:spcPct val="0"/>
            </a:spcBef>
            <a:spcAft>
              <a:spcPct val="15000"/>
            </a:spcAft>
            <a:buChar char="••"/>
          </a:pPr>
          <a:r>
            <a:rPr lang="en-US" sz="3200" kern="1200" dirty="0" smtClean="0"/>
            <a:t>Radiotherapy</a:t>
          </a:r>
          <a:endParaRPr lang="en-US" sz="3200" kern="1200" dirty="0"/>
        </a:p>
        <a:p>
          <a:pPr marL="285750" lvl="1" indent="-285750" algn="l" defTabSz="1422400" rtl="0">
            <a:lnSpc>
              <a:spcPct val="90000"/>
            </a:lnSpc>
            <a:spcBef>
              <a:spcPct val="0"/>
            </a:spcBef>
            <a:spcAft>
              <a:spcPct val="15000"/>
            </a:spcAft>
            <a:buChar char="••"/>
          </a:pPr>
          <a:r>
            <a:rPr lang="fr-FR" sz="3200" kern="1200" dirty="0" err="1" smtClean="0"/>
            <a:t>Surgery</a:t>
          </a:r>
          <a:endParaRPr lang="fr-FR" sz="3200" kern="1200" dirty="0"/>
        </a:p>
      </dsp:txBody>
      <dsp:txXfrm>
        <a:off x="40" y="966505"/>
        <a:ext cx="3845569" cy="3985740"/>
      </dsp:txXfrm>
    </dsp:sp>
    <dsp:sp modelId="{4670C775-BAB7-6A42-A1FC-CE6CF04B5F94}">
      <dsp:nvSpPr>
        <dsp:cNvPr id="0" name=""/>
        <dsp:cNvSpPr/>
      </dsp:nvSpPr>
      <dsp:spPr>
        <a:xfrm>
          <a:off x="4383989" y="44905"/>
          <a:ext cx="3845569" cy="9216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rtl="0">
            <a:lnSpc>
              <a:spcPct val="90000"/>
            </a:lnSpc>
            <a:spcBef>
              <a:spcPct val="0"/>
            </a:spcBef>
            <a:spcAft>
              <a:spcPct val="35000"/>
            </a:spcAft>
          </a:pPr>
          <a:r>
            <a:rPr lang="en-US" sz="3200" kern="1200" smtClean="0"/>
            <a:t>Advanced</a:t>
          </a:r>
          <a:endParaRPr lang="en-US" sz="3200" kern="1200"/>
        </a:p>
      </dsp:txBody>
      <dsp:txXfrm>
        <a:off x="4383989" y="44905"/>
        <a:ext cx="3845569" cy="921600"/>
      </dsp:txXfrm>
    </dsp:sp>
    <dsp:sp modelId="{A37C8D53-0F05-CD46-B6A5-8182B29771FD}">
      <dsp:nvSpPr>
        <dsp:cNvPr id="0" name=""/>
        <dsp:cNvSpPr/>
      </dsp:nvSpPr>
      <dsp:spPr>
        <a:xfrm>
          <a:off x="4383989" y="966505"/>
          <a:ext cx="3845569" cy="398574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rtl="0">
            <a:lnSpc>
              <a:spcPct val="90000"/>
            </a:lnSpc>
            <a:spcBef>
              <a:spcPct val="0"/>
            </a:spcBef>
            <a:spcAft>
              <a:spcPct val="15000"/>
            </a:spcAft>
            <a:buChar char="••"/>
          </a:pPr>
          <a:r>
            <a:rPr lang="en-US" sz="3200" kern="1200" smtClean="0"/>
            <a:t>Hormonal therapy</a:t>
          </a:r>
          <a:endParaRPr lang="en-US" sz="3200" kern="1200"/>
        </a:p>
        <a:p>
          <a:pPr marL="285750" lvl="1" indent="-285750" algn="l" defTabSz="1422400" rtl="0">
            <a:lnSpc>
              <a:spcPct val="90000"/>
            </a:lnSpc>
            <a:spcBef>
              <a:spcPct val="0"/>
            </a:spcBef>
            <a:spcAft>
              <a:spcPct val="15000"/>
            </a:spcAft>
            <a:buChar char="••"/>
          </a:pPr>
          <a:r>
            <a:rPr lang="en-US" sz="3200" kern="1200" smtClean="0"/>
            <a:t>Chemotherapy</a:t>
          </a:r>
          <a:endParaRPr lang="en-US" sz="3200" kern="1200"/>
        </a:p>
        <a:p>
          <a:pPr marL="285750" lvl="1" indent="-285750" algn="l" defTabSz="1422400" rtl="0">
            <a:lnSpc>
              <a:spcPct val="90000"/>
            </a:lnSpc>
            <a:spcBef>
              <a:spcPct val="0"/>
            </a:spcBef>
            <a:spcAft>
              <a:spcPct val="15000"/>
            </a:spcAft>
            <a:buChar char="••"/>
          </a:pPr>
          <a:r>
            <a:rPr lang="en-US" sz="3200" kern="1200" smtClean="0"/>
            <a:t>Supportive therapy</a:t>
          </a:r>
          <a:endParaRPr lang="en-US" sz="3200" kern="1200"/>
        </a:p>
        <a:p>
          <a:pPr marL="571500" lvl="2" indent="-285750" algn="l" defTabSz="1422400" rtl="0">
            <a:lnSpc>
              <a:spcPct val="90000"/>
            </a:lnSpc>
            <a:spcBef>
              <a:spcPct val="0"/>
            </a:spcBef>
            <a:spcAft>
              <a:spcPct val="15000"/>
            </a:spcAft>
            <a:buChar char="••"/>
          </a:pPr>
          <a:r>
            <a:rPr lang="en-US" sz="3200" kern="1200" smtClean="0"/>
            <a:t>Radiotherapy</a:t>
          </a:r>
          <a:endParaRPr lang="en-US" sz="3200" kern="1200"/>
        </a:p>
        <a:p>
          <a:pPr marL="571500" lvl="2" indent="-285750" algn="l" defTabSz="1422400" rtl="0">
            <a:lnSpc>
              <a:spcPct val="90000"/>
            </a:lnSpc>
            <a:spcBef>
              <a:spcPct val="0"/>
            </a:spcBef>
            <a:spcAft>
              <a:spcPct val="15000"/>
            </a:spcAft>
            <a:buChar char="••"/>
          </a:pPr>
          <a:r>
            <a:rPr lang="en-US" sz="3200" kern="1200" smtClean="0"/>
            <a:t>Bisphosphonates</a:t>
          </a:r>
          <a:endParaRPr lang="en-US" sz="3200" kern="1200"/>
        </a:p>
        <a:p>
          <a:pPr marL="571500" lvl="2" indent="-285750" algn="l" defTabSz="1422400" rtl="0">
            <a:lnSpc>
              <a:spcPct val="90000"/>
            </a:lnSpc>
            <a:spcBef>
              <a:spcPct val="0"/>
            </a:spcBef>
            <a:spcAft>
              <a:spcPct val="15000"/>
            </a:spcAft>
            <a:buChar char="••"/>
          </a:pPr>
          <a:r>
            <a:rPr lang="fi-FI" sz="3200" kern="1200" smtClean="0"/>
            <a:t>Palliative Care</a:t>
          </a:r>
          <a:endParaRPr lang="fi-FI" sz="3200" kern="1200"/>
        </a:p>
      </dsp:txBody>
      <dsp:txXfrm>
        <a:off x="4383989" y="966505"/>
        <a:ext cx="3845569" cy="3985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55B95-E9C8-C140-80D3-A367AF76097A}">
      <dsp:nvSpPr>
        <dsp:cNvPr id="0" name=""/>
        <dsp:cNvSpPr/>
      </dsp:nvSpPr>
      <dsp:spPr>
        <a:xfrm>
          <a:off x="826405" y="1577899"/>
          <a:ext cx="2740329" cy="137016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Early Stage Prostate Cancer in males aged 50-69</a:t>
          </a:r>
          <a:endParaRPr lang="en-US" sz="2700" kern="1200" dirty="0"/>
        </a:p>
      </dsp:txBody>
      <dsp:txXfrm>
        <a:off x="866536" y="1618030"/>
        <a:ext cx="2660067" cy="1289902"/>
      </dsp:txXfrm>
    </dsp:sp>
    <dsp:sp modelId="{6F6047A6-A5A6-2740-96A0-0A105170E6F6}">
      <dsp:nvSpPr>
        <dsp:cNvPr id="0" name=""/>
        <dsp:cNvSpPr/>
      </dsp:nvSpPr>
      <dsp:spPr>
        <a:xfrm rot="18289469">
          <a:off x="3155073" y="1447890"/>
          <a:ext cx="1919453" cy="54492"/>
        </a:xfrm>
        <a:custGeom>
          <a:avLst/>
          <a:gdLst/>
          <a:ahLst/>
          <a:cxnLst/>
          <a:rect l="0" t="0" r="0" b="0"/>
          <a:pathLst>
            <a:path>
              <a:moveTo>
                <a:pt x="0" y="27246"/>
              </a:moveTo>
              <a:lnTo>
                <a:pt x="1919453"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066813" y="1427150"/>
        <a:ext cx="95972" cy="95972"/>
      </dsp:txXfrm>
    </dsp:sp>
    <dsp:sp modelId="{550A4D24-A95C-4B49-B696-104DD7096FB6}">
      <dsp:nvSpPr>
        <dsp:cNvPr id="0" name=""/>
        <dsp:cNvSpPr/>
      </dsp:nvSpPr>
      <dsp:spPr>
        <a:xfrm>
          <a:off x="4662865" y="2209"/>
          <a:ext cx="2740329" cy="137016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Radical Prostatectomy</a:t>
          </a:r>
          <a:endParaRPr lang="en-US" sz="2700" kern="1200" dirty="0"/>
        </a:p>
      </dsp:txBody>
      <dsp:txXfrm>
        <a:off x="4702996" y="42340"/>
        <a:ext cx="2660067" cy="1289902"/>
      </dsp:txXfrm>
    </dsp:sp>
    <dsp:sp modelId="{A806F20E-1ADB-F64D-9BBD-3C68E790D27E}">
      <dsp:nvSpPr>
        <dsp:cNvPr id="0" name=""/>
        <dsp:cNvSpPr/>
      </dsp:nvSpPr>
      <dsp:spPr>
        <a:xfrm>
          <a:off x="3566734" y="2235735"/>
          <a:ext cx="1096131" cy="54492"/>
        </a:xfrm>
        <a:custGeom>
          <a:avLst/>
          <a:gdLst/>
          <a:ahLst/>
          <a:cxnLst/>
          <a:rect l="0" t="0" r="0" b="0"/>
          <a:pathLst>
            <a:path>
              <a:moveTo>
                <a:pt x="0" y="27246"/>
              </a:moveTo>
              <a:lnTo>
                <a:pt x="1096131"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87396" y="2235578"/>
        <a:ext cx="54806" cy="54806"/>
      </dsp:txXfrm>
    </dsp:sp>
    <dsp:sp modelId="{D3B13FA7-2E94-A741-B72A-11CFE2CF0CE3}">
      <dsp:nvSpPr>
        <dsp:cNvPr id="0" name=""/>
        <dsp:cNvSpPr/>
      </dsp:nvSpPr>
      <dsp:spPr>
        <a:xfrm>
          <a:off x="4662865" y="1577899"/>
          <a:ext cx="2740329" cy="137016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Active Surveillance</a:t>
          </a:r>
          <a:endParaRPr lang="en-US" sz="2700" kern="1200" dirty="0"/>
        </a:p>
      </dsp:txBody>
      <dsp:txXfrm>
        <a:off x="4702996" y="1618030"/>
        <a:ext cx="2660067" cy="1289902"/>
      </dsp:txXfrm>
    </dsp:sp>
    <dsp:sp modelId="{01134F9B-2016-BF4F-80A5-7B863C3EB897}">
      <dsp:nvSpPr>
        <dsp:cNvPr id="0" name=""/>
        <dsp:cNvSpPr/>
      </dsp:nvSpPr>
      <dsp:spPr>
        <a:xfrm rot="3310531">
          <a:off x="3155073" y="3023580"/>
          <a:ext cx="1919453" cy="54492"/>
        </a:xfrm>
        <a:custGeom>
          <a:avLst/>
          <a:gdLst/>
          <a:ahLst/>
          <a:cxnLst/>
          <a:rect l="0" t="0" r="0" b="0"/>
          <a:pathLst>
            <a:path>
              <a:moveTo>
                <a:pt x="0" y="27246"/>
              </a:moveTo>
              <a:lnTo>
                <a:pt x="1919453"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066813" y="3002839"/>
        <a:ext cx="95972" cy="95972"/>
      </dsp:txXfrm>
    </dsp:sp>
    <dsp:sp modelId="{B5004EFD-F6DA-F54A-A3AB-A154BC528095}">
      <dsp:nvSpPr>
        <dsp:cNvPr id="0" name=""/>
        <dsp:cNvSpPr/>
      </dsp:nvSpPr>
      <dsp:spPr>
        <a:xfrm>
          <a:off x="4662865" y="3153588"/>
          <a:ext cx="2740329" cy="137016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Radical Radiotherapy</a:t>
          </a:r>
          <a:endParaRPr lang="en-US" sz="2700" kern="1200" dirty="0"/>
        </a:p>
      </dsp:txBody>
      <dsp:txXfrm>
        <a:off x="4702996" y="3193719"/>
        <a:ext cx="2660067" cy="12899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75696B-6981-4641-8D85-41A0FD301C0D}" type="datetimeFigureOut">
              <a:rPr lang="en-AU" smtClean="0"/>
              <a:t>13/06/2014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EAE5CC-4CF0-488E-98A8-FC690954472C}" type="slidenum">
              <a:rPr lang="en-AU" smtClean="0"/>
              <a:t>‹#›</a:t>
            </a:fld>
            <a:endParaRPr lang="en-AU"/>
          </a:p>
        </p:txBody>
      </p:sp>
    </p:spTree>
    <p:extLst>
      <p:ext uri="{BB962C8B-B14F-4D97-AF65-F5344CB8AC3E}">
        <p14:creationId xmlns:p14="http://schemas.microsoft.com/office/powerpoint/2010/main" val="386544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What is the prostate </a:t>
            </a:r>
            <a:endParaRPr lang="en-AU" baseline="0" dirty="0" smtClean="0"/>
          </a:p>
          <a:p>
            <a:pPr marL="171450" indent="-171450">
              <a:buFont typeface="Arial" panose="020B0604020202020204" pitchFamily="34" charset="0"/>
              <a:buChar char="•"/>
            </a:pPr>
            <a:endParaRPr lang="en-AU" baseline="0" dirty="0" smtClean="0"/>
          </a:p>
        </p:txBody>
      </p:sp>
      <p:sp>
        <p:nvSpPr>
          <p:cNvPr id="4" name="Slide Number Placeholder 3"/>
          <p:cNvSpPr>
            <a:spLocks noGrp="1"/>
          </p:cNvSpPr>
          <p:nvPr>
            <p:ph type="sldNum" sz="quarter" idx="10"/>
          </p:nvPr>
        </p:nvSpPr>
        <p:spPr/>
        <p:txBody>
          <a:bodyPr/>
          <a:lstStyle/>
          <a:p>
            <a:fld id="{73EAE5CC-4CF0-488E-98A8-FC690954472C}" type="slidenum">
              <a:rPr lang="en-AU" smtClean="0"/>
              <a:t>2</a:t>
            </a:fld>
            <a:endParaRPr lang="en-AU"/>
          </a:p>
        </p:txBody>
      </p:sp>
    </p:spTree>
    <p:extLst>
      <p:ext uri="{BB962C8B-B14F-4D97-AF65-F5344CB8AC3E}">
        <p14:creationId xmlns:p14="http://schemas.microsoft.com/office/powerpoint/2010/main" val="916406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Conflicting</a:t>
            </a:r>
            <a:r>
              <a:rPr lang="en-AU" baseline="0" dirty="0" smtClean="0"/>
              <a:t> studies regarding the mortality rate of </a:t>
            </a:r>
            <a:r>
              <a:rPr lang="en-AU" baseline="0" dirty="0" err="1" smtClean="0"/>
              <a:t>transrectal</a:t>
            </a:r>
            <a:r>
              <a:rPr lang="en-AU" baseline="0" dirty="0" smtClean="0"/>
              <a:t> biopsy</a:t>
            </a:r>
            <a:r>
              <a:rPr lang="en-AU" baseline="0" dirty="0" smtClean="0">
                <a:sym typeface="Wingdings" panose="05000000000000000000" pitchFamily="2" charset="2"/>
              </a:rPr>
              <a:t> if at 0.2% may indicated a net overall increased mortality from prostate screening. </a:t>
            </a:r>
          </a:p>
          <a:p>
            <a:pPr marL="171450" indent="-171450">
              <a:buFont typeface="Arial" panose="020B0604020202020204" pitchFamily="34" charset="0"/>
              <a:buChar char="•"/>
            </a:pPr>
            <a:r>
              <a:rPr lang="en-AU" baseline="0" dirty="0" smtClean="0">
                <a:sym typeface="Wingdings" panose="05000000000000000000" pitchFamily="2" charset="2"/>
              </a:rPr>
              <a:t>The term </a:t>
            </a:r>
            <a:r>
              <a:rPr lang="en-AU" baseline="0" dirty="0" err="1" smtClean="0">
                <a:sym typeface="Wingdings" panose="05000000000000000000" pitchFamily="2" charset="2"/>
              </a:rPr>
              <a:t>overdiagnosis</a:t>
            </a:r>
            <a:r>
              <a:rPr lang="en-AU" baseline="0" dirty="0" smtClean="0">
                <a:sym typeface="Wingdings" panose="05000000000000000000" pitchFamily="2" charset="2"/>
              </a:rPr>
              <a:t> refers to detection by screening of a cancer that would never have become clinically significant</a:t>
            </a:r>
          </a:p>
          <a:p>
            <a:pPr marL="628650" lvl="1" indent="-171450">
              <a:buFont typeface="Arial" panose="020B0604020202020204" pitchFamily="34" charset="0"/>
              <a:buChar char="•"/>
            </a:pPr>
            <a:r>
              <a:rPr lang="en-AU" baseline="0" dirty="0" smtClean="0">
                <a:sym typeface="Wingdings" panose="05000000000000000000" pitchFamily="2" charset="2"/>
              </a:rPr>
              <a:t>This is a particular concern in prostate cancer because most men with screen detected prostate cancer have early stage disease and will be offered aggressive treatment</a:t>
            </a:r>
          </a:p>
          <a:p>
            <a:pPr marL="171450" lvl="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73EAE5CC-4CF0-488E-98A8-FC690954472C}" type="slidenum">
              <a:rPr lang="en-AU" smtClean="0"/>
              <a:t>12</a:t>
            </a:fld>
            <a:endParaRPr lang="en-AU"/>
          </a:p>
        </p:txBody>
      </p:sp>
    </p:spTree>
    <p:extLst>
      <p:ext uri="{BB962C8B-B14F-4D97-AF65-F5344CB8AC3E}">
        <p14:creationId xmlns:p14="http://schemas.microsoft.com/office/powerpoint/2010/main" val="2491097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Many</a:t>
            </a:r>
            <a:r>
              <a:rPr lang="en-AU" baseline="0" dirty="0" smtClean="0"/>
              <a:t> men with prostate cancer, even in the absence of treatment will have lengthy periods of time without clinical problems.  </a:t>
            </a:r>
          </a:p>
          <a:p>
            <a:pPr marL="171450" indent="-171450">
              <a:buFont typeface="Arial" panose="020B0604020202020204" pitchFamily="34" charset="0"/>
              <a:buChar char="•"/>
            </a:pPr>
            <a:r>
              <a:rPr lang="en-AU" baseline="0" dirty="0" smtClean="0"/>
              <a:t>However undergoing radical prostatectomy can lead to immediate issues: </a:t>
            </a:r>
          </a:p>
          <a:p>
            <a:pPr marL="171450" indent="-171450">
              <a:buFont typeface="Arial" panose="020B0604020202020204" pitchFamily="34" charset="0"/>
              <a:buChar char="•"/>
            </a:pPr>
            <a:r>
              <a:rPr lang="en-AU" baseline="0" dirty="0" smtClean="0"/>
              <a:t>Therefore as mentioned before with 37 diagnoses needed to be made to prevent one death, there is significant morbidity </a:t>
            </a:r>
          </a:p>
        </p:txBody>
      </p:sp>
      <p:sp>
        <p:nvSpPr>
          <p:cNvPr id="4" name="Slide Number Placeholder 3"/>
          <p:cNvSpPr>
            <a:spLocks noGrp="1"/>
          </p:cNvSpPr>
          <p:nvPr>
            <p:ph type="sldNum" sz="quarter" idx="10"/>
          </p:nvPr>
        </p:nvSpPr>
        <p:spPr/>
        <p:txBody>
          <a:bodyPr/>
          <a:lstStyle/>
          <a:p>
            <a:fld id="{73EAE5CC-4CF0-488E-98A8-FC690954472C}" type="slidenum">
              <a:rPr lang="en-AU" smtClean="0"/>
              <a:t>14</a:t>
            </a:fld>
            <a:endParaRPr lang="en-AU"/>
          </a:p>
        </p:txBody>
      </p:sp>
    </p:spTree>
    <p:extLst>
      <p:ext uri="{BB962C8B-B14F-4D97-AF65-F5344CB8AC3E}">
        <p14:creationId xmlns:p14="http://schemas.microsoft.com/office/powerpoint/2010/main" val="1484221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Prostatitis, BPH, </a:t>
            </a:r>
            <a:r>
              <a:rPr lang="en-US" dirty="0" err="1" smtClean="0"/>
              <a:t>Prostadynia</a:t>
            </a:r>
            <a:endParaRPr lang="en-US" dirty="0" smtClean="0"/>
          </a:p>
          <a:p>
            <a:r>
              <a:rPr lang="en-US" dirty="0" smtClean="0"/>
              <a:t>Therefore investigations at that point involve</a:t>
            </a:r>
            <a:r>
              <a:rPr lang="en-US" baseline="0" dirty="0" smtClean="0"/>
              <a:t> PSA, imaging (US/ CT/MRI) and biopsy </a:t>
            </a:r>
            <a:endParaRPr lang="en-US" dirty="0"/>
          </a:p>
        </p:txBody>
      </p:sp>
      <p:sp>
        <p:nvSpPr>
          <p:cNvPr id="4" name="Slide Number Placeholder 3"/>
          <p:cNvSpPr>
            <a:spLocks noGrp="1"/>
          </p:cNvSpPr>
          <p:nvPr>
            <p:ph type="sldNum" sz="quarter" idx="10"/>
          </p:nvPr>
        </p:nvSpPr>
        <p:spPr/>
        <p:txBody>
          <a:bodyPr/>
          <a:lstStyle/>
          <a:p>
            <a:fld id="{73EAE5CC-4CF0-488E-98A8-FC690954472C}" type="slidenum">
              <a:rPr lang="en-AU" smtClean="0"/>
              <a:t>15</a:t>
            </a:fld>
            <a:endParaRPr lang="en-AU"/>
          </a:p>
        </p:txBody>
      </p:sp>
    </p:spTree>
    <p:extLst>
      <p:ext uri="{BB962C8B-B14F-4D97-AF65-F5344CB8AC3E}">
        <p14:creationId xmlns:p14="http://schemas.microsoft.com/office/powerpoint/2010/main" val="896497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Predomantly</a:t>
            </a:r>
            <a:r>
              <a:rPr lang="en-US" baseline="0" dirty="0" smtClean="0"/>
              <a:t> gives one score and secondary give the other</a:t>
            </a:r>
            <a:endParaRPr lang="en-US" dirty="0"/>
          </a:p>
        </p:txBody>
      </p:sp>
      <p:sp>
        <p:nvSpPr>
          <p:cNvPr id="4" name="Slide Number Placeholder 3"/>
          <p:cNvSpPr>
            <a:spLocks noGrp="1"/>
          </p:cNvSpPr>
          <p:nvPr>
            <p:ph type="sldNum" sz="quarter" idx="10"/>
          </p:nvPr>
        </p:nvSpPr>
        <p:spPr/>
        <p:txBody>
          <a:bodyPr/>
          <a:lstStyle/>
          <a:p>
            <a:fld id="{73EAE5CC-4CF0-488E-98A8-FC690954472C}" type="slidenum">
              <a:rPr lang="en-AU" smtClean="0"/>
              <a:t>17</a:t>
            </a:fld>
            <a:endParaRPr lang="en-AU"/>
          </a:p>
        </p:txBody>
      </p:sp>
    </p:spTree>
    <p:extLst>
      <p:ext uri="{BB962C8B-B14F-4D97-AF65-F5344CB8AC3E}">
        <p14:creationId xmlns:p14="http://schemas.microsoft.com/office/powerpoint/2010/main" val="2399156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Predomantly</a:t>
            </a:r>
            <a:r>
              <a:rPr lang="en-US" baseline="0" dirty="0" smtClean="0"/>
              <a:t> gives one score and secondary give the other</a:t>
            </a:r>
            <a:endParaRPr lang="en-US" dirty="0"/>
          </a:p>
        </p:txBody>
      </p:sp>
      <p:sp>
        <p:nvSpPr>
          <p:cNvPr id="4" name="Slide Number Placeholder 3"/>
          <p:cNvSpPr>
            <a:spLocks noGrp="1"/>
          </p:cNvSpPr>
          <p:nvPr>
            <p:ph type="sldNum" sz="quarter" idx="10"/>
          </p:nvPr>
        </p:nvSpPr>
        <p:spPr/>
        <p:txBody>
          <a:bodyPr/>
          <a:lstStyle/>
          <a:p>
            <a:fld id="{73EAE5CC-4CF0-488E-98A8-FC690954472C}" type="slidenum">
              <a:rPr lang="en-AU" smtClean="0"/>
              <a:t>18</a:t>
            </a:fld>
            <a:endParaRPr lang="en-AU"/>
          </a:p>
        </p:txBody>
      </p:sp>
    </p:spTree>
    <p:extLst>
      <p:ext uri="{BB962C8B-B14F-4D97-AF65-F5344CB8AC3E}">
        <p14:creationId xmlns:p14="http://schemas.microsoft.com/office/powerpoint/2010/main" val="2399156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T1 lesions</a:t>
            </a:r>
            <a:r>
              <a:rPr lang="en-US" baseline="0" dirty="0" smtClean="0"/>
              <a:t> are </a:t>
            </a:r>
            <a:r>
              <a:rPr lang="en-US" baseline="0" dirty="0" err="1" smtClean="0"/>
              <a:t>niether</a:t>
            </a:r>
            <a:r>
              <a:rPr lang="en-US" baseline="0" dirty="0" smtClean="0"/>
              <a:t> palpable nor detectable by imaging</a:t>
            </a:r>
            <a:endParaRPr lang="en-US" dirty="0"/>
          </a:p>
        </p:txBody>
      </p:sp>
      <p:sp>
        <p:nvSpPr>
          <p:cNvPr id="4" name="Slide Number Placeholder 3"/>
          <p:cNvSpPr>
            <a:spLocks noGrp="1"/>
          </p:cNvSpPr>
          <p:nvPr>
            <p:ph type="sldNum" sz="quarter" idx="10"/>
          </p:nvPr>
        </p:nvSpPr>
        <p:spPr/>
        <p:txBody>
          <a:bodyPr/>
          <a:lstStyle/>
          <a:p>
            <a:fld id="{73EAE5CC-4CF0-488E-98A8-FC690954472C}" type="slidenum">
              <a:rPr lang="en-AU" smtClean="0"/>
              <a:t>19</a:t>
            </a:fld>
            <a:endParaRPr lang="en-AU"/>
          </a:p>
        </p:txBody>
      </p:sp>
    </p:spTree>
    <p:extLst>
      <p:ext uri="{BB962C8B-B14F-4D97-AF65-F5344CB8AC3E}">
        <p14:creationId xmlns:p14="http://schemas.microsoft.com/office/powerpoint/2010/main" val="2381097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Localised</a:t>
            </a:r>
            <a:r>
              <a:rPr lang="en-US" dirty="0" smtClean="0"/>
              <a:t> prostate cancer can be cured</a:t>
            </a:r>
            <a:endParaRPr lang="en-US" dirty="0"/>
          </a:p>
        </p:txBody>
      </p:sp>
      <p:sp>
        <p:nvSpPr>
          <p:cNvPr id="4" name="Slide Number Placeholder 3"/>
          <p:cNvSpPr>
            <a:spLocks noGrp="1"/>
          </p:cNvSpPr>
          <p:nvPr>
            <p:ph type="sldNum" sz="quarter" idx="10"/>
          </p:nvPr>
        </p:nvSpPr>
        <p:spPr/>
        <p:txBody>
          <a:bodyPr/>
          <a:lstStyle/>
          <a:p>
            <a:fld id="{73EAE5CC-4CF0-488E-98A8-FC690954472C}" type="slidenum">
              <a:rPr lang="en-AU" smtClean="0"/>
              <a:t>23</a:t>
            </a:fld>
            <a:endParaRPr lang="en-AU"/>
          </a:p>
        </p:txBody>
      </p:sp>
    </p:spTree>
    <p:extLst>
      <p:ext uri="{BB962C8B-B14F-4D97-AF65-F5344CB8AC3E}">
        <p14:creationId xmlns:p14="http://schemas.microsoft.com/office/powerpoint/2010/main" val="252226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positive margins</a:t>
            </a:r>
            <a:r>
              <a:rPr lang="en-US" baseline="0" dirty="0" smtClean="0"/>
              <a:t> or seminal vesicle invasion, </a:t>
            </a:r>
            <a:r>
              <a:rPr lang="en-US" baseline="0" dirty="0" err="1" smtClean="0"/>
              <a:t>extracapsular</a:t>
            </a:r>
            <a:r>
              <a:rPr lang="en-US" baseline="0" dirty="0" smtClean="0"/>
              <a:t> extension, detectable PSA</a:t>
            </a:r>
            <a:r>
              <a:rPr lang="en-US" baseline="0" dirty="0" smtClean="0">
                <a:sym typeface="Wingdings"/>
              </a:rPr>
              <a:t> postoperative adjuvant </a:t>
            </a:r>
            <a:r>
              <a:rPr lang="en-US" baseline="0" dirty="0" err="1" smtClean="0">
                <a:sym typeface="Wingdings"/>
              </a:rPr>
              <a:t>RTx</a:t>
            </a:r>
            <a:r>
              <a:rPr lang="en-US" baseline="0" dirty="0" smtClean="0">
                <a:sym typeface="Wingdings"/>
              </a:rPr>
              <a:t> can be used</a:t>
            </a:r>
            <a:endParaRPr lang="en-US" dirty="0"/>
          </a:p>
        </p:txBody>
      </p:sp>
      <p:sp>
        <p:nvSpPr>
          <p:cNvPr id="4" name="Slide Number Placeholder 3"/>
          <p:cNvSpPr>
            <a:spLocks noGrp="1"/>
          </p:cNvSpPr>
          <p:nvPr>
            <p:ph type="sldNum" sz="quarter" idx="10"/>
          </p:nvPr>
        </p:nvSpPr>
        <p:spPr/>
        <p:txBody>
          <a:bodyPr/>
          <a:lstStyle/>
          <a:p>
            <a:fld id="{73EAE5CC-4CF0-488E-98A8-FC690954472C}" type="slidenum">
              <a:rPr lang="en-AU" smtClean="0"/>
              <a:t>28</a:t>
            </a:fld>
            <a:endParaRPr lang="en-AU"/>
          </a:p>
        </p:txBody>
      </p:sp>
    </p:spTree>
    <p:extLst>
      <p:ext uri="{BB962C8B-B14F-4D97-AF65-F5344CB8AC3E}">
        <p14:creationId xmlns:p14="http://schemas.microsoft.com/office/powerpoint/2010/main" val="1050492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Scandinavian trial: T1 or T2</a:t>
            </a:r>
            <a:r>
              <a:rPr lang="en-US" baseline="0" dirty="0" smtClean="0"/>
              <a:t> prostate cancer</a:t>
            </a:r>
          </a:p>
          <a:p>
            <a:r>
              <a:rPr lang="en-US" dirty="0" smtClean="0"/>
              <a:t>The differences</a:t>
            </a:r>
            <a:r>
              <a:rPr lang="en-US" baseline="0" dirty="0" smtClean="0"/>
              <a:t> in the </a:t>
            </a:r>
            <a:r>
              <a:rPr lang="en-US" baseline="0" dirty="0" err="1" smtClean="0"/>
              <a:t>Sandinavian</a:t>
            </a:r>
            <a:r>
              <a:rPr lang="en-US" baseline="0" dirty="0" smtClean="0"/>
              <a:t> trial were most </a:t>
            </a:r>
            <a:r>
              <a:rPr lang="en-US" baseline="0" dirty="0" err="1" smtClean="0"/>
              <a:t>prononuced</a:t>
            </a:r>
            <a:r>
              <a:rPr lang="en-US" baseline="0" dirty="0" smtClean="0"/>
              <a:t> in those under the age of 65 and with intermediate disease</a:t>
            </a:r>
          </a:p>
          <a:p>
            <a:r>
              <a:rPr lang="en-US" baseline="0" dirty="0" smtClean="0"/>
              <a:t>PIVOT trial</a:t>
            </a:r>
          </a:p>
          <a:p>
            <a:r>
              <a:rPr lang="en-US" baseline="0" dirty="0" smtClean="0"/>
              <a:t>Observation arm offered palliation and symptoms control </a:t>
            </a:r>
            <a:endParaRPr lang="en-US" dirty="0"/>
          </a:p>
        </p:txBody>
      </p:sp>
      <p:sp>
        <p:nvSpPr>
          <p:cNvPr id="4" name="Slide Number Placeholder 3"/>
          <p:cNvSpPr>
            <a:spLocks noGrp="1"/>
          </p:cNvSpPr>
          <p:nvPr>
            <p:ph type="sldNum" sz="quarter" idx="10"/>
          </p:nvPr>
        </p:nvSpPr>
        <p:spPr/>
        <p:txBody>
          <a:bodyPr/>
          <a:lstStyle/>
          <a:p>
            <a:fld id="{73EAE5CC-4CF0-488E-98A8-FC690954472C}" type="slidenum">
              <a:rPr lang="en-AU" smtClean="0"/>
              <a:t>29</a:t>
            </a:fld>
            <a:endParaRPr lang="en-AU"/>
          </a:p>
        </p:txBody>
      </p:sp>
    </p:spTree>
    <p:extLst>
      <p:ext uri="{BB962C8B-B14F-4D97-AF65-F5344CB8AC3E}">
        <p14:creationId xmlns:p14="http://schemas.microsoft.com/office/powerpoint/2010/main" val="2845552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a:t>
            </a:r>
            <a:r>
              <a:rPr lang="en-US" baseline="0" dirty="0" smtClean="0"/>
              <a:t> dose brachytherapy which delivers low intensity beads of radioactive material to the prostate</a:t>
            </a:r>
          </a:p>
          <a:p>
            <a:r>
              <a:rPr lang="en-US" baseline="0" dirty="0" smtClean="0"/>
              <a:t>Down falls are inability to provide radiation outside the prostate to any great </a:t>
            </a:r>
            <a:r>
              <a:rPr lang="en-US" baseline="0" dirty="0" err="1" smtClean="0"/>
              <a:t>efficencency</a:t>
            </a:r>
            <a:endParaRPr lang="en-US" dirty="0"/>
          </a:p>
        </p:txBody>
      </p:sp>
      <p:sp>
        <p:nvSpPr>
          <p:cNvPr id="4" name="Slide Number Placeholder 3"/>
          <p:cNvSpPr>
            <a:spLocks noGrp="1"/>
          </p:cNvSpPr>
          <p:nvPr>
            <p:ph type="sldNum" sz="quarter" idx="10"/>
          </p:nvPr>
        </p:nvSpPr>
        <p:spPr/>
        <p:txBody>
          <a:bodyPr/>
          <a:lstStyle/>
          <a:p>
            <a:fld id="{73EAE5CC-4CF0-488E-98A8-FC690954472C}" type="slidenum">
              <a:rPr lang="en-AU" smtClean="0"/>
              <a:t>30</a:t>
            </a:fld>
            <a:endParaRPr lang="en-AU"/>
          </a:p>
        </p:txBody>
      </p:sp>
    </p:spTree>
    <p:extLst>
      <p:ext uri="{BB962C8B-B14F-4D97-AF65-F5344CB8AC3E}">
        <p14:creationId xmlns:p14="http://schemas.microsoft.com/office/powerpoint/2010/main" val="3136984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Almost</a:t>
            </a:r>
            <a:r>
              <a:rPr lang="en-AU" baseline="0" dirty="0" smtClean="0"/>
              <a:t> 20,000 men are diagnosed with prostate cancer each year in Australia, contributing to 18% of all cancers diagnosed overall, and 30% of all cancers diagnosed in men</a:t>
            </a:r>
          </a:p>
          <a:p>
            <a:pPr marL="171450" indent="-171450">
              <a:buFont typeface="Arial" panose="020B0604020202020204" pitchFamily="34" charset="0"/>
              <a:buChar char="•"/>
            </a:pPr>
            <a:r>
              <a:rPr lang="en-AU" baseline="0" dirty="0" smtClean="0"/>
              <a:t>Overall prostate cancer accounts for 7.4% of all cancer deaths, increasing to 13% of all cancer deaths in males</a:t>
            </a:r>
          </a:p>
          <a:p>
            <a:pPr marL="171450" indent="-171450">
              <a:buFont typeface="Arial" panose="020B0604020202020204" pitchFamily="34" charset="0"/>
              <a:buChar char="•"/>
            </a:pPr>
            <a:r>
              <a:rPr lang="en-AU" baseline="0" dirty="0" smtClean="0"/>
              <a:t>Therefore the lifetime risk of prostate cancer is 16% but the risk of dying from prostate cancer in only 2.9%</a:t>
            </a:r>
          </a:p>
          <a:p>
            <a:pPr marL="171450" indent="-171450">
              <a:buFont typeface="Arial" panose="020B0604020202020204" pitchFamily="34" charset="0"/>
              <a:buChar char="•"/>
            </a:pPr>
            <a:endParaRPr lang="en-AU" baseline="0" dirty="0" smtClean="0"/>
          </a:p>
        </p:txBody>
      </p:sp>
      <p:sp>
        <p:nvSpPr>
          <p:cNvPr id="4" name="Slide Number Placeholder 3"/>
          <p:cNvSpPr>
            <a:spLocks noGrp="1"/>
          </p:cNvSpPr>
          <p:nvPr>
            <p:ph type="sldNum" sz="quarter" idx="10"/>
          </p:nvPr>
        </p:nvSpPr>
        <p:spPr/>
        <p:txBody>
          <a:bodyPr/>
          <a:lstStyle/>
          <a:p>
            <a:fld id="{73EAE5CC-4CF0-488E-98A8-FC690954472C}" type="slidenum">
              <a:rPr lang="en-AU" smtClean="0"/>
              <a:t>3</a:t>
            </a:fld>
            <a:endParaRPr lang="en-AU"/>
          </a:p>
        </p:txBody>
      </p:sp>
    </p:spTree>
    <p:extLst>
      <p:ext uri="{BB962C8B-B14F-4D97-AF65-F5344CB8AC3E}">
        <p14:creationId xmlns:p14="http://schemas.microsoft.com/office/powerpoint/2010/main" val="916406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Looked at a database of 5000 men undergoing radical prostatectomy with a clinical endpoint of metastatic disease</a:t>
            </a:r>
            <a:endParaRPr lang="en-US" dirty="0"/>
          </a:p>
        </p:txBody>
      </p:sp>
      <p:sp>
        <p:nvSpPr>
          <p:cNvPr id="4" name="Slide Number Placeholder 3"/>
          <p:cNvSpPr>
            <a:spLocks noGrp="1"/>
          </p:cNvSpPr>
          <p:nvPr>
            <p:ph type="sldNum" sz="quarter" idx="10"/>
          </p:nvPr>
        </p:nvSpPr>
        <p:spPr/>
        <p:txBody>
          <a:bodyPr/>
          <a:lstStyle/>
          <a:p>
            <a:fld id="{73EAE5CC-4CF0-488E-98A8-FC690954472C}" type="slidenum">
              <a:rPr lang="en-AU" smtClean="0"/>
              <a:t>34</a:t>
            </a:fld>
            <a:endParaRPr lang="en-AU"/>
          </a:p>
        </p:txBody>
      </p:sp>
    </p:spTree>
    <p:extLst>
      <p:ext uri="{BB962C8B-B14F-4D97-AF65-F5344CB8AC3E}">
        <p14:creationId xmlns:p14="http://schemas.microsoft.com/office/powerpoint/2010/main" val="147107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a:t>
            </a:r>
            <a:r>
              <a:rPr lang="en-US" baseline="0" dirty="0" smtClean="0"/>
              <a:t> 1: PSA relapse post radical treatment</a:t>
            </a:r>
          </a:p>
          <a:p>
            <a:pPr marL="171450" indent="-171450">
              <a:buFontTx/>
              <a:buChar char="-"/>
            </a:pPr>
            <a:r>
              <a:rPr lang="en-US" baseline="0" dirty="0" smtClean="0"/>
              <a:t>Post prostatectomy PSA levels &gt; 0;2, at least 3 rising PSA levels obtained &gt; 1 month apart</a:t>
            </a:r>
          </a:p>
          <a:p>
            <a:pPr marL="171450" indent="-171450">
              <a:buFontTx/>
              <a:buChar char="-"/>
            </a:pPr>
            <a:r>
              <a:rPr lang="en-US" baseline="0" dirty="0" smtClean="0"/>
              <a:t>No metastatic disease</a:t>
            </a:r>
          </a:p>
          <a:p>
            <a:pPr marL="0" indent="0">
              <a:buFontTx/>
              <a:buNone/>
            </a:pPr>
            <a:r>
              <a:rPr lang="en-US" baseline="0" dirty="0" smtClean="0"/>
              <a:t>Group 2: not suitable for radical treatment at primary diagnosis</a:t>
            </a:r>
          </a:p>
          <a:p>
            <a:pPr marL="171450" indent="-171450">
              <a:buFontTx/>
              <a:buChar char="-"/>
            </a:pPr>
            <a:r>
              <a:rPr lang="en-US" baseline="0" dirty="0" smtClean="0"/>
              <a:t>Not planning to receive curative treatment</a:t>
            </a:r>
          </a:p>
          <a:p>
            <a:pPr marL="171450" indent="-171450">
              <a:buFontTx/>
              <a:buChar char="-"/>
            </a:pPr>
            <a:r>
              <a:rPr lang="en-US" baseline="0" dirty="0" smtClean="0"/>
              <a:t>No localised or </a:t>
            </a:r>
            <a:r>
              <a:rPr lang="en-US" baseline="0" dirty="0" err="1" smtClean="0"/>
              <a:t>metastic</a:t>
            </a:r>
            <a:r>
              <a:rPr lang="en-US" baseline="0" dirty="0" smtClean="0"/>
              <a:t> disease </a:t>
            </a:r>
            <a:endParaRPr lang="en-US" dirty="0" smtClean="0"/>
          </a:p>
          <a:p>
            <a:r>
              <a:rPr lang="en-US" dirty="0" smtClean="0"/>
              <a:t>No</a:t>
            </a:r>
            <a:r>
              <a:rPr lang="en-US" baseline="0" dirty="0" smtClean="0"/>
              <a:t> age limit but must have a life expectancy of &gt; 5 years</a:t>
            </a:r>
            <a:endParaRPr lang="en-US" dirty="0"/>
          </a:p>
        </p:txBody>
      </p:sp>
      <p:sp>
        <p:nvSpPr>
          <p:cNvPr id="4" name="Slide Number Placeholder 3"/>
          <p:cNvSpPr>
            <a:spLocks noGrp="1"/>
          </p:cNvSpPr>
          <p:nvPr>
            <p:ph type="sldNum" sz="quarter" idx="10"/>
          </p:nvPr>
        </p:nvSpPr>
        <p:spPr/>
        <p:txBody>
          <a:bodyPr/>
          <a:lstStyle/>
          <a:p>
            <a:fld id="{73EAE5CC-4CF0-488E-98A8-FC690954472C}" type="slidenum">
              <a:rPr lang="en-AU" smtClean="0"/>
              <a:t>35</a:t>
            </a:fld>
            <a:endParaRPr lang="en-AU"/>
          </a:p>
        </p:txBody>
      </p:sp>
    </p:spTree>
    <p:extLst>
      <p:ext uri="{BB962C8B-B14F-4D97-AF65-F5344CB8AC3E}">
        <p14:creationId xmlns:p14="http://schemas.microsoft.com/office/powerpoint/2010/main" val="147107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HPA axis</a:t>
            </a:r>
            <a:endParaRPr lang="en-US" dirty="0"/>
          </a:p>
        </p:txBody>
      </p:sp>
      <p:sp>
        <p:nvSpPr>
          <p:cNvPr id="4" name="Slide Number Placeholder 3"/>
          <p:cNvSpPr>
            <a:spLocks noGrp="1"/>
          </p:cNvSpPr>
          <p:nvPr>
            <p:ph type="sldNum" sz="quarter" idx="10"/>
          </p:nvPr>
        </p:nvSpPr>
        <p:spPr/>
        <p:txBody>
          <a:bodyPr/>
          <a:lstStyle/>
          <a:p>
            <a:fld id="{73EAE5CC-4CF0-488E-98A8-FC690954472C}" type="slidenum">
              <a:rPr lang="en-AU" smtClean="0"/>
              <a:t>36</a:t>
            </a:fld>
            <a:endParaRPr lang="en-AU"/>
          </a:p>
        </p:txBody>
      </p:sp>
    </p:spTree>
    <p:extLst>
      <p:ext uri="{BB962C8B-B14F-4D97-AF65-F5344CB8AC3E}">
        <p14:creationId xmlns:p14="http://schemas.microsoft.com/office/powerpoint/2010/main" val="216943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Gonadotropin</a:t>
            </a:r>
            <a:r>
              <a:rPr lang="en-US" baseline="0" dirty="0" smtClean="0"/>
              <a:t> releasing hormone is </a:t>
            </a:r>
            <a:r>
              <a:rPr lang="en-US" baseline="0" dirty="0" err="1" smtClean="0"/>
              <a:t>relased</a:t>
            </a:r>
            <a:r>
              <a:rPr lang="en-US" baseline="0" dirty="0" smtClean="0"/>
              <a:t> by the hypothalamus  </a:t>
            </a:r>
          </a:p>
          <a:p>
            <a:r>
              <a:rPr lang="en-US" baseline="0" dirty="0" smtClean="0"/>
              <a:t>AGONIST: is an analogue that activates the GnRH receptor </a:t>
            </a:r>
            <a:r>
              <a:rPr lang="en-US" baseline="0" dirty="0" err="1" smtClean="0"/>
              <a:t>restulsin</a:t>
            </a:r>
            <a:r>
              <a:rPr lang="en-US" baseline="0" dirty="0" smtClean="0"/>
              <a:t> in increased secretions of FSH and </a:t>
            </a:r>
            <a:r>
              <a:rPr lang="en-US" baseline="0" dirty="0" err="1" smtClean="0"/>
              <a:t>Lh</a:t>
            </a:r>
            <a:endParaRPr lang="en-US" baseline="0" dirty="0" smtClean="0"/>
          </a:p>
          <a:p>
            <a:r>
              <a:rPr lang="en-US" baseline="0" dirty="0" smtClean="0"/>
              <a:t>ANTAGONIST blocks the GnRH receptor</a:t>
            </a:r>
            <a:endParaRPr lang="en-US" dirty="0"/>
          </a:p>
        </p:txBody>
      </p:sp>
      <p:sp>
        <p:nvSpPr>
          <p:cNvPr id="4" name="Slide Number Placeholder 3"/>
          <p:cNvSpPr>
            <a:spLocks noGrp="1"/>
          </p:cNvSpPr>
          <p:nvPr>
            <p:ph type="sldNum" sz="quarter" idx="10"/>
          </p:nvPr>
        </p:nvSpPr>
        <p:spPr/>
        <p:txBody>
          <a:bodyPr/>
          <a:lstStyle/>
          <a:p>
            <a:fld id="{73EAE5CC-4CF0-488E-98A8-FC690954472C}" type="slidenum">
              <a:rPr lang="en-AU" smtClean="0"/>
              <a:t>40</a:t>
            </a:fld>
            <a:endParaRPr lang="en-AU"/>
          </a:p>
        </p:txBody>
      </p:sp>
    </p:spTree>
    <p:extLst>
      <p:ext uri="{BB962C8B-B14F-4D97-AF65-F5344CB8AC3E}">
        <p14:creationId xmlns:p14="http://schemas.microsoft.com/office/powerpoint/2010/main" val="1771923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EAE5CC-4CF0-488E-98A8-FC690954472C}" type="slidenum">
              <a:rPr lang="en-AU" smtClean="0"/>
              <a:t>45</a:t>
            </a:fld>
            <a:endParaRPr lang="en-AU"/>
          </a:p>
        </p:txBody>
      </p:sp>
    </p:spTree>
    <p:extLst>
      <p:ext uri="{BB962C8B-B14F-4D97-AF65-F5344CB8AC3E}">
        <p14:creationId xmlns:p14="http://schemas.microsoft.com/office/powerpoint/2010/main" val="1055324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Frequently</a:t>
            </a:r>
            <a:r>
              <a:rPr lang="en-US" baseline="0" dirty="0" smtClean="0"/>
              <a:t> </a:t>
            </a:r>
            <a:r>
              <a:rPr lang="en-US" baseline="0" dirty="0" err="1" smtClean="0"/>
              <a:t>utilised</a:t>
            </a:r>
            <a:r>
              <a:rPr lang="en-US" baseline="0" dirty="0" smtClean="0"/>
              <a:t> </a:t>
            </a:r>
            <a:r>
              <a:rPr lang="en-US" baseline="0" dirty="0" err="1" smtClean="0"/>
              <a:t>seoncd</a:t>
            </a:r>
            <a:r>
              <a:rPr lang="en-US" baseline="0" dirty="0" smtClean="0"/>
              <a:t> line as may increase the efficacy of the first line therapy</a:t>
            </a:r>
          </a:p>
          <a:p>
            <a:r>
              <a:rPr lang="en-US" baseline="0" dirty="0" err="1" smtClean="0"/>
              <a:t>Althougth</a:t>
            </a:r>
            <a:r>
              <a:rPr lang="en-US" baseline="0" dirty="0" smtClean="0"/>
              <a:t> there is indication that combined therapy may have improved results </a:t>
            </a:r>
            <a:r>
              <a:rPr lang="en-US" baseline="0" dirty="0" smtClean="0">
                <a:sym typeface="Wingdings"/>
              </a:rPr>
              <a:t> however there is also increased costs and </a:t>
            </a:r>
            <a:r>
              <a:rPr lang="en-US" baseline="0" dirty="0" err="1" smtClean="0">
                <a:sym typeface="Wingdings"/>
              </a:rPr>
              <a:t>toxicites</a:t>
            </a:r>
            <a:endParaRPr lang="en-US" dirty="0"/>
          </a:p>
        </p:txBody>
      </p:sp>
      <p:sp>
        <p:nvSpPr>
          <p:cNvPr id="4" name="Slide Number Placeholder 3"/>
          <p:cNvSpPr>
            <a:spLocks noGrp="1"/>
          </p:cNvSpPr>
          <p:nvPr>
            <p:ph type="sldNum" sz="quarter" idx="10"/>
          </p:nvPr>
        </p:nvSpPr>
        <p:spPr/>
        <p:txBody>
          <a:bodyPr/>
          <a:lstStyle/>
          <a:p>
            <a:fld id="{73EAE5CC-4CF0-488E-98A8-FC690954472C}" type="slidenum">
              <a:rPr lang="en-AU" smtClean="0"/>
              <a:t>47</a:t>
            </a:fld>
            <a:endParaRPr lang="en-AU"/>
          </a:p>
        </p:txBody>
      </p:sp>
    </p:spTree>
    <p:extLst>
      <p:ext uri="{BB962C8B-B14F-4D97-AF65-F5344CB8AC3E}">
        <p14:creationId xmlns:p14="http://schemas.microsoft.com/office/powerpoint/2010/main" val="2268681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 managed</a:t>
            </a:r>
            <a:r>
              <a:rPr lang="en-US" baseline="0" dirty="0" smtClean="0"/>
              <a:t> on IAD can be expected to be off therapy for 35-50% of the time</a:t>
            </a:r>
          </a:p>
          <a:p>
            <a:r>
              <a:rPr lang="en-US" baseline="0" dirty="0" smtClean="0"/>
              <a:t>Time off treatment in the first cycle ranges from 6-15 months and may be lone for less advanced disease</a:t>
            </a:r>
          </a:p>
          <a:p>
            <a:r>
              <a:rPr lang="en-US" baseline="0" dirty="0" smtClean="0"/>
              <a:t>Off treatment </a:t>
            </a:r>
            <a:r>
              <a:rPr lang="en-US" baseline="0" dirty="0" err="1" smtClean="0"/>
              <a:t>assocaited</a:t>
            </a:r>
            <a:r>
              <a:rPr lang="en-US" baseline="0" dirty="0" smtClean="0"/>
              <a:t> with recovery of libido and potency</a:t>
            </a:r>
          </a:p>
          <a:p>
            <a:endParaRPr lang="en-US" dirty="0"/>
          </a:p>
        </p:txBody>
      </p:sp>
      <p:sp>
        <p:nvSpPr>
          <p:cNvPr id="4" name="Slide Number Placeholder 3"/>
          <p:cNvSpPr>
            <a:spLocks noGrp="1"/>
          </p:cNvSpPr>
          <p:nvPr>
            <p:ph type="sldNum" sz="quarter" idx="10"/>
          </p:nvPr>
        </p:nvSpPr>
        <p:spPr/>
        <p:txBody>
          <a:bodyPr/>
          <a:lstStyle/>
          <a:p>
            <a:fld id="{73EAE5CC-4CF0-488E-98A8-FC690954472C}" type="slidenum">
              <a:rPr lang="en-AU" smtClean="0"/>
              <a:t>50</a:t>
            </a:fld>
            <a:endParaRPr lang="en-AU"/>
          </a:p>
        </p:txBody>
      </p:sp>
    </p:spTree>
    <p:extLst>
      <p:ext uri="{BB962C8B-B14F-4D97-AF65-F5344CB8AC3E}">
        <p14:creationId xmlns:p14="http://schemas.microsoft.com/office/powerpoint/2010/main" val="2468155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a:t>
            </a:r>
            <a:r>
              <a:rPr lang="en-US" dirty="0" err="1" smtClean="0"/>
              <a:t>inferioirity</a:t>
            </a:r>
            <a:r>
              <a:rPr lang="en-US" dirty="0" smtClean="0"/>
              <a:t> trial looking for a HR excluding</a:t>
            </a:r>
            <a:r>
              <a:rPr lang="en-US" baseline="0" dirty="0" smtClean="0"/>
              <a:t> </a:t>
            </a:r>
            <a:r>
              <a:rPr lang="en-US" dirty="0" smtClean="0"/>
              <a:t>1.2 (ie 20 % difference or roughly one year)</a:t>
            </a:r>
          </a:p>
          <a:p>
            <a:r>
              <a:rPr lang="en-US" dirty="0" smtClean="0"/>
              <a:t>Treated with</a:t>
            </a:r>
            <a:r>
              <a:rPr lang="en-US" baseline="0" dirty="0" smtClean="0"/>
              <a:t> GnRH and </a:t>
            </a:r>
            <a:r>
              <a:rPr lang="en-US" baseline="0" dirty="0" err="1" smtClean="0"/>
              <a:t>antiandrogen</a:t>
            </a:r>
            <a:r>
              <a:rPr lang="en-US" baseline="0" dirty="0" smtClean="0"/>
              <a:t> for 7 months</a:t>
            </a:r>
            <a:r>
              <a:rPr lang="en-US" baseline="0" dirty="0" smtClean="0">
                <a:sym typeface="Wingdings"/>
              </a:rPr>
              <a:t> if PSA &lt;4  randomised</a:t>
            </a:r>
          </a:p>
          <a:p>
            <a:r>
              <a:rPr lang="en-US" baseline="0" dirty="0" smtClean="0">
                <a:sym typeface="Wingdings"/>
              </a:rPr>
              <a:t>Intermittent remained off until: serum PSA &gt;20, back to original baseline, </a:t>
            </a:r>
          </a:p>
          <a:p>
            <a:r>
              <a:rPr lang="en-US" baseline="0" dirty="0" smtClean="0">
                <a:sym typeface="Wingdings"/>
              </a:rPr>
              <a:t>Therefore can not be classified as non-inferior</a:t>
            </a:r>
          </a:p>
          <a:p>
            <a:endParaRPr lang="en-US" baseline="0" dirty="0" smtClean="0">
              <a:sym typeface="Wingdings"/>
            </a:endParaRPr>
          </a:p>
          <a:p>
            <a:r>
              <a:rPr lang="en-US" baseline="0" dirty="0" smtClean="0">
                <a:sym typeface="Wingdings"/>
              </a:rPr>
              <a:t>1386 men with rising PSA following </a:t>
            </a:r>
            <a:r>
              <a:rPr lang="en-US" baseline="0" dirty="0" err="1" smtClean="0">
                <a:sym typeface="Wingdings"/>
              </a:rPr>
              <a:t>RTx</a:t>
            </a:r>
            <a:r>
              <a:rPr lang="en-US" baseline="0" dirty="0" smtClean="0">
                <a:sym typeface="Wingdings"/>
              </a:rPr>
              <a:t>, those assigned to IAD had 8 months then restarted with PSA &gt;10 </a:t>
            </a:r>
          </a:p>
          <a:p>
            <a:r>
              <a:rPr lang="en-US" baseline="0" dirty="0" smtClean="0">
                <a:sym typeface="Wingdings"/>
              </a:rPr>
              <a:t>Possible QOL benefit</a:t>
            </a:r>
          </a:p>
          <a:p>
            <a:r>
              <a:rPr lang="en-US" baseline="0" dirty="0" smtClean="0">
                <a:sym typeface="Wingdings"/>
              </a:rPr>
              <a:t>Possibly non-inferior however not many patients had died</a:t>
            </a:r>
            <a:endParaRPr lang="en-US" dirty="0"/>
          </a:p>
        </p:txBody>
      </p:sp>
      <p:sp>
        <p:nvSpPr>
          <p:cNvPr id="4" name="Slide Number Placeholder 3"/>
          <p:cNvSpPr>
            <a:spLocks noGrp="1"/>
          </p:cNvSpPr>
          <p:nvPr>
            <p:ph type="sldNum" sz="quarter" idx="10"/>
          </p:nvPr>
        </p:nvSpPr>
        <p:spPr/>
        <p:txBody>
          <a:bodyPr/>
          <a:lstStyle/>
          <a:p>
            <a:fld id="{73EAE5CC-4CF0-488E-98A8-FC690954472C}" type="slidenum">
              <a:rPr lang="en-AU" smtClean="0"/>
              <a:t>51</a:t>
            </a:fld>
            <a:endParaRPr lang="en-AU"/>
          </a:p>
        </p:txBody>
      </p:sp>
    </p:spTree>
    <p:extLst>
      <p:ext uri="{BB962C8B-B14F-4D97-AF65-F5344CB8AC3E}">
        <p14:creationId xmlns:p14="http://schemas.microsoft.com/office/powerpoint/2010/main" val="23596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Oral</a:t>
            </a:r>
            <a:r>
              <a:rPr lang="en-US" baseline="0" dirty="0" smtClean="0"/>
              <a:t> medication</a:t>
            </a:r>
            <a:endParaRPr lang="en-US" dirty="0"/>
          </a:p>
        </p:txBody>
      </p:sp>
      <p:sp>
        <p:nvSpPr>
          <p:cNvPr id="4" name="Slide Number Placeholder 3"/>
          <p:cNvSpPr>
            <a:spLocks noGrp="1"/>
          </p:cNvSpPr>
          <p:nvPr>
            <p:ph type="sldNum" sz="quarter" idx="10"/>
          </p:nvPr>
        </p:nvSpPr>
        <p:spPr/>
        <p:txBody>
          <a:bodyPr/>
          <a:lstStyle/>
          <a:p>
            <a:fld id="{73EAE5CC-4CF0-488E-98A8-FC690954472C}" type="slidenum">
              <a:rPr lang="en-AU" smtClean="0"/>
              <a:t>55</a:t>
            </a:fld>
            <a:endParaRPr lang="en-AU"/>
          </a:p>
        </p:txBody>
      </p:sp>
    </p:spTree>
    <p:extLst>
      <p:ext uri="{BB962C8B-B14F-4D97-AF65-F5344CB8AC3E}">
        <p14:creationId xmlns:p14="http://schemas.microsoft.com/office/powerpoint/2010/main" val="2827991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EAE5CC-4CF0-488E-98A8-FC690954472C}" type="slidenum">
              <a:rPr lang="en-AU" smtClean="0"/>
              <a:t>56</a:t>
            </a:fld>
            <a:endParaRPr lang="en-AU"/>
          </a:p>
        </p:txBody>
      </p:sp>
    </p:spTree>
    <p:extLst>
      <p:ext uri="{BB962C8B-B14F-4D97-AF65-F5344CB8AC3E}">
        <p14:creationId xmlns:p14="http://schemas.microsoft.com/office/powerpoint/2010/main" val="2352689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There is a significant variation in incidence of up</a:t>
            </a:r>
            <a:r>
              <a:rPr lang="en-AU" baseline="0" dirty="0" smtClean="0"/>
              <a:t> to 50 fold across international populations</a:t>
            </a:r>
          </a:p>
          <a:p>
            <a:pPr marL="171450" indent="-171450">
              <a:buFont typeface="Arial" panose="020B0604020202020204" pitchFamily="34" charset="0"/>
              <a:buChar char="•"/>
            </a:pPr>
            <a:r>
              <a:rPr lang="en-AU" baseline="0" dirty="0" smtClean="0"/>
              <a:t>This has become increasingly evident over the past several decades, predominantly driven by the increased utilisation of prostate biopsies in asymptomatic men with elevated PSA </a:t>
            </a:r>
            <a:endParaRPr lang="en-AU" dirty="0"/>
          </a:p>
        </p:txBody>
      </p:sp>
      <p:sp>
        <p:nvSpPr>
          <p:cNvPr id="4" name="Slide Number Placeholder 3"/>
          <p:cNvSpPr>
            <a:spLocks noGrp="1"/>
          </p:cNvSpPr>
          <p:nvPr>
            <p:ph type="sldNum" sz="quarter" idx="10"/>
          </p:nvPr>
        </p:nvSpPr>
        <p:spPr/>
        <p:txBody>
          <a:bodyPr/>
          <a:lstStyle/>
          <a:p>
            <a:fld id="{73EAE5CC-4CF0-488E-98A8-FC690954472C}" type="slidenum">
              <a:rPr lang="en-AU" smtClean="0"/>
              <a:t>4</a:t>
            </a:fld>
            <a:endParaRPr lang="en-AU"/>
          </a:p>
        </p:txBody>
      </p:sp>
    </p:spTree>
    <p:extLst>
      <p:ext uri="{BB962C8B-B14F-4D97-AF65-F5344CB8AC3E}">
        <p14:creationId xmlns:p14="http://schemas.microsoft.com/office/powerpoint/2010/main" val="1037653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 with metastatic </a:t>
            </a:r>
            <a:r>
              <a:rPr lang="en-US" dirty="0" err="1" smtClean="0"/>
              <a:t>aysmptomatic</a:t>
            </a:r>
            <a:r>
              <a:rPr lang="en-US" baseline="0" dirty="0" smtClean="0"/>
              <a:t> or minimal symptomatic castration resistance prostate cancer</a:t>
            </a:r>
          </a:p>
          <a:p>
            <a:r>
              <a:rPr lang="en-US" baseline="0" dirty="0" smtClean="0"/>
              <a:t>End point was radiological PFS and OS</a:t>
            </a:r>
          </a:p>
          <a:p>
            <a:r>
              <a:rPr lang="en-US" baseline="0" dirty="0" smtClean="0"/>
              <a:t>OS complicated by use of additional therapy post protocol participation</a:t>
            </a:r>
          </a:p>
          <a:p>
            <a:r>
              <a:rPr lang="en-US" baseline="0" dirty="0" smtClean="0"/>
              <a:t>Secondary endpoints showed: SS </a:t>
            </a:r>
            <a:r>
              <a:rPr lang="en-US" baseline="0" dirty="0" err="1" smtClean="0"/>
              <a:t>superiorioty</a:t>
            </a:r>
            <a:r>
              <a:rPr lang="en-US" baseline="0" dirty="0" smtClean="0"/>
              <a:t> for </a:t>
            </a:r>
          </a:p>
          <a:p>
            <a:r>
              <a:rPr lang="en-US" baseline="0" dirty="0" smtClean="0"/>
              <a:t>	- time to chemotherapy, opiate use, PSA progression, decline in PS</a:t>
            </a:r>
            <a:endParaRPr lang="en-US" dirty="0"/>
          </a:p>
        </p:txBody>
      </p:sp>
      <p:sp>
        <p:nvSpPr>
          <p:cNvPr id="4" name="Slide Number Placeholder 3"/>
          <p:cNvSpPr>
            <a:spLocks noGrp="1"/>
          </p:cNvSpPr>
          <p:nvPr>
            <p:ph type="sldNum" sz="quarter" idx="10"/>
          </p:nvPr>
        </p:nvSpPr>
        <p:spPr/>
        <p:txBody>
          <a:bodyPr/>
          <a:lstStyle/>
          <a:p>
            <a:fld id="{73EAE5CC-4CF0-488E-98A8-FC690954472C}" type="slidenum">
              <a:rPr lang="en-AU" smtClean="0"/>
              <a:t>57</a:t>
            </a:fld>
            <a:endParaRPr lang="en-AU"/>
          </a:p>
        </p:txBody>
      </p:sp>
    </p:spTree>
    <p:extLst>
      <p:ext uri="{BB962C8B-B14F-4D97-AF65-F5344CB8AC3E}">
        <p14:creationId xmlns:p14="http://schemas.microsoft.com/office/powerpoint/2010/main" val="3226240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Heavily pre-treated population with 50% of</a:t>
            </a:r>
            <a:r>
              <a:rPr lang="en-US" baseline="0" dirty="0" smtClean="0"/>
              <a:t> patients having received three or more prior endocrine </a:t>
            </a:r>
            <a:r>
              <a:rPr lang="en-US" baseline="0" dirty="0" err="1" smtClean="0"/>
              <a:t>threarpies</a:t>
            </a:r>
            <a:r>
              <a:rPr lang="en-US" baseline="0" dirty="0" smtClean="0"/>
              <a:t> and 25% </a:t>
            </a:r>
            <a:r>
              <a:rPr lang="en-US" baseline="0" dirty="0" err="1" smtClean="0"/>
              <a:t>recieiving</a:t>
            </a:r>
            <a:r>
              <a:rPr lang="en-US" baseline="0" dirty="0" smtClean="0"/>
              <a:t> two or more chemotherapy regimens</a:t>
            </a:r>
          </a:p>
          <a:p>
            <a:r>
              <a:rPr lang="en-US" baseline="0" dirty="0" smtClean="0"/>
              <a:t>Was </a:t>
            </a:r>
            <a:r>
              <a:rPr lang="en-US" baseline="0" dirty="0" err="1" smtClean="0"/>
              <a:t>unblinded</a:t>
            </a:r>
            <a:r>
              <a:rPr lang="en-US" baseline="0" dirty="0" smtClean="0"/>
              <a:t> at 520 deaths at the interim analysis and cross over was allowed</a:t>
            </a:r>
            <a:endParaRPr lang="en-US" dirty="0"/>
          </a:p>
        </p:txBody>
      </p:sp>
      <p:sp>
        <p:nvSpPr>
          <p:cNvPr id="4" name="Slide Number Placeholder 3"/>
          <p:cNvSpPr>
            <a:spLocks noGrp="1"/>
          </p:cNvSpPr>
          <p:nvPr>
            <p:ph type="sldNum" sz="quarter" idx="10"/>
          </p:nvPr>
        </p:nvSpPr>
        <p:spPr/>
        <p:txBody>
          <a:bodyPr/>
          <a:lstStyle/>
          <a:p>
            <a:fld id="{73EAE5CC-4CF0-488E-98A8-FC690954472C}" type="slidenum">
              <a:rPr lang="en-AU" smtClean="0"/>
              <a:t>59</a:t>
            </a:fld>
            <a:endParaRPr lang="en-AU"/>
          </a:p>
        </p:txBody>
      </p:sp>
    </p:spTree>
    <p:extLst>
      <p:ext uri="{BB962C8B-B14F-4D97-AF65-F5344CB8AC3E}">
        <p14:creationId xmlns:p14="http://schemas.microsoft.com/office/powerpoint/2010/main" val="29555186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EAE5CC-4CF0-488E-98A8-FC690954472C}" type="slidenum">
              <a:rPr lang="en-AU" smtClean="0"/>
              <a:t>60</a:t>
            </a:fld>
            <a:endParaRPr lang="en-AU"/>
          </a:p>
        </p:txBody>
      </p:sp>
    </p:spTree>
    <p:extLst>
      <p:ext uri="{BB962C8B-B14F-4D97-AF65-F5344CB8AC3E}">
        <p14:creationId xmlns:p14="http://schemas.microsoft.com/office/powerpoint/2010/main" val="40539631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Enzalituamide</a:t>
            </a:r>
            <a:r>
              <a:rPr lang="en-US" dirty="0" smtClean="0"/>
              <a:t>, a once a day oral androgen receptor signaling inhibitor, significantly and meaningfully prolonged survival by nearly 5 months in men with late </a:t>
            </a:r>
            <a:r>
              <a:rPr lang="en-US" baseline="0" dirty="0" smtClean="0"/>
              <a:t> </a:t>
            </a:r>
            <a:r>
              <a:rPr lang="en-US" dirty="0" smtClean="0"/>
              <a:t>stage prostate cancer</a:t>
            </a:r>
          </a:p>
          <a:p>
            <a:endParaRPr lang="en-US" dirty="0" smtClean="0"/>
          </a:p>
          <a:p>
            <a:r>
              <a:rPr lang="en-US" dirty="0" smtClean="0"/>
              <a:t>The secondary measures of response and time to progression were consistent with the survival benefits</a:t>
            </a:r>
          </a:p>
          <a:p>
            <a:endParaRPr lang="en-US" dirty="0" smtClean="0"/>
          </a:p>
          <a:p>
            <a:r>
              <a:rPr lang="en-US" dirty="0" err="1" smtClean="0"/>
              <a:t>Ezalutamide</a:t>
            </a:r>
            <a:r>
              <a:rPr lang="en-US" baseline="0" dirty="0" smtClean="0"/>
              <a:t> </a:t>
            </a:r>
            <a:r>
              <a:rPr lang="en-US" dirty="0" smtClean="0"/>
              <a:t>improved health-related quality of life</a:t>
            </a:r>
          </a:p>
          <a:p>
            <a:r>
              <a:rPr lang="en-US" dirty="0" smtClean="0"/>
              <a:t>The results confirm the androgen receptor and </a:t>
            </a:r>
            <a:r>
              <a:rPr lang="en-US" baseline="0" dirty="0" smtClean="0"/>
              <a:t> </a:t>
            </a:r>
            <a:r>
              <a:rPr lang="en-US" dirty="0" smtClean="0"/>
              <a:t>androgen receptor signaling as a therapeutic target</a:t>
            </a:r>
            <a:r>
              <a:rPr lang="en-US" baseline="0" dirty="0" smtClean="0"/>
              <a:t> </a:t>
            </a:r>
            <a:r>
              <a:rPr lang="en-US" dirty="0" smtClean="0"/>
              <a:t>Enzalutamide was well tolerated with a good </a:t>
            </a:r>
            <a:r>
              <a:rPr lang="en-US" dirty="0" err="1" smtClean="0"/>
              <a:t>benefit:risk</a:t>
            </a:r>
            <a:r>
              <a:rPr lang="en-US" dirty="0" smtClean="0"/>
              <a:t> </a:t>
            </a:r>
          </a:p>
          <a:p>
            <a:r>
              <a:rPr lang="en-US" dirty="0" smtClean="0"/>
              <a:t>Profile</a:t>
            </a:r>
          </a:p>
          <a:p>
            <a:endParaRPr lang="en-US" dirty="0"/>
          </a:p>
        </p:txBody>
      </p:sp>
      <p:sp>
        <p:nvSpPr>
          <p:cNvPr id="4" name="Slide Number Placeholder 3"/>
          <p:cNvSpPr>
            <a:spLocks noGrp="1"/>
          </p:cNvSpPr>
          <p:nvPr>
            <p:ph type="sldNum" sz="quarter" idx="10"/>
          </p:nvPr>
        </p:nvSpPr>
        <p:spPr/>
        <p:txBody>
          <a:bodyPr/>
          <a:lstStyle/>
          <a:p>
            <a:fld id="{73EAE5CC-4CF0-488E-98A8-FC690954472C}" type="slidenum">
              <a:rPr lang="en-AU" smtClean="0"/>
              <a:t>61</a:t>
            </a:fld>
            <a:endParaRPr lang="en-AU"/>
          </a:p>
        </p:txBody>
      </p:sp>
    </p:spTree>
    <p:extLst>
      <p:ext uri="{BB962C8B-B14F-4D97-AF65-F5344CB8AC3E}">
        <p14:creationId xmlns:p14="http://schemas.microsoft.com/office/powerpoint/2010/main" val="4036563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chemotherapy</a:t>
            </a:r>
            <a:r>
              <a:rPr lang="en-US" baseline="0" dirty="0" smtClean="0"/>
              <a:t> </a:t>
            </a:r>
            <a:r>
              <a:rPr lang="en-US" baseline="0" dirty="0" err="1" smtClean="0"/>
              <a:t>niave</a:t>
            </a:r>
            <a:r>
              <a:rPr lang="en-US" baseline="0" dirty="0" smtClean="0"/>
              <a:t> patients </a:t>
            </a:r>
            <a:r>
              <a:rPr lang="en-US" baseline="0" dirty="0" err="1" smtClean="0"/>
              <a:t>mCPC</a:t>
            </a:r>
            <a:endParaRPr lang="en-US" dirty="0" smtClean="0"/>
          </a:p>
          <a:p>
            <a:endParaRPr lang="en-US" dirty="0"/>
          </a:p>
        </p:txBody>
      </p:sp>
      <p:sp>
        <p:nvSpPr>
          <p:cNvPr id="4" name="Slide Number Placeholder 3"/>
          <p:cNvSpPr>
            <a:spLocks noGrp="1"/>
          </p:cNvSpPr>
          <p:nvPr>
            <p:ph type="sldNum" sz="quarter" idx="10"/>
          </p:nvPr>
        </p:nvSpPr>
        <p:spPr/>
        <p:txBody>
          <a:bodyPr/>
          <a:lstStyle/>
          <a:p>
            <a:fld id="{73EAE5CC-4CF0-488E-98A8-FC690954472C}" type="slidenum">
              <a:rPr lang="en-AU" smtClean="0"/>
              <a:t>62</a:t>
            </a:fld>
            <a:endParaRPr lang="en-AU"/>
          </a:p>
        </p:txBody>
      </p:sp>
    </p:spTree>
    <p:extLst>
      <p:ext uri="{BB962C8B-B14F-4D97-AF65-F5344CB8AC3E}">
        <p14:creationId xmlns:p14="http://schemas.microsoft.com/office/powerpoint/2010/main" val="4036563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Tax- 327 trail</a:t>
            </a:r>
          </a:p>
          <a:p>
            <a:r>
              <a:rPr lang="en-US" dirty="0" smtClean="0"/>
              <a:t>1006 men</a:t>
            </a:r>
            <a:r>
              <a:rPr lang="en-US" baseline="0" dirty="0" smtClean="0"/>
              <a:t> wit </a:t>
            </a:r>
            <a:r>
              <a:rPr lang="en-US" baseline="0" dirty="0" err="1" smtClean="0"/>
              <a:t>hCTx</a:t>
            </a:r>
            <a:r>
              <a:rPr lang="en-US" baseline="0" dirty="0" smtClean="0"/>
              <a:t> </a:t>
            </a:r>
            <a:r>
              <a:rPr lang="en-US" baseline="0" dirty="0" err="1" smtClean="0"/>
              <a:t>niave</a:t>
            </a:r>
            <a:r>
              <a:rPr lang="en-US" baseline="0" dirty="0" smtClean="0"/>
              <a:t> </a:t>
            </a:r>
            <a:r>
              <a:rPr lang="en-US" baseline="0" dirty="0" err="1" smtClean="0"/>
              <a:t>mCPC</a:t>
            </a:r>
            <a:r>
              <a:rPr lang="en-US" baseline="0" dirty="0" smtClean="0"/>
              <a:t>, all patients received </a:t>
            </a:r>
            <a:r>
              <a:rPr lang="en-US" baseline="0" dirty="0" err="1" smtClean="0"/>
              <a:t>prednisilone</a:t>
            </a:r>
            <a:r>
              <a:rPr lang="en-US" baseline="0" dirty="0" smtClean="0"/>
              <a:t> 5mg orally </a:t>
            </a:r>
            <a:r>
              <a:rPr lang="en-US" baseline="0" dirty="0" err="1" smtClean="0"/>
              <a:t>bd</a:t>
            </a:r>
            <a:r>
              <a:rPr lang="en-US" baseline="0" dirty="0" smtClean="0"/>
              <a:t> with </a:t>
            </a:r>
            <a:r>
              <a:rPr lang="en-US" baseline="0" dirty="0" err="1" smtClean="0"/>
              <a:t>mintenance</a:t>
            </a:r>
            <a:r>
              <a:rPr lang="en-US" baseline="0" dirty="0" smtClean="0"/>
              <a:t> gonadal androgen </a:t>
            </a:r>
            <a:r>
              <a:rPr lang="en-US" baseline="0" dirty="0" err="1" smtClean="0"/>
              <a:t>supression</a:t>
            </a:r>
            <a:r>
              <a:rPr lang="en-US" baseline="0" dirty="0" smtClean="0"/>
              <a:t> (anti-androgens ceased)</a:t>
            </a:r>
          </a:p>
          <a:p>
            <a:pPr marL="171450" indent="-171450">
              <a:buFont typeface="Arial"/>
              <a:buChar char="•"/>
            </a:pPr>
            <a:r>
              <a:rPr lang="en-US" dirty="0" smtClean="0"/>
              <a:t>led to superior survival and improved rates of response in terms of pain, serum PSA level, and quality of life, as compared with </a:t>
            </a:r>
            <a:r>
              <a:rPr lang="en-US" dirty="0" err="1" smtClean="0"/>
              <a:t>mitoxantrone</a:t>
            </a:r>
            <a:r>
              <a:rPr lang="en-US" dirty="0" smtClean="0"/>
              <a:t> plus prednisone</a:t>
            </a:r>
            <a:endParaRPr lang="en-US" dirty="0"/>
          </a:p>
        </p:txBody>
      </p:sp>
      <p:sp>
        <p:nvSpPr>
          <p:cNvPr id="4" name="Slide Number Placeholder 3"/>
          <p:cNvSpPr>
            <a:spLocks noGrp="1"/>
          </p:cNvSpPr>
          <p:nvPr>
            <p:ph type="sldNum" sz="quarter" idx="10"/>
          </p:nvPr>
        </p:nvSpPr>
        <p:spPr/>
        <p:txBody>
          <a:bodyPr/>
          <a:lstStyle/>
          <a:p>
            <a:fld id="{73EAE5CC-4CF0-488E-98A8-FC690954472C}" type="slidenum">
              <a:rPr lang="en-AU" smtClean="0"/>
              <a:t>63</a:t>
            </a:fld>
            <a:endParaRPr lang="en-AU"/>
          </a:p>
        </p:txBody>
      </p:sp>
    </p:spTree>
    <p:extLst>
      <p:ext uri="{BB962C8B-B14F-4D97-AF65-F5344CB8AC3E}">
        <p14:creationId xmlns:p14="http://schemas.microsoft.com/office/powerpoint/2010/main" val="13244900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TROPIC trial</a:t>
            </a:r>
            <a:r>
              <a:rPr lang="en-US" baseline="0" dirty="0" smtClean="0"/>
              <a:t> 755 men </a:t>
            </a:r>
          </a:p>
          <a:p>
            <a:r>
              <a:rPr lang="en-US" baseline="0" dirty="0" smtClean="0"/>
              <a:t>All of whom had progressed on docetaxel</a:t>
            </a:r>
          </a:p>
          <a:p>
            <a:r>
              <a:rPr lang="en-US" baseline="0" dirty="0" smtClean="0"/>
              <a:t>Cabazitaxel (25mg/m2)</a:t>
            </a:r>
          </a:p>
          <a:p>
            <a:r>
              <a:rPr lang="en-US" baseline="0" dirty="0" smtClean="0"/>
              <a:t>Mitoxantrone (12mg/m2)</a:t>
            </a:r>
          </a:p>
          <a:p>
            <a:endParaRPr lang="en-US" baseline="0" dirty="0" smtClean="0"/>
          </a:p>
          <a:p>
            <a:r>
              <a:rPr lang="en-US" baseline="0" dirty="0" smtClean="0"/>
              <a:t>In analysis those that had been most </a:t>
            </a:r>
            <a:r>
              <a:rPr lang="en-US" baseline="0" dirty="0" err="1" smtClean="0"/>
              <a:t>heavilyy</a:t>
            </a:r>
            <a:r>
              <a:rPr lang="en-US" baseline="0" dirty="0" smtClean="0"/>
              <a:t> treated had a greater survival benefit</a:t>
            </a:r>
          </a:p>
          <a:p>
            <a:r>
              <a:rPr lang="en-US" baseline="0" dirty="0" smtClean="0"/>
              <a:t>More toxic</a:t>
            </a:r>
            <a:endParaRPr lang="en-US" dirty="0"/>
          </a:p>
        </p:txBody>
      </p:sp>
      <p:sp>
        <p:nvSpPr>
          <p:cNvPr id="4" name="Slide Number Placeholder 3"/>
          <p:cNvSpPr>
            <a:spLocks noGrp="1"/>
          </p:cNvSpPr>
          <p:nvPr>
            <p:ph type="sldNum" sz="quarter" idx="10"/>
          </p:nvPr>
        </p:nvSpPr>
        <p:spPr/>
        <p:txBody>
          <a:bodyPr/>
          <a:lstStyle/>
          <a:p>
            <a:fld id="{73EAE5CC-4CF0-488E-98A8-FC690954472C}" type="slidenum">
              <a:rPr lang="en-AU" smtClean="0"/>
              <a:t>65</a:t>
            </a:fld>
            <a:endParaRPr lang="en-AU"/>
          </a:p>
        </p:txBody>
      </p:sp>
    </p:spTree>
    <p:extLst>
      <p:ext uri="{BB962C8B-B14F-4D97-AF65-F5344CB8AC3E}">
        <p14:creationId xmlns:p14="http://schemas.microsoft.com/office/powerpoint/2010/main" val="1797658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Age</a:t>
            </a:r>
            <a:r>
              <a:rPr lang="en-AU" baseline="0" dirty="0" smtClean="0"/>
              <a:t>: prostate cancer has one of the strongest correlations between age of any human malignancy </a:t>
            </a:r>
          </a:p>
          <a:p>
            <a:pPr marL="628650" lvl="1" indent="-171450">
              <a:buFont typeface="Arial" panose="020B0604020202020204" pitchFamily="34" charset="0"/>
              <a:buChar char="•"/>
            </a:pPr>
            <a:r>
              <a:rPr lang="en-AU" baseline="0" dirty="0" smtClean="0"/>
              <a:t>Clinically diagnosed prostate cancer rarely occurs before the age of 40 but the incidence rises rapidly thereafter</a:t>
            </a:r>
          </a:p>
          <a:p>
            <a:pPr marL="628650" lvl="1" indent="-171450">
              <a:buFont typeface="Arial" panose="020B0604020202020204" pitchFamily="34" charset="0"/>
              <a:buChar char="•"/>
            </a:pPr>
            <a:r>
              <a:rPr lang="en-AU" baseline="0" dirty="0" smtClean="0"/>
              <a:t>The National Cancer Institute of America quote the annual incidence of prostate cancer of 0.1, 0.6 and 1 percent for men in their 50,60 and 70s respectively</a:t>
            </a:r>
          </a:p>
          <a:p>
            <a:pPr marL="1085850" lvl="2" indent="-171450">
              <a:buFont typeface="Arial" panose="020B0604020202020204" pitchFamily="34" charset="0"/>
              <a:buChar char="•"/>
            </a:pPr>
            <a:r>
              <a:rPr lang="en-AU" baseline="0" dirty="0" smtClean="0"/>
              <a:t>Although the incidence appears to decrease in </a:t>
            </a:r>
            <a:r>
              <a:rPr lang="en-AU" baseline="0" dirty="0" err="1" smtClean="0"/>
              <a:t>pateints</a:t>
            </a:r>
            <a:r>
              <a:rPr lang="en-AU" baseline="0" dirty="0" smtClean="0"/>
              <a:t> aged into their 80s this is almost certainly secondary to a decreased rate of biopsies being performed</a:t>
            </a:r>
          </a:p>
          <a:p>
            <a:pPr marL="628650" lvl="1" indent="-171450">
              <a:buFont typeface="Arial" panose="020B0604020202020204" pitchFamily="34" charset="0"/>
              <a:buChar char="•"/>
            </a:pPr>
            <a:r>
              <a:rPr lang="en-AU" baseline="0" dirty="0" smtClean="0"/>
              <a:t>This is shown by autopsy studies which show an occult pathological diagnosis of prostate can in 40-73% of men aged between 81-90</a:t>
            </a:r>
            <a:endParaRPr lang="en-AU" dirty="0"/>
          </a:p>
        </p:txBody>
      </p:sp>
      <p:sp>
        <p:nvSpPr>
          <p:cNvPr id="4" name="Slide Number Placeholder 3"/>
          <p:cNvSpPr>
            <a:spLocks noGrp="1"/>
          </p:cNvSpPr>
          <p:nvPr>
            <p:ph type="sldNum" sz="quarter" idx="10"/>
          </p:nvPr>
        </p:nvSpPr>
        <p:spPr/>
        <p:txBody>
          <a:bodyPr/>
          <a:lstStyle/>
          <a:p>
            <a:fld id="{73EAE5CC-4CF0-488E-98A8-FC690954472C}" type="slidenum">
              <a:rPr lang="en-AU" smtClean="0"/>
              <a:t>5</a:t>
            </a:fld>
            <a:endParaRPr lang="en-AU"/>
          </a:p>
        </p:txBody>
      </p:sp>
    </p:spTree>
    <p:extLst>
      <p:ext uri="{BB962C8B-B14F-4D97-AF65-F5344CB8AC3E}">
        <p14:creationId xmlns:p14="http://schemas.microsoft.com/office/powerpoint/2010/main" val="2814588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This increased</a:t>
            </a:r>
            <a:r>
              <a:rPr lang="en-AU" baseline="0" dirty="0" smtClean="0"/>
              <a:t> genetic risk is confirmed by twin studies showing up to a 42% concordance for prostate cancer, much higher than bowel or breast. </a:t>
            </a:r>
          </a:p>
          <a:p>
            <a:pPr marL="171450" indent="-171450">
              <a:buFont typeface="Arial" panose="020B0604020202020204" pitchFamily="34" charset="0"/>
              <a:buChar char="•"/>
            </a:pPr>
            <a:r>
              <a:rPr lang="en-AU" baseline="0" dirty="0" smtClean="0"/>
              <a:t>The genetic profile also appears to influence prognosis, with the 5 year survival of fathers correlating to those of their sons</a:t>
            </a:r>
          </a:p>
          <a:p>
            <a:pPr marL="628650" lvl="1" indent="-171450">
              <a:buFont typeface="Arial" panose="020B0604020202020204" pitchFamily="34" charset="0"/>
              <a:buChar char="•"/>
            </a:pPr>
            <a:r>
              <a:rPr lang="en-AU" baseline="0" dirty="0" smtClean="0"/>
              <a:t>Possibly due to multiple foci in the 8q and 17q region, a panel of 5 SNPs can be examined over three loci from 8q and two loci from 17q with a dramatic increase in risk in those with 4 out of 5 SNPs present.  </a:t>
            </a:r>
          </a:p>
          <a:p>
            <a:pPr marL="171450" lvl="0" indent="-171450">
              <a:buFont typeface="Arial" panose="020B0604020202020204" pitchFamily="34" charset="0"/>
              <a:buChar char="•"/>
            </a:pPr>
            <a:r>
              <a:rPr lang="en-AU" baseline="0" dirty="0" smtClean="0"/>
              <a:t>Lynch Syndrome</a:t>
            </a:r>
          </a:p>
          <a:p>
            <a:pPr marL="628650" lvl="1" indent="-171450">
              <a:buFont typeface="Arial" panose="020B0604020202020204" pitchFamily="34" charset="0"/>
              <a:buChar char="•"/>
            </a:pPr>
            <a:r>
              <a:rPr lang="en-AU" baseline="0" dirty="0" smtClean="0"/>
              <a:t>Autosomal dominant disorder cause by a germ line mutation in one of several mismatch repair genes</a:t>
            </a:r>
          </a:p>
          <a:p>
            <a:pPr marL="1085850" lvl="2" indent="-171450">
              <a:buFont typeface="Arial" panose="020B0604020202020204" pitchFamily="34" charset="0"/>
              <a:buChar char="•"/>
            </a:pPr>
            <a:r>
              <a:rPr lang="en-AU" baseline="0" dirty="0" smtClean="0"/>
              <a:t>Increased cumulative risk of prostate cancer</a:t>
            </a:r>
          </a:p>
          <a:p>
            <a:pPr marL="171450" lvl="0" indent="-171450">
              <a:buFont typeface="Arial" panose="020B0604020202020204" pitchFamily="34" charset="0"/>
              <a:buChar char="•"/>
            </a:pPr>
            <a:r>
              <a:rPr lang="en-AU" baseline="0" dirty="0" smtClean="0"/>
              <a:t>HOXB13 </a:t>
            </a:r>
          </a:p>
          <a:p>
            <a:pPr marL="628650" lvl="1" indent="-171450">
              <a:buFont typeface="Arial" panose="020B0604020202020204" pitchFamily="34" charset="0"/>
              <a:buChar char="•"/>
            </a:pPr>
            <a:r>
              <a:rPr lang="en-AU" baseline="0" dirty="0" smtClean="0"/>
              <a:t>Gene codes for a transcription factor that is important in prostate development</a:t>
            </a:r>
            <a:endParaRPr lang="en-AU" dirty="0"/>
          </a:p>
        </p:txBody>
      </p:sp>
      <p:sp>
        <p:nvSpPr>
          <p:cNvPr id="4" name="Slide Number Placeholder 3"/>
          <p:cNvSpPr>
            <a:spLocks noGrp="1"/>
          </p:cNvSpPr>
          <p:nvPr>
            <p:ph type="sldNum" sz="quarter" idx="10"/>
          </p:nvPr>
        </p:nvSpPr>
        <p:spPr/>
        <p:txBody>
          <a:bodyPr/>
          <a:lstStyle/>
          <a:p>
            <a:fld id="{73EAE5CC-4CF0-488E-98A8-FC690954472C}" type="slidenum">
              <a:rPr lang="en-AU" smtClean="0"/>
              <a:t>6</a:t>
            </a:fld>
            <a:endParaRPr lang="en-AU"/>
          </a:p>
        </p:txBody>
      </p:sp>
    </p:spTree>
    <p:extLst>
      <p:ext uri="{BB962C8B-B14F-4D97-AF65-F5344CB8AC3E}">
        <p14:creationId xmlns:p14="http://schemas.microsoft.com/office/powerpoint/2010/main" val="805474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Animal fat: high intake</a:t>
            </a:r>
            <a:r>
              <a:rPr lang="en-AU" baseline="0" dirty="0" smtClean="0"/>
              <a:t> of alpha-</a:t>
            </a:r>
            <a:r>
              <a:rPr lang="en-AU" baseline="0" dirty="0" err="1" smtClean="0"/>
              <a:t>linolenic</a:t>
            </a:r>
            <a:r>
              <a:rPr lang="en-AU" baseline="0" dirty="0" smtClean="0"/>
              <a:t> acid and low amount of linoleic acid, common in red meat</a:t>
            </a:r>
          </a:p>
          <a:p>
            <a:pPr marL="171450" indent="-171450">
              <a:buFont typeface="Arial" panose="020B0604020202020204" pitchFamily="34" charset="0"/>
              <a:buChar char="•"/>
            </a:pPr>
            <a:r>
              <a:rPr lang="en-AU" baseline="0" dirty="0" smtClean="0"/>
              <a:t>Vegetables: higher rates in those having &lt; 14 serves per week</a:t>
            </a:r>
          </a:p>
          <a:p>
            <a:pPr marL="171450" indent="-171450">
              <a:buFont typeface="Arial" panose="020B0604020202020204" pitchFamily="34" charset="0"/>
              <a:buChar char="•"/>
            </a:pPr>
            <a:r>
              <a:rPr lang="en-AU" dirty="0" smtClean="0"/>
              <a:t>Tomatoes:</a:t>
            </a:r>
            <a:r>
              <a:rPr lang="en-AU" baseline="0" dirty="0" smtClean="0"/>
              <a:t> lycopene</a:t>
            </a:r>
            <a:r>
              <a:rPr lang="en-AU" baseline="0" dirty="0" smtClean="0">
                <a:sym typeface="Wingdings" panose="05000000000000000000" pitchFamily="2" charset="2"/>
              </a:rPr>
              <a:t> potent anti-oxidant properties (Health Professionals Follow Up study ) showed a lower incidence of prostate cancer and decreased lethal prostate cancer</a:t>
            </a:r>
          </a:p>
          <a:p>
            <a:pPr marL="171450" indent="-171450">
              <a:buFont typeface="Arial" panose="020B0604020202020204" pitchFamily="34" charset="0"/>
              <a:buChar char="•"/>
            </a:pPr>
            <a:r>
              <a:rPr lang="en-AU" baseline="0" dirty="0" smtClean="0">
                <a:sym typeface="Wingdings" panose="05000000000000000000" pitchFamily="2" charset="2"/>
              </a:rPr>
              <a:t>Coffee (Health Professional Follow UP study) </a:t>
            </a:r>
          </a:p>
          <a:p>
            <a:pPr marL="171450" indent="-171450">
              <a:buFont typeface="Arial" panose="020B0604020202020204" pitchFamily="34" charset="0"/>
              <a:buChar char="•"/>
            </a:pPr>
            <a:r>
              <a:rPr lang="en-AU" baseline="0" dirty="0" smtClean="0">
                <a:sym typeface="Wingdings" panose="05000000000000000000" pitchFamily="2" charset="2"/>
              </a:rPr>
              <a:t>Smoking: only in heavy smokers, but </a:t>
            </a:r>
            <a:endParaRPr lang="en-AU" dirty="0"/>
          </a:p>
        </p:txBody>
      </p:sp>
      <p:sp>
        <p:nvSpPr>
          <p:cNvPr id="4" name="Slide Number Placeholder 3"/>
          <p:cNvSpPr>
            <a:spLocks noGrp="1"/>
          </p:cNvSpPr>
          <p:nvPr>
            <p:ph type="sldNum" sz="quarter" idx="10"/>
          </p:nvPr>
        </p:nvSpPr>
        <p:spPr/>
        <p:txBody>
          <a:bodyPr/>
          <a:lstStyle/>
          <a:p>
            <a:fld id="{73EAE5CC-4CF0-488E-98A8-FC690954472C}" type="slidenum">
              <a:rPr lang="en-AU" smtClean="0"/>
              <a:t>7</a:t>
            </a:fld>
            <a:endParaRPr lang="en-AU"/>
          </a:p>
        </p:txBody>
      </p:sp>
    </p:spTree>
    <p:extLst>
      <p:ext uri="{BB962C8B-B14F-4D97-AF65-F5344CB8AC3E}">
        <p14:creationId xmlns:p14="http://schemas.microsoft.com/office/powerpoint/2010/main" val="2173936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PSA has a half life of</a:t>
            </a:r>
            <a:r>
              <a:rPr lang="en-AU" baseline="0" dirty="0" smtClean="0"/>
              <a:t> 2.2 days and therefore screening PSA should not be performed within 2 weeks of the above procedures</a:t>
            </a:r>
          </a:p>
          <a:p>
            <a:pPr marL="171450" indent="-171450">
              <a:buFont typeface="Arial" panose="020B0604020202020204" pitchFamily="34" charset="0"/>
              <a:buChar char="•"/>
            </a:pPr>
            <a:r>
              <a:rPr lang="en-AU" baseline="0" dirty="0" smtClean="0"/>
              <a:t>Five-alpha reductase inhibitors </a:t>
            </a:r>
            <a:r>
              <a:rPr lang="en-AU" baseline="0" dirty="0" err="1" smtClean="0"/>
              <a:t>finasteride</a:t>
            </a:r>
            <a:r>
              <a:rPr lang="en-AU" baseline="0" dirty="0" smtClean="0"/>
              <a:t> and </a:t>
            </a:r>
            <a:r>
              <a:rPr lang="en-AU" baseline="0" dirty="0" err="1" smtClean="0"/>
              <a:t>dutasteride</a:t>
            </a:r>
            <a:r>
              <a:rPr lang="en-AU" baseline="0" dirty="0" smtClean="0"/>
              <a:t> lower PSA levels</a:t>
            </a:r>
          </a:p>
          <a:p>
            <a:endParaRPr lang="en-AU" dirty="0"/>
          </a:p>
        </p:txBody>
      </p:sp>
      <p:sp>
        <p:nvSpPr>
          <p:cNvPr id="4" name="Slide Number Placeholder 3"/>
          <p:cNvSpPr>
            <a:spLocks noGrp="1"/>
          </p:cNvSpPr>
          <p:nvPr>
            <p:ph type="sldNum" sz="quarter" idx="10"/>
          </p:nvPr>
        </p:nvSpPr>
        <p:spPr/>
        <p:txBody>
          <a:bodyPr/>
          <a:lstStyle/>
          <a:p>
            <a:fld id="{73EAE5CC-4CF0-488E-98A8-FC690954472C}" type="slidenum">
              <a:rPr lang="en-AU" smtClean="0"/>
              <a:t>9</a:t>
            </a:fld>
            <a:endParaRPr lang="en-AU"/>
          </a:p>
        </p:txBody>
      </p:sp>
    </p:spTree>
    <p:extLst>
      <p:ext uri="{BB962C8B-B14F-4D97-AF65-F5344CB8AC3E}">
        <p14:creationId xmlns:p14="http://schemas.microsoft.com/office/powerpoint/2010/main" val="2125256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Positive</a:t>
            </a:r>
            <a:r>
              <a:rPr lang="en-AU" baseline="0" dirty="0" smtClean="0"/>
              <a:t> Predictive Values: </a:t>
            </a:r>
          </a:p>
          <a:p>
            <a:pPr marL="628650" lvl="1" indent="-171450">
              <a:buFont typeface="Arial" panose="020B0604020202020204" pitchFamily="34" charset="0"/>
              <a:buChar char="•"/>
            </a:pPr>
            <a:r>
              <a:rPr lang="en-AU" baseline="0" dirty="0" smtClean="0"/>
              <a:t>the proportion of men with an elevated PSA who then go on to have prostate cancer (</a:t>
            </a:r>
            <a:r>
              <a:rPr lang="en-AU" baseline="0" dirty="0" err="1" smtClean="0"/>
              <a:t>i.e</a:t>
            </a:r>
            <a:r>
              <a:rPr lang="en-AU" baseline="0" dirty="0" smtClean="0"/>
              <a:t> one in three men who have an elevated PSA will have prostate cancer detected on biopsy)</a:t>
            </a:r>
          </a:p>
          <a:p>
            <a:pPr marL="171450" lvl="0" indent="-171450">
              <a:buFont typeface="Arial" panose="020B0604020202020204" pitchFamily="34" charset="0"/>
              <a:buChar char="•"/>
            </a:pPr>
            <a:r>
              <a:rPr lang="en-AU" baseline="0" dirty="0" smtClean="0"/>
              <a:t>Negative Predictive Value</a:t>
            </a:r>
          </a:p>
          <a:p>
            <a:pPr marL="628650" lvl="1" indent="-171450">
              <a:buFont typeface="Arial" panose="020B0604020202020204" pitchFamily="34" charset="0"/>
              <a:buChar char="•"/>
            </a:pPr>
            <a:r>
              <a:rPr lang="en-AU" baseline="0" dirty="0" smtClean="0"/>
              <a:t>The proportion of men with a low PSA who then go on to NOT have cancer</a:t>
            </a:r>
          </a:p>
          <a:p>
            <a:pPr marL="171450" lvl="0" indent="-171450">
              <a:buFont typeface="Arial" panose="020B0604020202020204" pitchFamily="34" charset="0"/>
              <a:buChar char="•"/>
            </a:pPr>
            <a:r>
              <a:rPr lang="en-AU" baseline="0" dirty="0" smtClean="0"/>
              <a:t>NO clear cut off value</a:t>
            </a:r>
          </a:p>
          <a:p>
            <a:pPr marL="628650" lvl="1"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73EAE5CC-4CF0-488E-98A8-FC690954472C}" type="slidenum">
              <a:rPr lang="en-AU" smtClean="0"/>
              <a:t>10</a:t>
            </a:fld>
            <a:endParaRPr lang="en-AU"/>
          </a:p>
        </p:txBody>
      </p:sp>
    </p:spTree>
    <p:extLst>
      <p:ext uri="{BB962C8B-B14F-4D97-AF65-F5344CB8AC3E}">
        <p14:creationId xmlns:p14="http://schemas.microsoft.com/office/powerpoint/2010/main" val="211890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smtClean="0"/>
          </a:p>
          <a:p>
            <a:pPr marL="171450" indent="-171450">
              <a:buFont typeface="Arial" panose="020B0604020202020204" pitchFamily="34" charset="0"/>
              <a:buChar char="•"/>
            </a:pPr>
            <a:r>
              <a:rPr lang="en-AU" dirty="0" smtClean="0"/>
              <a:t>Two major</a:t>
            </a:r>
            <a:r>
              <a:rPr lang="en-AU" baseline="0" dirty="0" smtClean="0"/>
              <a:t> trials looking at screening</a:t>
            </a:r>
          </a:p>
          <a:p>
            <a:pPr marL="457200" lvl="1" indent="0">
              <a:buFont typeface="Arial" panose="020B0604020202020204" pitchFamily="34" charset="0"/>
              <a:buNone/>
            </a:pPr>
            <a:r>
              <a:rPr lang="en-AU" baseline="0" dirty="0" smtClean="0"/>
              <a:t>ERSPC ( European Randomised Study of Screening for Prostate Cancer) 182,000 men offered  5 yearly PSA compared to control.</a:t>
            </a:r>
          </a:p>
          <a:p>
            <a:pPr marL="628650" lvl="1" indent="-171450">
              <a:buFont typeface="Arial" panose="020B0604020202020204" pitchFamily="34" charset="0"/>
              <a:buChar char="•"/>
            </a:pPr>
            <a:r>
              <a:rPr lang="en-AU" baseline="0" dirty="0" smtClean="0"/>
              <a:t>Did show a survival benefit with 1055 men needing screening to prevent one prostate cancer related death over 11 years and 37 additional cases of prostate cancer would need to be diagnosed to prevent one death</a:t>
            </a:r>
            <a:endParaRPr lang="en-AU" dirty="0" smtClean="0"/>
          </a:p>
          <a:p>
            <a:pPr marL="171450" indent="-171450">
              <a:buFont typeface="Arial" panose="020B0604020202020204" pitchFamily="34" charset="0"/>
              <a:buChar char="•"/>
            </a:pPr>
            <a:r>
              <a:rPr lang="en-AU" dirty="0" smtClean="0"/>
              <a:t>PLCO</a:t>
            </a:r>
            <a:r>
              <a:rPr lang="en-AU" baseline="0" dirty="0" smtClean="0"/>
              <a:t> (prostate, lung, colorectal and ovarian) screening trial looked at 76,693 men randomised to 2 yearly PSA and DRE to control group.  </a:t>
            </a:r>
          </a:p>
          <a:p>
            <a:pPr marL="628650" lvl="1" indent="-171450">
              <a:buFont typeface="Arial" panose="020B0604020202020204" pitchFamily="34" charset="0"/>
              <a:buChar char="•"/>
            </a:pPr>
            <a:r>
              <a:rPr lang="en-AU" baseline="0" dirty="0" smtClean="0"/>
              <a:t>No benefit from screening in terms of death</a:t>
            </a:r>
          </a:p>
          <a:p>
            <a:pPr marL="171450" lvl="0" indent="-171450">
              <a:buFont typeface="Arial" panose="020B0604020202020204" pitchFamily="34" charset="0"/>
              <a:buChar char="•"/>
            </a:pPr>
            <a:r>
              <a:rPr lang="en-AU" baseline="0" dirty="0" smtClean="0"/>
              <a:t>PIVOT ( prostate cancer intervention versus observation trial)</a:t>
            </a:r>
            <a:endParaRPr lang="en-AU" dirty="0"/>
          </a:p>
        </p:txBody>
      </p:sp>
      <p:sp>
        <p:nvSpPr>
          <p:cNvPr id="4" name="Slide Number Placeholder 3"/>
          <p:cNvSpPr>
            <a:spLocks noGrp="1"/>
          </p:cNvSpPr>
          <p:nvPr>
            <p:ph type="sldNum" sz="quarter" idx="10"/>
          </p:nvPr>
        </p:nvSpPr>
        <p:spPr/>
        <p:txBody>
          <a:bodyPr/>
          <a:lstStyle/>
          <a:p>
            <a:fld id="{73EAE5CC-4CF0-488E-98A8-FC690954472C}" type="slidenum">
              <a:rPr lang="en-AU" smtClean="0"/>
              <a:t>11</a:t>
            </a:fld>
            <a:endParaRPr lang="en-AU"/>
          </a:p>
        </p:txBody>
      </p:sp>
    </p:spTree>
    <p:extLst>
      <p:ext uri="{BB962C8B-B14F-4D97-AF65-F5344CB8AC3E}">
        <p14:creationId xmlns:p14="http://schemas.microsoft.com/office/powerpoint/2010/main" val="2291389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F98FD46-8838-4201-8E7E-C1B13342A6E8}" type="datetimeFigureOut">
              <a:rPr lang="en-AU" smtClean="0"/>
              <a:t>13/06/2014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E87BE22-B5E3-4A4C-9109-923340795C7F}" type="slidenum">
              <a:rPr lang="en-AU" smtClean="0"/>
              <a:t>‹#›</a:t>
            </a:fld>
            <a:endParaRPr lang="en-AU"/>
          </a:p>
        </p:txBody>
      </p:sp>
    </p:spTree>
    <p:extLst>
      <p:ext uri="{BB962C8B-B14F-4D97-AF65-F5344CB8AC3E}">
        <p14:creationId xmlns:p14="http://schemas.microsoft.com/office/powerpoint/2010/main" val="285700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F98FD46-8838-4201-8E7E-C1B13342A6E8}" type="datetimeFigureOut">
              <a:rPr lang="en-AU" smtClean="0"/>
              <a:t>13/06/2014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E87BE22-B5E3-4A4C-9109-923340795C7F}" type="slidenum">
              <a:rPr lang="en-AU" smtClean="0"/>
              <a:t>‹#›</a:t>
            </a:fld>
            <a:endParaRPr lang="en-AU"/>
          </a:p>
        </p:txBody>
      </p:sp>
    </p:spTree>
    <p:extLst>
      <p:ext uri="{BB962C8B-B14F-4D97-AF65-F5344CB8AC3E}">
        <p14:creationId xmlns:p14="http://schemas.microsoft.com/office/powerpoint/2010/main" val="989036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F98FD46-8838-4201-8E7E-C1B13342A6E8}" type="datetimeFigureOut">
              <a:rPr lang="en-AU" smtClean="0"/>
              <a:t>13/06/2014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E87BE22-B5E3-4A4C-9109-923340795C7F}" type="slidenum">
              <a:rPr lang="en-AU" smtClean="0"/>
              <a:t>‹#›</a:t>
            </a:fld>
            <a:endParaRPr lang="en-AU"/>
          </a:p>
        </p:txBody>
      </p:sp>
    </p:spTree>
    <p:extLst>
      <p:ext uri="{BB962C8B-B14F-4D97-AF65-F5344CB8AC3E}">
        <p14:creationId xmlns:p14="http://schemas.microsoft.com/office/powerpoint/2010/main" val="2414163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F98FD46-8838-4201-8E7E-C1B13342A6E8}" type="datetimeFigureOut">
              <a:rPr lang="en-AU" smtClean="0"/>
              <a:t>13/06/2014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E87BE22-B5E3-4A4C-9109-923340795C7F}" type="slidenum">
              <a:rPr lang="en-AU" smtClean="0"/>
              <a:t>‹#›</a:t>
            </a:fld>
            <a:endParaRPr lang="en-AU"/>
          </a:p>
        </p:txBody>
      </p:sp>
    </p:spTree>
    <p:extLst>
      <p:ext uri="{BB962C8B-B14F-4D97-AF65-F5344CB8AC3E}">
        <p14:creationId xmlns:p14="http://schemas.microsoft.com/office/powerpoint/2010/main" val="82328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98FD46-8838-4201-8E7E-C1B13342A6E8}" type="datetimeFigureOut">
              <a:rPr lang="en-AU" smtClean="0"/>
              <a:t>13/06/2014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E87BE22-B5E3-4A4C-9109-923340795C7F}" type="slidenum">
              <a:rPr lang="en-AU" smtClean="0"/>
              <a:t>‹#›</a:t>
            </a:fld>
            <a:endParaRPr lang="en-AU"/>
          </a:p>
        </p:txBody>
      </p:sp>
    </p:spTree>
    <p:extLst>
      <p:ext uri="{BB962C8B-B14F-4D97-AF65-F5344CB8AC3E}">
        <p14:creationId xmlns:p14="http://schemas.microsoft.com/office/powerpoint/2010/main" val="1012908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F98FD46-8838-4201-8E7E-C1B13342A6E8}" type="datetimeFigureOut">
              <a:rPr lang="en-AU" smtClean="0"/>
              <a:t>13/06/2014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E87BE22-B5E3-4A4C-9109-923340795C7F}" type="slidenum">
              <a:rPr lang="en-AU" smtClean="0"/>
              <a:t>‹#›</a:t>
            </a:fld>
            <a:endParaRPr lang="en-AU"/>
          </a:p>
        </p:txBody>
      </p:sp>
    </p:spTree>
    <p:extLst>
      <p:ext uri="{BB962C8B-B14F-4D97-AF65-F5344CB8AC3E}">
        <p14:creationId xmlns:p14="http://schemas.microsoft.com/office/powerpoint/2010/main" val="426910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F98FD46-8838-4201-8E7E-C1B13342A6E8}" type="datetimeFigureOut">
              <a:rPr lang="en-AU" smtClean="0"/>
              <a:t>13/06/2014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E87BE22-B5E3-4A4C-9109-923340795C7F}" type="slidenum">
              <a:rPr lang="en-AU" smtClean="0"/>
              <a:t>‹#›</a:t>
            </a:fld>
            <a:endParaRPr lang="en-AU"/>
          </a:p>
        </p:txBody>
      </p:sp>
    </p:spTree>
    <p:extLst>
      <p:ext uri="{BB962C8B-B14F-4D97-AF65-F5344CB8AC3E}">
        <p14:creationId xmlns:p14="http://schemas.microsoft.com/office/powerpoint/2010/main" val="332992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3F98FD46-8838-4201-8E7E-C1B13342A6E8}" type="datetimeFigureOut">
              <a:rPr lang="en-AU" smtClean="0"/>
              <a:t>13/06/2014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E87BE22-B5E3-4A4C-9109-923340795C7F}" type="slidenum">
              <a:rPr lang="en-AU" smtClean="0"/>
              <a:t>‹#›</a:t>
            </a:fld>
            <a:endParaRPr lang="en-AU"/>
          </a:p>
        </p:txBody>
      </p:sp>
    </p:spTree>
    <p:extLst>
      <p:ext uri="{BB962C8B-B14F-4D97-AF65-F5344CB8AC3E}">
        <p14:creationId xmlns:p14="http://schemas.microsoft.com/office/powerpoint/2010/main" val="596065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8FD46-8838-4201-8E7E-C1B13342A6E8}" type="datetimeFigureOut">
              <a:rPr lang="en-AU" smtClean="0"/>
              <a:t>13/06/2014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E87BE22-B5E3-4A4C-9109-923340795C7F}" type="slidenum">
              <a:rPr lang="en-AU" smtClean="0"/>
              <a:t>‹#›</a:t>
            </a:fld>
            <a:endParaRPr lang="en-AU"/>
          </a:p>
        </p:txBody>
      </p:sp>
    </p:spTree>
    <p:extLst>
      <p:ext uri="{BB962C8B-B14F-4D97-AF65-F5344CB8AC3E}">
        <p14:creationId xmlns:p14="http://schemas.microsoft.com/office/powerpoint/2010/main" val="1851049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98FD46-8838-4201-8E7E-C1B13342A6E8}" type="datetimeFigureOut">
              <a:rPr lang="en-AU" smtClean="0"/>
              <a:t>13/06/2014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E87BE22-B5E3-4A4C-9109-923340795C7F}" type="slidenum">
              <a:rPr lang="en-AU" smtClean="0"/>
              <a:t>‹#›</a:t>
            </a:fld>
            <a:endParaRPr lang="en-AU"/>
          </a:p>
        </p:txBody>
      </p:sp>
    </p:spTree>
    <p:extLst>
      <p:ext uri="{BB962C8B-B14F-4D97-AF65-F5344CB8AC3E}">
        <p14:creationId xmlns:p14="http://schemas.microsoft.com/office/powerpoint/2010/main" val="143310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98FD46-8838-4201-8E7E-C1B13342A6E8}" type="datetimeFigureOut">
              <a:rPr lang="en-AU" smtClean="0"/>
              <a:t>13/06/2014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E87BE22-B5E3-4A4C-9109-923340795C7F}" type="slidenum">
              <a:rPr lang="en-AU" smtClean="0"/>
              <a:t>‹#›</a:t>
            </a:fld>
            <a:endParaRPr lang="en-AU"/>
          </a:p>
        </p:txBody>
      </p:sp>
    </p:spTree>
    <p:extLst>
      <p:ext uri="{BB962C8B-B14F-4D97-AF65-F5344CB8AC3E}">
        <p14:creationId xmlns:p14="http://schemas.microsoft.com/office/powerpoint/2010/main" val="15862200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8FD46-8838-4201-8E7E-C1B13342A6E8}" type="datetimeFigureOut">
              <a:rPr lang="en-AU" smtClean="0"/>
              <a:t>13/06/2014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7BE22-B5E3-4A4C-9109-923340795C7F}" type="slidenum">
              <a:rPr lang="en-AU" smtClean="0"/>
              <a:t>‹#›</a:t>
            </a:fld>
            <a:endParaRPr lang="en-AU"/>
          </a:p>
        </p:txBody>
      </p:sp>
    </p:spTree>
    <p:extLst>
      <p:ext uri="{BB962C8B-B14F-4D97-AF65-F5344CB8AC3E}">
        <p14:creationId xmlns:p14="http://schemas.microsoft.com/office/powerpoint/2010/main" val="1707918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emf"/><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emf"/><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emf"/></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2.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2.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2.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2.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5.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emf"/></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emf"/></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4159 OCV Powerpoint 200412.pdf"/>
          <p:cNvPicPr>
            <a:picLocks noChangeAspect="1"/>
          </p:cNvPicPr>
          <p:nvPr/>
        </p:nvPicPr>
        <p:blipFill>
          <a:blip r:embed="rId2"/>
          <a:stretch>
            <a:fillRect/>
          </a:stretch>
        </p:blipFill>
        <p:spPr>
          <a:xfrm>
            <a:off x="0" y="27384"/>
            <a:ext cx="9144000" cy="6858000"/>
          </a:xfrm>
          <a:prstGeom prst="rect">
            <a:avLst/>
          </a:prstGeom>
        </p:spPr>
      </p:pic>
      <p:sp>
        <p:nvSpPr>
          <p:cNvPr id="10" name="Rectangle 9"/>
          <p:cNvSpPr/>
          <p:nvPr/>
        </p:nvSpPr>
        <p:spPr>
          <a:xfrm>
            <a:off x="755576" y="2852936"/>
            <a:ext cx="7272808" cy="1077218"/>
          </a:xfrm>
          <a:prstGeom prst="rect">
            <a:avLst/>
          </a:prstGeom>
        </p:spPr>
        <p:txBody>
          <a:bodyPr wrap="square">
            <a:spAutoFit/>
          </a:bodyPr>
          <a:lstStyle/>
          <a:p>
            <a:pPr lvl="0" defTabSz="457200">
              <a:spcBef>
                <a:spcPct val="0"/>
              </a:spcBef>
              <a:defRPr/>
            </a:pPr>
            <a:r>
              <a:rPr lang="en-US" sz="3200" spc="100" dirty="0" smtClean="0">
                <a:solidFill>
                  <a:srgbClr val="54A9D1"/>
                </a:solidFill>
                <a:latin typeface="Helvetica Neue Medium"/>
                <a:cs typeface="Helvetica Neue Medium"/>
              </a:rPr>
              <a:t>Prostate Cancer: </a:t>
            </a:r>
          </a:p>
          <a:p>
            <a:pPr lvl="0" defTabSz="457200">
              <a:spcBef>
                <a:spcPct val="0"/>
              </a:spcBef>
              <a:defRPr/>
            </a:pPr>
            <a:r>
              <a:rPr lang="en-US" sz="3200" spc="100" dirty="0" smtClean="0">
                <a:solidFill>
                  <a:srgbClr val="54A9D1"/>
                </a:solidFill>
                <a:latin typeface="Helvetica Neue Medium"/>
                <a:cs typeface="Helvetica Neue Medium"/>
              </a:rPr>
              <a:t>Endocrine Therapies</a:t>
            </a:r>
            <a:endParaRPr lang="en-US" sz="3200" spc="100" dirty="0">
              <a:solidFill>
                <a:srgbClr val="54A9D1"/>
              </a:solidFill>
              <a:latin typeface="Helvetica Neue Medium"/>
              <a:cs typeface="Helvetica Neue Medium"/>
            </a:endParaRPr>
          </a:p>
        </p:txBody>
      </p:sp>
    </p:spTree>
    <p:extLst>
      <p:ext uri="{BB962C8B-B14F-4D97-AF65-F5344CB8AC3E}">
        <p14:creationId xmlns:p14="http://schemas.microsoft.com/office/powerpoint/2010/main" val="949308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8256"/>
            <a:ext cx="8229600" cy="2506767"/>
          </a:xfrm>
        </p:spPr>
        <p:txBody>
          <a:bodyPr>
            <a:normAutofit fontScale="77500" lnSpcReduction="20000"/>
          </a:bodyPr>
          <a:lstStyle/>
          <a:p>
            <a:r>
              <a:rPr lang="en-AU" dirty="0" smtClean="0"/>
              <a:t>Originally</a:t>
            </a:r>
          </a:p>
          <a:p>
            <a:pPr lvl="1"/>
            <a:r>
              <a:rPr lang="en-AU" dirty="0" smtClean="0"/>
              <a:t> introduced as a tumour marker to detected cancer recurrence or disease progression</a:t>
            </a:r>
          </a:p>
          <a:p>
            <a:r>
              <a:rPr lang="en-AU" dirty="0" smtClean="0"/>
              <a:t>Introduced </a:t>
            </a:r>
          </a:p>
          <a:p>
            <a:pPr lvl="1"/>
            <a:r>
              <a:rPr lang="en-AU" dirty="0" smtClean="0"/>
              <a:t>As a screening marker in the 1990s</a:t>
            </a:r>
            <a:endParaRPr lang="en-AU" dirty="0"/>
          </a:p>
          <a:p>
            <a:pPr lvl="1"/>
            <a:r>
              <a:rPr lang="en-AU" dirty="0" smtClean="0"/>
              <a:t>Majority  were localised disease which lead to a increase in radical prostatectomies and radiation therapy</a:t>
            </a:r>
          </a:p>
          <a:p>
            <a:endParaRPr lang="en-AU" dirty="0"/>
          </a:p>
        </p:txBody>
      </p:sp>
      <p:pic>
        <p:nvPicPr>
          <p:cNvPr id="4" name="Picture 3"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PSA</a:t>
            </a:r>
          </a:p>
          <a:p>
            <a:pPr>
              <a:spcBef>
                <a:spcPct val="0"/>
              </a:spcBef>
              <a:defRPr/>
            </a:pPr>
            <a:endParaRPr lang="en-US" sz="1538" spc="100" dirty="0" smtClean="0">
              <a:solidFill>
                <a:srgbClr val="54A9D1"/>
              </a:solidFill>
              <a:latin typeface="Helvetica Neue Medium"/>
              <a:cs typeface="Helvetica Neue Medium"/>
            </a:endParaRPr>
          </a:p>
        </p:txBody>
      </p:sp>
      <p:graphicFrame>
        <p:nvGraphicFramePr>
          <p:cNvPr id="8" name="Table 7"/>
          <p:cNvGraphicFramePr>
            <a:graphicFrameLocks noGrp="1"/>
          </p:cNvGraphicFramePr>
          <p:nvPr>
            <p:extLst>
              <p:ext uri="{D42A27DB-BD31-4B8C-83A1-F6EECF244321}">
                <p14:modId xmlns:p14="http://schemas.microsoft.com/office/powerpoint/2010/main" val="876419470"/>
              </p:ext>
            </p:extLst>
          </p:nvPr>
        </p:nvGraphicFramePr>
        <p:xfrm>
          <a:off x="863588" y="3717032"/>
          <a:ext cx="7416824" cy="2652068"/>
        </p:xfrm>
        <a:graphic>
          <a:graphicData uri="http://schemas.openxmlformats.org/drawingml/2006/table">
            <a:tbl>
              <a:tblPr firstRow="1" bandRow="1">
                <a:tableStyleId>{5C22544A-7EE6-4342-B048-85BDC9FD1C3A}</a:tableStyleId>
              </a:tblPr>
              <a:tblGrid>
                <a:gridCol w="3708412"/>
                <a:gridCol w="3708412"/>
              </a:tblGrid>
              <a:tr h="618518">
                <a:tc>
                  <a:txBody>
                    <a:bodyPr/>
                    <a:lstStyle/>
                    <a:p>
                      <a:r>
                        <a:rPr lang="en-AU" dirty="0" smtClean="0"/>
                        <a:t>PSA cut off 4.0 ng/mL</a:t>
                      </a:r>
                      <a:endParaRPr lang="en-AU" dirty="0"/>
                    </a:p>
                  </a:txBody>
                  <a:tcPr/>
                </a:tc>
                <a:tc>
                  <a:txBody>
                    <a:bodyPr/>
                    <a:lstStyle/>
                    <a:p>
                      <a:r>
                        <a:rPr lang="en-AU" dirty="0" smtClean="0"/>
                        <a:t>Cancer</a:t>
                      </a:r>
                      <a:endParaRPr lang="en-AU" dirty="0"/>
                    </a:p>
                  </a:txBody>
                  <a:tcPr/>
                </a:tc>
              </a:tr>
              <a:tr h="618518">
                <a:tc>
                  <a:txBody>
                    <a:bodyPr/>
                    <a:lstStyle/>
                    <a:p>
                      <a:r>
                        <a:rPr lang="en-AU" dirty="0" smtClean="0"/>
                        <a:t>Sensitivity</a:t>
                      </a:r>
                      <a:endParaRPr lang="en-AU" dirty="0"/>
                    </a:p>
                  </a:txBody>
                  <a:tcPr/>
                </a:tc>
                <a:tc>
                  <a:txBody>
                    <a:bodyPr/>
                    <a:lstStyle/>
                    <a:p>
                      <a:r>
                        <a:rPr lang="en-AU" dirty="0" smtClean="0"/>
                        <a:t>21% (low grade)</a:t>
                      </a:r>
                    </a:p>
                    <a:p>
                      <a:r>
                        <a:rPr lang="en-AU" dirty="0" smtClean="0"/>
                        <a:t>51% (high grade)</a:t>
                      </a:r>
                      <a:endParaRPr lang="en-AU" dirty="0"/>
                    </a:p>
                  </a:txBody>
                  <a:tcPr/>
                </a:tc>
              </a:tr>
              <a:tr h="618518">
                <a:tc>
                  <a:txBody>
                    <a:bodyPr/>
                    <a:lstStyle/>
                    <a:p>
                      <a:r>
                        <a:rPr lang="en-AU" dirty="0" smtClean="0"/>
                        <a:t>Specificity</a:t>
                      </a:r>
                      <a:endParaRPr lang="en-AU" dirty="0"/>
                    </a:p>
                  </a:txBody>
                  <a:tcPr/>
                </a:tc>
                <a:tc>
                  <a:txBody>
                    <a:bodyPr/>
                    <a:lstStyle/>
                    <a:p>
                      <a:r>
                        <a:rPr lang="en-AU" dirty="0" smtClean="0"/>
                        <a:t>91%</a:t>
                      </a:r>
                    </a:p>
                    <a:p>
                      <a:endParaRPr lang="en-AU" dirty="0"/>
                    </a:p>
                  </a:txBody>
                  <a:tcPr/>
                </a:tc>
              </a:tr>
              <a:tr h="376695">
                <a:tc>
                  <a:txBody>
                    <a:bodyPr/>
                    <a:lstStyle/>
                    <a:p>
                      <a:r>
                        <a:rPr lang="en-AU" dirty="0" smtClean="0"/>
                        <a:t>Positive Predictive Value</a:t>
                      </a:r>
                      <a:endParaRPr lang="en-AU" dirty="0"/>
                    </a:p>
                  </a:txBody>
                  <a:tcPr/>
                </a:tc>
                <a:tc>
                  <a:txBody>
                    <a:bodyPr/>
                    <a:lstStyle/>
                    <a:p>
                      <a:r>
                        <a:rPr lang="en-AU" dirty="0" smtClean="0"/>
                        <a:t>30%</a:t>
                      </a:r>
                      <a:endParaRPr lang="en-AU" dirty="0"/>
                    </a:p>
                  </a:txBody>
                  <a:tcPr/>
                </a:tc>
              </a:tr>
              <a:tr h="376695">
                <a:tc>
                  <a:txBody>
                    <a:bodyPr/>
                    <a:lstStyle/>
                    <a:p>
                      <a:r>
                        <a:rPr lang="en-AU" dirty="0" smtClean="0"/>
                        <a:t>Negative Predictive Value</a:t>
                      </a:r>
                      <a:endParaRPr lang="en-AU" dirty="0"/>
                    </a:p>
                  </a:txBody>
                  <a:tcPr/>
                </a:tc>
                <a:tc>
                  <a:txBody>
                    <a:bodyPr/>
                    <a:lstStyle/>
                    <a:p>
                      <a:r>
                        <a:rPr lang="en-AU" dirty="0" smtClean="0"/>
                        <a:t>85%</a:t>
                      </a:r>
                      <a:endParaRPr lang="en-AU" dirty="0"/>
                    </a:p>
                  </a:txBody>
                  <a:tcPr/>
                </a:tc>
              </a:tr>
            </a:tbl>
          </a:graphicData>
        </a:graphic>
      </p:graphicFrame>
    </p:spTree>
    <p:extLst>
      <p:ext uri="{BB962C8B-B14F-4D97-AF65-F5344CB8AC3E}">
        <p14:creationId xmlns:p14="http://schemas.microsoft.com/office/powerpoint/2010/main" val="143341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345" t="21563" r="58025" b="45160"/>
          <a:stretch/>
        </p:blipFill>
        <p:spPr bwMode="auto">
          <a:xfrm>
            <a:off x="323528" y="1988840"/>
            <a:ext cx="3888432" cy="2640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4159 OCV Powerpoint 200412.pdf"/>
          <p:cNvPicPr>
            <a:picLocks noChangeAspect="1"/>
          </p:cNvPicPr>
          <p:nvPr/>
        </p:nvPicPr>
        <p:blipFill rotWithShape="1">
          <a:blip r:embed="rId4"/>
          <a:srcRect r="-7938" b="83402"/>
          <a:stretch/>
        </p:blipFill>
        <p:spPr>
          <a:xfrm>
            <a:off x="25301" y="-27384"/>
            <a:ext cx="9443243" cy="1368152"/>
          </a:xfrm>
          <a:prstGeom prst="rect">
            <a:avLst/>
          </a:prstGeom>
        </p:spPr>
      </p:pic>
      <p:sp>
        <p:nvSpPr>
          <p:cNvPr id="6" name="Title 1"/>
          <p:cNvSpPr txBox="1">
            <a:spLocks/>
          </p:cNvSpPr>
          <p:nvPr/>
        </p:nvSpPr>
        <p:spPr>
          <a:xfrm>
            <a:off x="2411760" y="271274"/>
            <a:ext cx="5735370" cy="356676"/>
          </a:xfrm>
          <a:prstGeom prst="rect">
            <a:avLst/>
          </a:prstGeom>
        </p:spPr>
        <p:txBody>
          <a:bodyPr vert="horz" lIns="91440" tIns="45720" rIns="91440" bIns="45720" rtlCol="0" anchor="t">
            <a:normAutofit fontScale="90000" lnSpcReduction="100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Screening: why the controversy</a:t>
            </a:r>
          </a:p>
          <a:p>
            <a:pPr>
              <a:spcBef>
                <a:spcPct val="0"/>
              </a:spcBef>
              <a:defRPr/>
            </a:pPr>
            <a:endParaRPr lang="en-US" sz="1538" spc="100" dirty="0" smtClean="0">
              <a:solidFill>
                <a:srgbClr val="54A9D1"/>
              </a:solidFill>
              <a:latin typeface="Helvetica Neue Medium"/>
              <a:cs typeface="Helvetica Neue Medium"/>
            </a:endParaRPr>
          </a:p>
        </p:txBody>
      </p:sp>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178" t="24387" r="55251" b="39512"/>
          <a:stretch/>
        </p:blipFill>
        <p:spPr bwMode="auto">
          <a:xfrm>
            <a:off x="4427984" y="2132856"/>
            <a:ext cx="4176464" cy="2443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2880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AU" dirty="0" smtClean="0"/>
              <a:t>Biopsy</a:t>
            </a:r>
          </a:p>
          <a:p>
            <a:pPr lvl="1"/>
            <a:r>
              <a:rPr lang="en-AU" dirty="0" smtClean="0"/>
              <a:t>Infection</a:t>
            </a:r>
            <a:r>
              <a:rPr lang="en-AU" dirty="0" smtClean="0">
                <a:sym typeface="Wingdings" panose="05000000000000000000" pitchFamily="2" charset="2"/>
              </a:rPr>
              <a:t> sepsis with a hospitalisation rate of 0.6- 4.1%</a:t>
            </a:r>
          </a:p>
          <a:p>
            <a:pPr lvl="1"/>
            <a:r>
              <a:rPr lang="en-AU" dirty="0" smtClean="0">
                <a:sym typeface="Wingdings" panose="05000000000000000000" pitchFamily="2" charset="2"/>
              </a:rPr>
              <a:t>Anxiety, physical discomfort</a:t>
            </a:r>
          </a:p>
          <a:p>
            <a:r>
              <a:rPr lang="en-AU" dirty="0" smtClean="0">
                <a:sym typeface="Wingdings" panose="05000000000000000000" pitchFamily="2" charset="2"/>
              </a:rPr>
              <a:t>Over diagnosis</a:t>
            </a:r>
          </a:p>
          <a:p>
            <a:pPr lvl="1"/>
            <a:r>
              <a:rPr lang="en-AU" dirty="0" smtClean="0">
                <a:sym typeface="Wingdings" panose="05000000000000000000" pitchFamily="2" charset="2"/>
              </a:rPr>
              <a:t>The lifetime risk of being diagnosed with prostate cancer has increased from 1 in 11 to 1 in 6</a:t>
            </a:r>
          </a:p>
          <a:p>
            <a:pPr lvl="1"/>
            <a:r>
              <a:rPr lang="en-AU" dirty="0" smtClean="0">
                <a:sym typeface="Wingdings" panose="05000000000000000000" pitchFamily="2" charset="2"/>
              </a:rPr>
              <a:t>The lifetime risk of dying from prostate cancer has remained 1 in 34 </a:t>
            </a:r>
          </a:p>
          <a:p>
            <a:pPr lvl="1"/>
            <a:r>
              <a:rPr lang="en-AU" dirty="0" smtClean="0">
                <a:sym typeface="Wingdings" panose="05000000000000000000" pitchFamily="2" charset="2"/>
              </a:rPr>
              <a:t>Simulation models have predicted between 23-50% </a:t>
            </a:r>
          </a:p>
          <a:p>
            <a:pPr lvl="1"/>
            <a:r>
              <a:rPr lang="en-AU" dirty="0" smtClean="0">
                <a:sym typeface="Wingdings" panose="05000000000000000000" pitchFamily="2" charset="2"/>
              </a:rPr>
              <a:t>Increases with increased age</a:t>
            </a:r>
          </a:p>
          <a:p>
            <a:pPr marL="0" indent="0">
              <a:buNone/>
            </a:pPr>
            <a:endParaRPr lang="en-AU" dirty="0" smtClean="0">
              <a:sym typeface="Wingdings" panose="05000000000000000000" pitchFamily="2" charset="2"/>
            </a:endParaRPr>
          </a:p>
          <a:p>
            <a:pPr lvl="1"/>
            <a:endParaRPr lang="en-AU" dirty="0" smtClean="0">
              <a:sym typeface="Wingdings" panose="05000000000000000000" pitchFamily="2" charset="2"/>
            </a:endParaRPr>
          </a:p>
          <a:p>
            <a:pPr lvl="1"/>
            <a:endParaRPr lang="en-AU" dirty="0"/>
          </a:p>
        </p:txBody>
      </p:sp>
      <p:pic>
        <p:nvPicPr>
          <p:cNvPr id="4" name="Picture 3"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Harm from Screening</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2795101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AU" dirty="0" smtClean="0"/>
              <a:t>Needs to involve discussion with patient:</a:t>
            </a:r>
          </a:p>
          <a:p>
            <a:pPr lvl="1"/>
            <a:r>
              <a:rPr lang="en-AU" dirty="0" smtClean="0"/>
              <a:t>Prostate cancer is an important health problem</a:t>
            </a:r>
          </a:p>
          <a:p>
            <a:pPr lvl="1"/>
            <a:r>
              <a:rPr lang="en-AU" dirty="0" smtClean="0"/>
              <a:t>Prostate cancer screening is controversial</a:t>
            </a:r>
          </a:p>
          <a:p>
            <a:pPr lvl="1"/>
            <a:r>
              <a:rPr lang="en-AU" dirty="0" smtClean="0"/>
              <a:t>Prostate screening may reduced the chance of dying from prostate cancer however the evidence is mixed and the absolute benefit is small</a:t>
            </a:r>
          </a:p>
          <a:p>
            <a:pPr lvl="1"/>
            <a:r>
              <a:rPr lang="en-AU" dirty="0" smtClean="0"/>
              <a:t>In order to determine if cancer is causing an abnormal tests: men need to undergo a prostate biopsy</a:t>
            </a:r>
          </a:p>
          <a:p>
            <a:pPr lvl="1"/>
            <a:r>
              <a:rPr lang="en-AU" dirty="0" smtClean="0"/>
              <a:t>No current test can accurately determine which  men with a cancer found by screening are most likely to benefit from aggressive treatment</a:t>
            </a:r>
          </a:p>
          <a:p>
            <a:pPr lvl="2"/>
            <a:r>
              <a:rPr lang="en-AU" dirty="0" smtClean="0"/>
              <a:t>Most men with prostate cancer will die from other causes</a:t>
            </a:r>
            <a:endParaRPr lang="en-AU" dirty="0"/>
          </a:p>
        </p:txBody>
      </p:sp>
      <p:pic>
        <p:nvPicPr>
          <p:cNvPr id="4" name="Picture 3" descr="4159 OCV Powerpoint 200412.pdf"/>
          <p:cNvPicPr>
            <a:picLocks noChangeAspect="1"/>
          </p:cNvPicPr>
          <p:nvPr/>
        </p:nvPicPr>
        <p:blipFill rotWithShape="1">
          <a:blip r:embed="rId2"/>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Screening Considerations</a:t>
            </a:r>
          </a:p>
          <a:p>
            <a:pPr>
              <a:spcBef>
                <a:spcPct val="0"/>
              </a:spcBef>
              <a:defRPr/>
            </a:pPr>
            <a:endParaRPr lang="en-US" sz="1538" spc="100" dirty="0" smtClean="0">
              <a:solidFill>
                <a:srgbClr val="54A9D1"/>
              </a:solidFill>
              <a:latin typeface="Helvetica Neue Medium"/>
              <a:cs typeface="Helvetica Neue Light"/>
            </a:endParaRP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1652402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AU" dirty="0" smtClean="0"/>
              <a:t>Risk of therapy</a:t>
            </a:r>
          </a:p>
          <a:p>
            <a:pPr lvl="1"/>
            <a:r>
              <a:rPr lang="en-AU" dirty="0" smtClean="0"/>
              <a:t>Surgery</a:t>
            </a:r>
          </a:p>
          <a:p>
            <a:pPr lvl="2"/>
            <a:r>
              <a:rPr lang="en-AU" dirty="0" smtClean="0"/>
              <a:t>Urinary incontinence (15-50%)</a:t>
            </a:r>
          </a:p>
          <a:p>
            <a:pPr lvl="2"/>
            <a:r>
              <a:rPr lang="en-AU" dirty="0" smtClean="0"/>
              <a:t>Sexual dysfunction (20-70%)</a:t>
            </a:r>
          </a:p>
          <a:p>
            <a:pPr lvl="3"/>
            <a:r>
              <a:rPr lang="en-AU" dirty="0" smtClean="0"/>
              <a:t>Erectile dysfunction</a:t>
            </a:r>
          </a:p>
          <a:p>
            <a:pPr lvl="2"/>
            <a:r>
              <a:rPr lang="en-AU" dirty="0" smtClean="0"/>
              <a:t>Bowel dysfunction</a:t>
            </a:r>
          </a:p>
          <a:p>
            <a:pPr lvl="1"/>
            <a:r>
              <a:rPr lang="en-AU" dirty="0" smtClean="0"/>
              <a:t>External Beam Radiotherapy</a:t>
            </a:r>
          </a:p>
          <a:p>
            <a:pPr lvl="2"/>
            <a:r>
              <a:rPr lang="en-AU" dirty="0" smtClean="0"/>
              <a:t>Erectile dysfunction (20-45%)</a:t>
            </a:r>
          </a:p>
          <a:p>
            <a:pPr lvl="2"/>
            <a:r>
              <a:rPr lang="en-AU" dirty="0" smtClean="0"/>
              <a:t>Urinary Incontinence (2-15%)</a:t>
            </a:r>
          </a:p>
          <a:p>
            <a:pPr lvl="2"/>
            <a:r>
              <a:rPr lang="en-AU" dirty="0" smtClean="0"/>
              <a:t>Bowel dysfunction (6-25%)</a:t>
            </a:r>
          </a:p>
          <a:p>
            <a:pPr lvl="2"/>
            <a:endParaRPr lang="en-AU" dirty="0" smtClean="0"/>
          </a:p>
          <a:p>
            <a:endParaRPr lang="en-AU" dirty="0" smtClean="0"/>
          </a:p>
          <a:p>
            <a:pPr lvl="1"/>
            <a:endParaRPr lang="en-AU" dirty="0"/>
          </a:p>
        </p:txBody>
      </p:sp>
      <p:pic>
        <p:nvPicPr>
          <p:cNvPr id="4" name="Picture 3"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Harms from Screening: Therapy</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2081433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AU" dirty="0" smtClean="0"/>
              <a:t>All four main disorders of the prostate can present in the same way</a:t>
            </a:r>
          </a:p>
          <a:p>
            <a:pPr lvl="1"/>
            <a:r>
              <a:rPr lang="en-US" dirty="0" smtClean="0"/>
              <a:t>W</a:t>
            </a:r>
            <a:r>
              <a:rPr lang="en-AU" dirty="0" err="1" smtClean="0"/>
              <a:t>aking</a:t>
            </a:r>
            <a:r>
              <a:rPr lang="en-AU" dirty="0" smtClean="0"/>
              <a:t> frequently at night</a:t>
            </a:r>
          </a:p>
          <a:p>
            <a:pPr lvl="1"/>
            <a:r>
              <a:rPr lang="en-US" dirty="0" smtClean="0"/>
              <a:t>S</a:t>
            </a:r>
            <a:r>
              <a:rPr lang="en-AU" dirty="0" err="1" smtClean="0"/>
              <a:t>udden</a:t>
            </a:r>
            <a:r>
              <a:rPr lang="en-AU" dirty="0" smtClean="0"/>
              <a:t> or urgent need to urinate</a:t>
            </a:r>
          </a:p>
          <a:p>
            <a:pPr lvl="1"/>
            <a:r>
              <a:rPr lang="en-AU" dirty="0" smtClean="0"/>
              <a:t>Difficulty in starting to urinate</a:t>
            </a:r>
          </a:p>
          <a:p>
            <a:pPr lvl="1"/>
            <a:r>
              <a:rPr lang="en-AU" dirty="0" smtClean="0"/>
              <a:t>Painful ejaculation</a:t>
            </a:r>
          </a:p>
          <a:p>
            <a:pPr lvl="1"/>
            <a:r>
              <a:rPr lang="en-AU" dirty="0" smtClean="0"/>
              <a:t>Blood in urine or semen</a:t>
            </a:r>
          </a:p>
          <a:p>
            <a:pPr lvl="1"/>
            <a:r>
              <a:rPr lang="en-AU" dirty="0" smtClean="0"/>
              <a:t>Decreased libido</a:t>
            </a:r>
          </a:p>
          <a:p>
            <a:pPr lvl="1"/>
            <a:r>
              <a:rPr lang="en-AU" dirty="0" smtClean="0"/>
              <a:t>Sexual dysfunction</a:t>
            </a:r>
          </a:p>
          <a:p>
            <a:pPr lvl="1"/>
            <a:endParaRPr lang="en-AU" dirty="0"/>
          </a:p>
        </p:txBody>
      </p:sp>
      <p:pic>
        <p:nvPicPr>
          <p:cNvPr id="4" name="Picture 3"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Symptoms </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1420428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smtClean="0"/>
              <a:t>Gleason scoring system</a:t>
            </a:r>
          </a:p>
          <a:p>
            <a:pPr lvl="1"/>
            <a:r>
              <a:rPr lang="en-US" dirty="0" smtClean="0"/>
              <a:t>F</a:t>
            </a:r>
            <a:r>
              <a:rPr lang="en-AU" dirty="0" err="1" smtClean="0"/>
              <a:t>ounded</a:t>
            </a:r>
            <a:r>
              <a:rPr lang="en-AU" dirty="0" smtClean="0"/>
              <a:t> on the glandular appearance and architecture at a low powered magnification.  </a:t>
            </a:r>
          </a:p>
          <a:p>
            <a:pPr lvl="1"/>
            <a:r>
              <a:rPr lang="en-AU" dirty="0" smtClean="0"/>
              <a:t>Two scores of 1- 5 points are given for:</a:t>
            </a:r>
          </a:p>
          <a:p>
            <a:pPr lvl="2"/>
            <a:r>
              <a:rPr lang="en-US" dirty="0" smtClean="0"/>
              <a:t>The predominant pattern</a:t>
            </a:r>
          </a:p>
          <a:p>
            <a:pPr lvl="2"/>
            <a:r>
              <a:rPr lang="en-US" dirty="0" smtClean="0"/>
              <a:t>The second most prevalent site pattern</a:t>
            </a:r>
          </a:p>
          <a:p>
            <a:pPr lvl="3"/>
            <a:r>
              <a:rPr lang="en-US" dirty="0" smtClean="0"/>
              <a:t>Therefore Gleason’s score varies from 2 to 10 points</a:t>
            </a:r>
          </a:p>
          <a:p>
            <a:pPr lvl="2"/>
            <a:r>
              <a:rPr lang="en-US" dirty="0" smtClean="0"/>
              <a:t>Scores of 7 and above have a worse prognosis than patients with lower scores</a:t>
            </a:r>
            <a:endParaRPr lang="en-AU" dirty="0"/>
          </a:p>
        </p:txBody>
      </p:sp>
      <p:pic>
        <p:nvPicPr>
          <p:cNvPr id="4" name="Picture 3" descr="4159 OCV Powerpoint 200412.pdf"/>
          <p:cNvPicPr>
            <a:picLocks noChangeAspect="1"/>
          </p:cNvPicPr>
          <p:nvPr/>
        </p:nvPicPr>
        <p:blipFill rotWithShape="1">
          <a:blip r:embed="rId2"/>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Tumour Grade</a:t>
            </a:r>
          </a:p>
        </p:txBody>
      </p:sp>
    </p:spTree>
    <p:extLst>
      <p:ext uri="{BB962C8B-B14F-4D97-AF65-F5344CB8AC3E}">
        <p14:creationId xmlns:p14="http://schemas.microsoft.com/office/powerpoint/2010/main" val="1366460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3466728" cy="4680520"/>
          </a:xfrm>
        </p:spPr>
        <p:txBody>
          <a:bodyPr>
            <a:normAutofit fontScale="85000" lnSpcReduction="10000"/>
          </a:bodyPr>
          <a:lstStyle/>
          <a:p>
            <a:r>
              <a:rPr lang="en-US" dirty="0" smtClean="0"/>
              <a:t>A higher scores indicates a greater likelihood of having non-organ confined disease as well as a worse outcome after treatment of localised disease</a:t>
            </a:r>
          </a:p>
          <a:p>
            <a:r>
              <a:rPr lang="en-US" dirty="0" smtClean="0"/>
              <a:t>New guidelines have now classified Gleason score of &lt; 6 not malignant</a:t>
            </a:r>
          </a:p>
        </p:txBody>
      </p:sp>
      <p:pic>
        <p:nvPicPr>
          <p:cNvPr id="4" name="Picture 3"/>
          <p:cNvPicPr>
            <a:picLocks noChangeAspect="1"/>
          </p:cNvPicPr>
          <p:nvPr/>
        </p:nvPicPr>
        <p:blipFill>
          <a:blip r:embed="rId3"/>
          <a:stretch>
            <a:fillRect/>
          </a:stretch>
        </p:blipFill>
        <p:spPr>
          <a:xfrm>
            <a:off x="4067944" y="1340768"/>
            <a:ext cx="4792055" cy="4897247"/>
          </a:xfrm>
          <a:prstGeom prst="rect">
            <a:avLst/>
          </a:prstGeom>
        </p:spPr>
      </p:pic>
      <p:pic>
        <p:nvPicPr>
          <p:cNvPr id="5" name="Picture 4" descr="4159 OCV Powerpoint 200412.pdf"/>
          <p:cNvPicPr>
            <a:picLocks noChangeAspect="1"/>
          </p:cNvPicPr>
          <p:nvPr/>
        </p:nvPicPr>
        <p:blipFill rotWithShape="1">
          <a:blip r:embed="rId4"/>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Tumour Grade</a:t>
            </a:r>
          </a:p>
        </p:txBody>
      </p:sp>
    </p:spTree>
    <p:extLst>
      <p:ext uri="{BB962C8B-B14F-4D97-AF65-F5344CB8AC3E}">
        <p14:creationId xmlns:p14="http://schemas.microsoft.com/office/powerpoint/2010/main" val="586923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Tumour Grade</a:t>
            </a:r>
          </a:p>
        </p:txBody>
      </p:sp>
      <p:graphicFrame>
        <p:nvGraphicFramePr>
          <p:cNvPr id="7" name="Table 6"/>
          <p:cNvGraphicFramePr>
            <a:graphicFrameLocks noGrp="1"/>
          </p:cNvGraphicFramePr>
          <p:nvPr>
            <p:extLst>
              <p:ext uri="{D42A27DB-BD31-4B8C-83A1-F6EECF244321}">
                <p14:modId xmlns:p14="http://schemas.microsoft.com/office/powerpoint/2010/main" val="1580357553"/>
              </p:ext>
            </p:extLst>
          </p:nvPr>
        </p:nvGraphicFramePr>
        <p:xfrm>
          <a:off x="323528" y="1700808"/>
          <a:ext cx="8424936" cy="3291840"/>
        </p:xfrm>
        <a:graphic>
          <a:graphicData uri="http://schemas.openxmlformats.org/drawingml/2006/table">
            <a:tbl>
              <a:tblPr firstRow="1" bandRow="1">
                <a:tableStyleId>{5C22544A-7EE6-4342-B048-85BDC9FD1C3A}</a:tableStyleId>
              </a:tblPr>
              <a:tblGrid>
                <a:gridCol w="2808312"/>
                <a:gridCol w="2808312"/>
                <a:gridCol w="2808312"/>
              </a:tblGrid>
              <a:tr h="328191">
                <a:tc gridSpan="3">
                  <a:txBody>
                    <a:bodyPr/>
                    <a:lstStyle/>
                    <a:p>
                      <a:r>
                        <a:rPr lang="en-US" b="0" dirty="0" smtClean="0"/>
                        <a:t>Gleason</a:t>
                      </a:r>
                      <a:r>
                        <a:rPr lang="en-US" b="0" baseline="0" dirty="0" smtClean="0"/>
                        <a:t> Score</a:t>
                      </a:r>
                      <a:endParaRPr lang="en-US" b="0" dirty="0"/>
                    </a:p>
                  </a:txBody>
                  <a:tcPr/>
                </a:tc>
                <a:tc hMerge="1">
                  <a:txBody>
                    <a:bodyPr/>
                    <a:lstStyle/>
                    <a:p>
                      <a:endParaRPr lang="en-US" b="0" dirty="0"/>
                    </a:p>
                  </a:txBody>
                  <a:tcPr/>
                </a:tc>
                <a:tc hMerge="1">
                  <a:txBody>
                    <a:bodyPr/>
                    <a:lstStyle/>
                    <a:p>
                      <a:endParaRPr lang="en-US" dirty="0"/>
                    </a:p>
                  </a:txBody>
                  <a:tcPr/>
                </a:tc>
              </a:tr>
              <a:tr h="328191">
                <a:tc>
                  <a:txBody>
                    <a:bodyPr/>
                    <a:lstStyle/>
                    <a:p>
                      <a:r>
                        <a:rPr lang="en-US" dirty="0" smtClean="0"/>
                        <a:t>Malignant </a:t>
                      </a:r>
                      <a:endParaRPr lang="en-US" dirty="0"/>
                    </a:p>
                  </a:txBody>
                  <a:tcPr/>
                </a:tc>
                <a:tc>
                  <a:txBody>
                    <a:bodyPr/>
                    <a:lstStyle/>
                    <a:p>
                      <a:r>
                        <a:rPr lang="en-US" dirty="0" smtClean="0"/>
                        <a:t>Score</a:t>
                      </a:r>
                      <a:endParaRPr lang="en-US" dirty="0"/>
                    </a:p>
                  </a:txBody>
                  <a:tcPr/>
                </a:tc>
                <a:tc>
                  <a:txBody>
                    <a:bodyPr/>
                    <a:lstStyle/>
                    <a:p>
                      <a:r>
                        <a:rPr lang="en-US" dirty="0" smtClean="0"/>
                        <a:t>Differentiation</a:t>
                      </a:r>
                      <a:endParaRPr lang="en-US" dirty="0"/>
                    </a:p>
                  </a:txBody>
                  <a:tcPr/>
                </a:tc>
              </a:tr>
              <a:tr h="328191">
                <a:tc rowSpan="2">
                  <a:txBody>
                    <a:bodyPr/>
                    <a:lstStyle/>
                    <a:p>
                      <a:r>
                        <a:rPr lang="en-US" dirty="0" smtClean="0"/>
                        <a:t>NOT MALIGNANT</a:t>
                      </a:r>
                      <a:endParaRPr lang="en-US" dirty="0"/>
                    </a:p>
                  </a:txBody>
                  <a:tcPr>
                    <a:solidFill>
                      <a:schemeClr val="accent1">
                        <a:lumMod val="20000"/>
                        <a:lumOff val="80000"/>
                      </a:schemeClr>
                    </a:solidFill>
                  </a:tcPr>
                </a:tc>
                <a:tc>
                  <a:txBody>
                    <a:bodyPr/>
                    <a:lstStyle/>
                    <a:p>
                      <a:r>
                        <a:rPr lang="en-US" dirty="0" smtClean="0"/>
                        <a:t>2,3,4</a:t>
                      </a:r>
                      <a:endParaRPr lang="en-US" dirty="0"/>
                    </a:p>
                  </a:txBody>
                  <a:tcPr>
                    <a:solidFill>
                      <a:schemeClr val="accent1">
                        <a:lumMod val="20000"/>
                        <a:lumOff val="80000"/>
                      </a:schemeClr>
                    </a:solidFill>
                  </a:tcPr>
                </a:tc>
                <a:tc>
                  <a:txBody>
                    <a:bodyPr/>
                    <a:lstStyle/>
                    <a:p>
                      <a:r>
                        <a:rPr lang="en-US" dirty="0" smtClean="0"/>
                        <a:t>Well differentiated</a:t>
                      </a:r>
                      <a:r>
                        <a:rPr lang="en-US" baseline="0" dirty="0" smtClean="0"/>
                        <a:t> (low grade)</a:t>
                      </a:r>
                      <a:endParaRPr lang="en-US" dirty="0"/>
                    </a:p>
                  </a:txBody>
                  <a:tcPr>
                    <a:solidFill>
                      <a:schemeClr val="accent1">
                        <a:lumMod val="20000"/>
                        <a:lumOff val="80000"/>
                      </a:schemeClr>
                    </a:solidFill>
                  </a:tcPr>
                </a:tc>
              </a:tr>
              <a:tr h="574334">
                <a:tc vMerge="1">
                  <a:txBody>
                    <a:bodyPr/>
                    <a:lstStyle/>
                    <a:p>
                      <a:endParaRPr lang="en-US" dirty="0"/>
                    </a:p>
                  </a:txBody>
                  <a:tcPr>
                    <a:solidFill>
                      <a:schemeClr val="accent1">
                        <a:lumMod val="20000"/>
                        <a:lumOff val="80000"/>
                      </a:schemeClr>
                    </a:solidFill>
                  </a:tcPr>
                </a:tc>
                <a:tc>
                  <a:txBody>
                    <a:bodyPr/>
                    <a:lstStyle/>
                    <a:p>
                      <a:r>
                        <a:rPr lang="en-US" dirty="0" smtClean="0"/>
                        <a:t>5,6</a:t>
                      </a:r>
                      <a:endParaRPr lang="en-US" dirty="0"/>
                    </a:p>
                  </a:txBody>
                  <a:tcPr>
                    <a:solidFill>
                      <a:schemeClr val="accent1">
                        <a:lumMod val="20000"/>
                        <a:lumOff val="80000"/>
                      </a:schemeClr>
                    </a:solidFill>
                  </a:tcPr>
                </a:tc>
                <a:tc>
                  <a:txBody>
                    <a:bodyPr/>
                    <a:lstStyle/>
                    <a:p>
                      <a:r>
                        <a:rPr lang="en-US" dirty="0" smtClean="0"/>
                        <a:t>Moderately</a:t>
                      </a:r>
                      <a:r>
                        <a:rPr lang="en-US" baseline="0" dirty="0" smtClean="0"/>
                        <a:t> differentiated (intermediate grade) </a:t>
                      </a:r>
                      <a:endParaRPr lang="en-US" dirty="0"/>
                    </a:p>
                  </a:txBody>
                  <a:tcPr>
                    <a:solidFill>
                      <a:schemeClr val="accent1">
                        <a:lumMod val="20000"/>
                        <a:lumOff val="80000"/>
                      </a:schemeClr>
                    </a:solidFill>
                  </a:tcPr>
                </a:tc>
              </a:tr>
              <a:tr h="574334">
                <a:tc rowSpan="2">
                  <a:txBody>
                    <a:bodyPr/>
                    <a:lstStyle/>
                    <a:p>
                      <a:r>
                        <a:rPr lang="en-US" dirty="0" smtClean="0"/>
                        <a:t>MALIGNANT</a:t>
                      </a:r>
                      <a:endParaRPr lang="en-US" dirty="0"/>
                    </a:p>
                  </a:txBody>
                  <a:tcPr>
                    <a:solidFill>
                      <a:schemeClr val="accent1">
                        <a:lumMod val="60000"/>
                        <a:lumOff val="40000"/>
                      </a:schemeClr>
                    </a:solidFill>
                  </a:tcPr>
                </a:tc>
                <a:tc>
                  <a:txBody>
                    <a:bodyPr/>
                    <a:lstStyle/>
                    <a:p>
                      <a:r>
                        <a:rPr lang="en-US" dirty="0" smtClean="0"/>
                        <a:t>7</a:t>
                      </a:r>
                      <a:endParaRPr lang="en-US" dirty="0"/>
                    </a:p>
                  </a:txBody>
                  <a:tcPr>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Moderately</a:t>
                      </a:r>
                      <a:r>
                        <a:rPr lang="en-US" baseline="0" dirty="0" smtClean="0"/>
                        <a:t> differentiated (intermediate grade) </a:t>
                      </a:r>
                      <a:endParaRPr lang="en-US" dirty="0" smtClean="0"/>
                    </a:p>
                  </a:txBody>
                  <a:tcPr>
                    <a:solidFill>
                      <a:schemeClr val="accent1">
                        <a:lumMod val="60000"/>
                        <a:lumOff val="40000"/>
                      </a:schemeClr>
                    </a:solidFill>
                  </a:tcPr>
                </a:tc>
              </a:tr>
              <a:tr h="328191">
                <a:tc vMerge="1">
                  <a:txBody>
                    <a:bodyPr/>
                    <a:lstStyle/>
                    <a:p>
                      <a:endParaRPr lang="en-US" dirty="0"/>
                    </a:p>
                  </a:txBody>
                  <a:tcPr>
                    <a:solidFill>
                      <a:schemeClr val="accent1">
                        <a:lumMod val="60000"/>
                        <a:lumOff val="40000"/>
                      </a:schemeClr>
                    </a:solidFill>
                  </a:tcPr>
                </a:tc>
                <a:tc>
                  <a:txBody>
                    <a:bodyPr/>
                    <a:lstStyle/>
                    <a:p>
                      <a:r>
                        <a:rPr lang="en-US" dirty="0" smtClean="0"/>
                        <a:t>8,9,10</a:t>
                      </a:r>
                      <a:endParaRPr lang="en-US" dirty="0"/>
                    </a:p>
                  </a:txBody>
                  <a:tcPr>
                    <a:solidFill>
                      <a:schemeClr val="accent1">
                        <a:lumMod val="60000"/>
                        <a:lumOff val="40000"/>
                      </a:schemeClr>
                    </a:solidFill>
                  </a:tcPr>
                </a:tc>
                <a:tc>
                  <a:txBody>
                    <a:bodyPr/>
                    <a:lstStyle/>
                    <a:p>
                      <a:r>
                        <a:rPr lang="en-US" dirty="0" smtClean="0"/>
                        <a:t>Poorly</a:t>
                      </a:r>
                      <a:r>
                        <a:rPr lang="en-US" baseline="0" dirty="0" smtClean="0"/>
                        <a:t> differentiated (high grade) </a:t>
                      </a:r>
                      <a:endParaRPr lang="en-US" dirty="0"/>
                    </a:p>
                  </a:txBody>
                  <a:tcPr>
                    <a:solidFill>
                      <a:schemeClr val="accent1">
                        <a:lumMod val="60000"/>
                        <a:lumOff val="40000"/>
                      </a:schemeClr>
                    </a:solidFill>
                  </a:tcPr>
                </a:tc>
              </a:tr>
            </a:tbl>
          </a:graphicData>
        </a:graphic>
      </p:graphicFrame>
    </p:spTree>
    <p:extLst>
      <p:ext uri="{BB962C8B-B14F-4D97-AF65-F5344CB8AC3E}">
        <p14:creationId xmlns:p14="http://schemas.microsoft.com/office/powerpoint/2010/main" val="2487989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Staging: Tumour</a:t>
            </a:r>
          </a:p>
          <a:p>
            <a:pPr>
              <a:spcBef>
                <a:spcPct val="0"/>
              </a:spcBef>
              <a:defRPr/>
            </a:pPr>
            <a:endParaRPr lang="en-US" sz="1538" spc="100" dirty="0" smtClean="0">
              <a:solidFill>
                <a:srgbClr val="54A9D1"/>
              </a:solidFill>
              <a:latin typeface="Helvetica Neue Medium"/>
              <a:cs typeface="Helvetica Neue Medium"/>
            </a:endParaRPr>
          </a:p>
        </p:txBody>
      </p:sp>
      <p:pic>
        <p:nvPicPr>
          <p:cNvPr id="5" name="Picture 4"/>
          <p:cNvPicPr>
            <a:picLocks noChangeAspect="1"/>
          </p:cNvPicPr>
          <p:nvPr/>
        </p:nvPicPr>
        <p:blipFill rotWithShape="1">
          <a:blip r:embed="rId4"/>
          <a:srcRect b="8654"/>
          <a:stretch/>
        </p:blipFill>
        <p:spPr>
          <a:xfrm>
            <a:off x="395536" y="1988840"/>
            <a:ext cx="3968039" cy="400324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569575403"/>
              </p:ext>
            </p:extLst>
          </p:nvPr>
        </p:nvGraphicFramePr>
        <p:xfrm>
          <a:off x="4644007" y="854402"/>
          <a:ext cx="4248472" cy="5535401"/>
        </p:xfrm>
        <a:graphic>
          <a:graphicData uri="http://schemas.openxmlformats.org/drawingml/2006/table">
            <a:tbl>
              <a:tblPr firstRow="1" bandRow="1">
                <a:tableStyleId>{5C22544A-7EE6-4342-B048-85BDC9FD1C3A}</a:tableStyleId>
              </a:tblPr>
              <a:tblGrid>
                <a:gridCol w="578171"/>
                <a:gridCol w="411474"/>
                <a:gridCol w="3258827"/>
              </a:tblGrid>
              <a:tr h="259157">
                <a:tc gridSpan="3">
                  <a:txBody>
                    <a:bodyPr/>
                    <a:lstStyle/>
                    <a:p>
                      <a:r>
                        <a:rPr lang="en-US" dirty="0" smtClean="0"/>
                        <a:t>Primary</a:t>
                      </a:r>
                      <a:r>
                        <a:rPr lang="en-US" baseline="0" dirty="0" smtClean="0"/>
                        <a:t> Tumour</a:t>
                      </a:r>
                      <a:endParaRPr lang="en-US" dirty="0"/>
                    </a:p>
                  </a:txBody>
                  <a:tcPr/>
                </a:tc>
                <a:tc hMerge="1">
                  <a:txBody>
                    <a:bodyPr/>
                    <a:lstStyle/>
                    <a:p>
                      <a:endParaRPr lang="en-US"/>
                    </a:p>
                  </a:txBody>
                  <a:tcPr/>
                </a:tc>
                <a:tc hMerge="1">
                  <a:txBody>
                    <a:bodyPr/>
                    <a:lstStyle/>
                    <a:p>
                      <a:endParaRPr lang="en-US" dirty="0"/>
                    </a:p>
                  </a:txBody>
                  <a:tcPr/>
                </a:tc>
              </a:tr>
              <a:tr h="250373">
                <a:tc gridSpan="2">
                  <a:txBody>
                    <a:bodyPr/>
                    <a:lstStyle/>
                    <a:p>
                      <a:r>
                        <a:rPr lang="en-US" sz="1400" dirty="0" smtClean="0"/>
                        <a:t>TX</a:t>
                      </a:r>
                      <a:endParaRPr lang="en-US" sz="1400" dirty="0"/>
                    </a:p>
                  </a:txBody>
                  <a:tcPr/>
                </a:tc>
                <a:tc hMerge="1">
                  <a:txBody>
                    <a:bodyPr/>
                    <a:lstStyle/>
                    <a:p>
                      <a:endParaRPr lang="en-US"/>
                    </a:p>
                  </a:txBody>
                  <a:tcPr/>
                </a:tc>
                <a:tc>
                  <a:txBody>
                    <a:bodyPr/>
                    <a:lstStyle/>
                    <a:p>
                      <a:r>
                        <a:rPr lang="en-US" sz="1400" dirty="0" smtClean="0"/>
                        <a:t>Primary</a:t>
                      </a:r>
                      <a:r>
                        <a:rPr lang="en-US" sz="1400" baseline="0" dirty="0" smtClean="0"/>
                        <a:t> tumour can’t be assessed</a:t>
                      </a:r>
                      <a:endParaRPr lang="en-US" sz="1400" dirty="0"/>
                    </a:p>
                  </a:txBody>
                  <a:tcPr/>
                </a:tc>
              </a:tr>
              <a:tr h="250373">
                <a:tc gridSpan="2">
                  <a:txBody>
                    <a:bodyPr/>
                    <a:lstStyle/>
                    <a:p>
                      <a:r>
                        <a:rPr lang="en-US" sz="1400" dirty="0" smtClean="0"/>
                        <a:t>T0</a:t>
                      </a:r>
                      <a:endParaRPr lang="en-US" sz="1400" dirty="0"/>
                    </a:p>
                  </a:txBody>
                  <a:tcPr/>
                </a:tc>
                <a:tc hMerge="1">
                  <a:txBody>
                    <a:bodyPr/>
                    <a:lstStyle/>
                    <a:p>
                      <a:endParaRPr lang="en-US"/>
                    </a:p>
                  </a:txBody>
                  <a:tcPr/>
                </a:tc>
                <a:tc>
                  <a:txBody>
                    <a:bodyPr/>
                    <a:lstStyle/>
                    <a:p>
                      <a:r>
                        <a:rPr lang="en-US" sz="1400" dirty="0" smtClean="0"/>
                        <a:t>No</a:t>
                      </a:r>
                      <a:r>
                        <a:rPr lang="en-US" sz="1400" baseline="0" dirty="0" smtClean="0"/>
                        <a:t> evidence of primary tumour</a:t>
                      </a:r>
                      <a:endParaRPr lang="en-US" sz="1400" dirty="0"/>
                    </a:p>
                  </a:txBody>
                  <a:tcPr/>
                </a:tc>
              </a:tr>
              <a:tr h="625934">
                <a:tc>
                  <a:txBody>
                    <a:bodyPr/>
                    <a:lstStyle/>
                    <a:p>
                      <a:r>
                        <a:rPr lang="en-US" sz="1400" dirty="0" smtClean="0"/>
                        <a:t>T1a</a:t>
                      </a:r>
                      <a:endParaRPr lang="en-US" sz="1400" dirty="0"/>
                    </a:p>
                  </a:txBody>
                  <a:tcPr/>
                </a:tc>
                <a:tc>
                  <a:txBody>
                    <a:bodyPr/>
                    <a:lstStyle/>
                    <a:p>
                      <a:r>
                        <a:rPr lang="en-US" sz="1400" dirty="0" smtClean="0"/>
                        <a:t>a</a:t>
                      </a:r>
                      <a:endParaRPr lang="en-US" sz="1400" dirty="0"/>
                    </a:p>
                  </a:txBody>
                  <a:tcPr/>
                </a:tc>
                <a:tc>
                  <a:txBody>
                    <a:bodyPr/>
                    <a:lstStyle/>
                    <a:p>
                      <a:r>
                        <a:rPr lang="en-US" sz="1400" dirty="0" smtClean="0"/>
                        <a:t>Incidenta</a:t>
                      </a:r>
                      <a:r>
                        <a:rPr lang="en-US" sz="1400" baseline="0" dirty="0" smtClean="0"/>
                        <a:t>l histological finding in &lt;5% of tissue resected </a:t>
                      </a:r>
                      <a:endParaRPr lang="en-US" sz="1400" dirty="0"/>
                    </a:p>
                  </a:txBody>
                  <a:tcPr/>
                </a:tc>
              </a:tr>
              <a:tr h="625934">
                <a:tc>
                  <a:txBody>
                    <a:bodyPr/>
                    <a:lstStyle/>
                    <a:p>
                      <a:endParaRPr lang="en-US" sz="1400" dirty="0"/>
                    </a:p>
                  </a:txBody>
                  <a:tcPr/>
                </a:tc>
                <a:tc>
                  <a:txBody>
                    <a:bodyPr/>
                    <a:lstStyle/>
                    <a:p>
                      <a:r>
                        <a:rPr lang="en-US" sz="1400" dirty="0" smtClean="0"/>
                        <a:t>b</a:t>
                      </a:r>
                      <a:endParaRPr lang="en-US" sz="1400" dirty="0"/>
                    </a:p>
                  </a:txBody>
                  <a:tcPr/>
                </a:tc>
                <a:tc>
                  <a:txBody>
                    <a:bodyPr/>
                    <a:lstStyle/>
                    <a:p>
                      <a:r>
                        <a:rPr lang="en-US" sz="1400" dirty="0" smtClean="0"/>
                        <a:t>Incidental</a:t>
                      </a:r>
                      <a:r>
                        <a:rPr lang="en-US" sz="1400" baseline="0" dirty="0" smtClean="0"/>
                        <a:t> histological finding in &gt; 5% of tissue resected</a:t>
                      </a:r>
                      <a:endParaRPr lang="en-US" sz="1400" dirty="0"/>
                    </a:p>
                  </a:txBody>
                  <a:tcPr/>
                </a:tc>
              </a:tr>
              <a:tr h="625934">
                <a:tc>
                  <a:txBody>
                    <a:bodyPr/>
                    <a:lstStyle/>
                    <a:p>
                      <a:endParaRPr lang="en-US" sz="1400" dirty="0"/>
                    </a:p>
                  </a:txBody>
                  <a:tcPr/>
                </a:tc>
                <a:tc>
                  <a:txBody>
                    <a:bodyPr/>
                    <a:lstStyle/>
                    <a:p>
                      <a:r>
                        <a:rPr lang="en-US" sz="1400" dirty="0" smtClean="0"/>
                        <a:t>c</a:t>
                      </a:r>
                      <a:endParaRPr lang="en-US" sz="1400" dirty="0"/>
                    </a:p>
                  </a:txBody>
                  <a:tcPr/>
                </a:tc>
                <a:tc>
                  <a:txBody>
                    <a:bodyPr/>
                    <a:lstStyle/>
                    <a:p>
                      <a:r>
                        <a:rPr lang="en-US" sz="1400" dirty="0" smtClean="0"/>
                        <a:t>Tumour identified because of</a:t>
                      </a:r>
                      <a:r>
                        <a:rPr lang="en-US" sz="1400" baseline="0" dirty="0" smtClean="0"/>
                        <a:t> needle biopsy (due to high PSA)</a:t>
                      </a:r>
                      <a:endParaRPr lang="en-US" sz="1400" dirty="0"/>
                    </a:p>
                  </a:txBody>
                  <a:tcPr/>
                </a:tc>
              </a:tr>
              <a:tr h="438154">
                <a:tc>
                  <a:txBody>
                    <a:bodyPr/>
                    <a:lstStyle/>
                    <a:p>
                      <a:r>
                        <a:rPr lang="en-US" sz="1400" dirty="0" smtClean="0"/>
                        <a:t>T2</a:t>
                      </a:r>
                      <a:endParaRPr lang="en-US" sz="1400" dirty="0"/>
                    </a:p>
                  </a:txBody>
                  <a:tcPr/>
                </a:tc>
                <a:tc>
                  <a:txBody>
                    <a:bodyPr/>
                    <a:lstStyle/>
                    <a:p>
                      <a:r>
                        <a:rPr lang="en-US" sz="1400" dirty="0" smtClean="0"/>
                        <a:t>a</a:t>
                      </a:r>
                      <a:endParaRPr lang="en-US" sz="1400" dirty="0"/>
                    </a:p>
                  </a:txBody>
                  <a:tcPr/>
                </a:tc>
                <a:tc>
                  <a:txBody>
                    <a:bodyPr/>
                    <a:lstStyle/>
                    <a:p>
                      <a:r>
                        <a:rPr lang="en-US" sz="1400" dirty="0" smtClean="0"/>
                        <a:t>Tumour invades one-half of</a:t>
                      </a:r>
                      <a:r>
                        <a:rPr lang="en-US" sz="1400" baseline="0" dirty="0" smtClean="0"/>
                        <a:t> one lobe or less</a:t>
                      </a:r>
                      <a:endParaRPr lang="en-US" sz="1400" dirty="0"/>
                    </a:p>
                  </a:txBody>
                  <a:tcPr/>
                </a:tc>
              </a:tr>
              <a:tr h="438154">
                <a:tc>
                  <a:txBody>
                    <a:bodyPr/>
                    <a:lstStyle/>
                    <a:p>
                      <a:endParaRPr lang="en-US" sz="1400" dirty="0"/>
                    </a:p>
                  </a:txBody>
                  <a:tcPr/>
                </a:tc>
                <a:tc>
                  <a:txBody>
                    <a:bodyPr/>
                    <a:lstStyle/>
                    <a:p>
                      <a:r>
                        <a:rPr lang="en-US" sz="1400" dirty="0" smtClean="0"/>
                        <a:t>b</a:t>
                      </a:r>
                      <a:endParaRPr lang="en-US" sz="1400" dirty="0"/>
                    </a:p>
                  </a:txBody>
                  <a:tcPr/>
                </a:tc>
                <a:tc>
                  <a:txBody>
                    <a:bodyPr/>
                    <a:lstStyle/>
                    <a:p>
                      <a:r>
                        <a:rPr lang="en-US" sz="1400" dirty="0" smtClean="0"/>
                        <a:t>Tumour involves</a:t>
                      </a:r>
                      <a:r>
                        <a:rPr lang="en-US" sz="1400" baseline="0" dirty="0" smtClean="0"/>
                        <a:t> one half of one lobe but not both lobes</a:t>
                      </a:r>
                      <a:endParaRPr lang="en-US" sz="1400" dirty="0"/>
                    </a:p>
                  </a:txBody>
                  <a:tcPr/>
                </a:tc>
              </a:tr>
              <a:tr h="250373">
                <a:tc>
                  <a:txBody>
                    <a:bodyPr/>
                    <a:lstStyle/>
                    <a:p>
                      <a:endParaRPr lang="en-US" sz="1400" dirty="0"/>
                    </a:p>
                  </a:txBody>
                  <a:tcPr/>
                </a:tc>
                <a:tc>
                  <a:txBody>
                    <a:bodyPr/>
                    <a:lstStyle/>
                    <a:p>
                      <a:r>
                        <a:rPr lang="en-US" sz="1400" dirty="0" smtClean="0"/>
                        <a:t>c</a:t>
                      </a:r>
                      <a:endParaRPr lang="en-US" sz="1400" dirty="0"/>
                    </a:p>
                  </a:txBody>
                  <a:tcPr/>
                </a:tc>
                <a:tc>
                  <a:txBody>
                    <a:bodyPr/>
                    <a:lstStyle/>
                    <a:p>
                      <a:r>
                        <a:rPr lang="en-US" sz="1400" dirty="0" smtClean="0"/>
                        <a:t>Tumour</a:t>
                      </a:r>
                      <a:r>
                        <a:rPr lang="en-US" sz="1400" baseline="0" dirty="0" smtClean="0"/>
                        <a:t> invades both lobes</a:t>
                      </a:r>
                      <a:endParaRPr lang="en-US" sz="1400" dirty="0"/>
                    </a:p>
                  </a:txBody>
                  <a:tcPr/>
                </a:tc>
              </a:tr>
              <a:tr h="250373">
                <a:tc>
                  <a:txBody>
                    <a:bodyPr/>
                    <a:lstStyle/>
                    <a:p>
                      <a:r>
                        <a:rPr lang="en-US" sz="1400" dirty="0" smtClean="0"/>
                        <a:t>T3</a:t>
                      </a:r>
                      <a:endParaRPr lang="en-US" sz="1400" dirty="0"/>
                    </a:p>
                  </a:txBody>
                  <a:tcPr/>
                </a:tc>
                <a:tc>
                  <a:txBody>
                    <a:bodyPr/>
                    <a:lstStyle/>
                    <a:p>
                      <a:r>
                        <a:rPr lang="en-US" sz="1400" dirty="0" smtClean="0"/>
                        <a:t>a</a:t>
                      </a:r>
                      <a:endParaRPr lang="en-US" sz="1400" dirty="0"/>
                    </a:p>
                  </a:txBody>
                  <a:tcPr/>
                </a:tc>
                <a:tc>
                  <a:txBody>
                    <a:bodyPr/>
                    <a:lstStyle/>
                    <a:p>
                      <a:r>
                        <a:rPr lang="en-US" sz="1400" dirty="0" err="1" smtClean="0"/>
                        <a:t>Extracapsular</a:t>
                      </a:r>
                      <a:r>
                        <a:rPr lang="en-US" sz="1400" baseline="0" dirty="0" smtClean="0"/>
                        <a:t> extension (unilateral or bilateral)</a:t>
                      </a:r>
                      <a:endParaRPr lang="en-US" sz="1400" dirty="0"/>
                    </a:p>
                  </a:txBody>
                  <a:tcPr/>
                </a:tc>
              </a:tr>
              <a:tr h="250373">
                <a:tc>
                  <a:txBody>
                    <a:bodyPr/>
                    <a:lstStyle/>
                    <a:p>
                      <a:endParaRPr lang="en-US" sz="1400" dirty="0"/>
                    </a:p>
                  </a:txBody>
                  <a:tcPr/>
                </a:tc>
                <a:tc>
                  <a:txBody>
                    <a:bodyPr/>
                    <a:lstStyle/>
                    <a:p>
                      <a:r>
                        <a:rPr lang="en-US" sz="1400" dirty="0" smtClean="0"/>
                        <a:t>b</a:t>
                      </a:r>
                      <a:endParaRPr lang="en-US" sz="1400" dirty="0"/>
                    </a:p>
                  </a:txBody>
                  <a:tcPr/>
                </a:tc>
                <a:tc>
                  <a:txBody>
                    <a:bodyPr/>
                    <a:lstStyle/>
                    <a:p>
                      <a:r>
                        <a:rPr lang="en-US" sz="1400" dirty="0" smtClean="0"/>
                        <a:t>Tumour invades seminal vesicles</a:t>
                      </a:r>
                      <a:endParaRPr lang="en-US" sz="1400" dirty="0"/>
                    </a:p>
                  </a:txBody>
                  <a:tcPr/>
                </a:tc>
              </a:tr>
              <a:tr h="250373">
                <a:tc gridSpan="2">
                  <a:txBody>
                    <a:bodyPr/>
                    <a:lstStyle/>
                    <a:p>
                      <a:r>
                        <a:rPr lang="en-US" sz="1400" dirty="0" smtClean="0"/>
                        <a:t>T4</a:t>
                      </a:r>
                      <a:endParaRPr lang="en-US" sz="1400" dirty="0"/>
                    </a:p>
                  </a:txBody>
                  <a:tcPr/>
                </a:tc>
                <a:tc hMerge="1">
                  <a:txBody>
                    <a:bodyPr/>
                    <a:lstStyle/>
                    <a:p>
                      <a:endParaRPr lang="en-US" sz="1400" dirty="0"/>
                    </a:p>
                  </a:txBody>
                  <a:tcPr/>
                </a:tc>
                <a:tc>
                  <a:txBody>
                    <a:bodyPr/>
                    <a:lstStyle/>
                    <a:p>
                      <a:r>
                        <a:rPr lang="en-US" sz="1400" dirty="0" smtClean="0"/>
                        <a:t>Tumour is fixed</a:t>
                      </a:r>
                      <a:r>
                        <a:rPr lang="en-US" sz="1400" baseline="0" dirty="0" smtClean="0"/>
                        <a:t> or invades adjacent structures other than seminal vesicles</a:t>
                      </a:r>
                      <a:endParaRPr lang="en-US" sz="1400" dirty="0"/>
                    </a:p>
                  </a:txBody>
                  <a:tcPr/>
                </a:tc>
              </a:tr>
            </a:tbl>
          </a:graphicData>
        </a:graphic>
      </p:graphicFrame>
    </p:spTree>
    <p:extLst>
      <p:ext uri="{BB962C8B-B14F-4D97-AF65-F5344CB8AC3E}">
        <p14:creationId xmlns:p14="http://schemas.microsoft.com/office/powerpoint/2010/main" val="1261912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The Prostate</a:t>
            </a:r>
          </a:p>
          <a:p>
            <a:pPr>
              <a:spcBef>
                <a:spcPct val="0"/>
              </a:spcBef>
              <a:defRPr/>
            </a:pPr>
            <a:endParaRPr lang="en-US" sz="1538" spc="100" dirty="0" smtClean="0">
              <a:solidFill>
                <a:srgbClr val="54A9D1"/>
              </a:solidFill>
              <a:latin typeface="Helvetica Neue Medium"/>
              <a:cs typeface="Helvetica Neue Medium"/>
            </a:endParaRPr>
          </a:p>
        </p:txBody>
      </p:sp>
      <p:sp>
        <p:nvSpPr>
          <p:cNvPr id="3" name="Content Placeholder 2"/>
          <p:cNvSpPr>
            <a:spLocks noGrp="1"/>
          </p:cNvSpPr>
          <p:nvPr>
            <p:ph idx="1"/>
          </p:nvPr>
        </p:nvSpPr>
        <p:spPr>
          <a:xfrm>
            <a:off x="457200" y="1772816"/>
            <a:ext cx="3754760" cy="4353347"/>
          </a:xfrm>
        </p:spPr>
        <p:txBody>
          <a:bodyPr>
            <a:normAutofit fontScale="70000" lnSpcReduction="20000"/>
          </a:bodyPr>
          <a:lstStyle/>
          <a:p>
            <a:r>
              <a:rPr lang="en-US" dirty="0" smtClean="0"/>
              <a:t>Is an organ forming part of the male reproduction system</a:t>
            </a:r>
          </a:p>
          <a:p>
            <a:pPr lvl="1"/>
            <a:r>
              <a:rPr lang="en-US" dirty="0" smtClean="0"/>
              <a:t>Its main function is to produces fluid which protects and enriches sperm</a:t>
            </a:r>
          </a:p>
          <a:p>
            <a:r>
              <a:rPr lang="en-US" dirty="0" smtClean="0"/>
              <a:t>It is found immediately below the bladder and in front of the bowel </a:t>
            </a:r>
          </a:p>
          <a:p>
            <a:r>
              <a:rPr lang="en-US" dirty="0" smtClean="0"/>
              <a:t>In young men it is the size of a walnut encircling the ureter</a:t>
            </a:r>
          </a:p>
          <a:p>
            <a:r>
              <a:rPr lang="en-US" dirty="0" smtClean="0"/>
              <a:t>Surrounding area richly supplied by nerves</a:t>
            </a:r>
          </a:p>
          <a:p>
            <a:pPr lvl="1"/>
            <a:endParaRPr lang="en-US" dirty="0"/>
          </a:p>
        </p:txBody>
      </p:sp>
      <p:pic>
        <p:nvPicPr>
          <p:cNvPr id="6" name="Picture 5"/>
          <p:cNvPicPr>
            <a:picLocks noChangeAspect="1"/>
          </p:cNvPicPr>
          <p:nvPr/>
        </p:nvPicPr>
        <p:blipFill>
          <a:blip r:embed="rId4"/>
          <a:stretch>
            <a:fillRect/>
          </a:stretch>
        </p:blipFill>
        <p:spPr>
          <a:xfrm>
            <a:off x="4572000" y="2060848"/>
            <a:ext cx="4268826" cy="3384376"/>
          </a:xfrm>
          <a:prstGeom prst="rect">
            <a:avLst/>
          </a:prstGeom>
        </p:spPr>
      </p:pic>
    </p:spTree>
    <p:extLst>
      <p:ext uri="{BB962C8B-B14F-4D97-AF65-F5344CB8AC3E}">
        <p14:creationId xmlns:p14="http://schemas.microsoft.com/office/powerpoint/2010/main" val="2145080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166865220"/>
              </p:ext>
            </p:extLst>
          </p:nvPr>
        </p:nvGraphicFramePr>
        <p:xfrm>
          <a:off x="457200" y="1600200"/>
          <a:ext cx="8229600" cy="1483360"/>
        </p:xfrm>
        <a:graphic>
          <a:graphicData uri="http://schemas.openxmlformats.org/drawingml/2006/table">
            <a:tbl>
              <a:tblPr firstRow="1" bandRow="1">
                <a:tableStyleId>{5C22544A-7EE6-4342-B048-85BDC9FD1C3A}</a:tableStyleId>
              </a:tblPr>
              <a:tblGrid>
                <a:gridCol w="1018456"/>
                <a:gridCol w="7211144"/>
              </a:tblGrid>
              <a:tr h="370840">
                <a:tc gridSpan="2">
                  <a:txBody>
                    <a:bodyPr/>
                    <a:lstStyle/>
                    <a:p>
                      <a:r>
                        <a:rPr lang="en-US" dirty="0" smtClean="0"/>
                        <a:t>Nodes</a:t>
                      </a:r>
                      <a:endParaRPr lang="en-US" dirty="0"/>
                    </a:p>
                  </a:txBody>
                  <a:tcPr/>
                </a:tc>
                <a:tc hMerge="1">
                  <a:txBody>
                    <a:bodyPr/>
                    <a:lstStyle/>
                    <a:p>
                      <a:endParaRPr lang="en-US" dirty="0"/>
                    </a:p>
                  </a:txBody>
                  <a:tcPr/>
                </a:tc>
              </a:tr>
              <a:tr h="370840">
                <a:tc>
                  <a:txBody>
                    <a:bodyPr/>
                    <a:lstStyle/>
                    <a:p>
                      <a:r>
                        <a:rPr lang="en-US" dirty="0" smtClean="0"/>
                        <a:t>NX</a:t>
                      </a:r>
                      <a:endParaRPr lang="en-US" dirty="0"/>
                    </a:p>
                  </a:txBody>
                  <a:tcPr/>
                </a:tc>
                <a:tc>
                  <a:txBody>
                    <a:bodyPr/>
                    <a:lstStyle/>
                    <a:p>
                      <a:r>
                        <a:rPr lang="en-US" dirty="0" smtClean="0"/>
                        <a:t>Regional lymph nodes were not assessed</a:t>
                      </a:r>
                      <a:endParaRPr lang="en-US" dirty="0"/>
                    </a:p>
                  </a:txBody>
                  <a:tcPr/>
                </a:tc>
              </a:tr>
              <a:tr h="370840">
                <a:tc>
                  <a:txBody>
                    <a:bodyPr/>
                    <a:lstStyle/>
                    <a:p>
                      <a:r>
                        <a:rPr lang="en-US" dirty="0" smtClean="0"/>
                        <a:t>N0</a:t>
                      </a:r>
                      <a:endParaRPr lang="en-US" dirty="0"/>
                    </a:p>
                  </a:txBody>
                  <a:tcPr/>
                </a:tc>
                <a:tc>
                  <a:txBody>
                    <a:bodyPr/>
                    <a:lstStyle/>
                    <a:p>
                      <a:r>
                        <a:rPr lang="en-US" dirty="0" smtClean="0"/>
                        <a:t>No regional lymph</a:t>
                      </a:r>
                      <a:r>
                        <a:rPr lang="en-US" baseline="0" dirty="0" smtClean="0"/>
                        <a:t> node metastasis</a:t>
                      </a:r>
                      <a:endParaRPr lang="en-US" dirty="0"/>
                    </a:p>
                  </a:txBody>
                  <a:tcPr/>
                </a:tc>
              </a:tr>
              <a:tr h="370840">
                <a:tc>
                  <a:txBody>
                    <a:bodyPr/>
                    <a:lstStyle/>
                    <a:p>
                      <a:r>
                        <a:rPr lang="en-US" dirty="0" smtClean="0"/>
                        <a:t>N1</a:t>
                      </a:r>
                      <a:endParaRPr lang="en-US" dirty="0"/>
                    </a:p>
                  </a:txBody>
                  <a:tcPr/>
                </a:tc>
                <a:tc>
                  <a:txBody>
                    <a:bodyPr/>
                    <a:lstStyle/>
                    <a:p>
                      <a:r>
                        <a:rPr lang="en-US" dirty="0" smtClean="0"/>
                        <a:t>Metastasis</a:t>
                      </a:r>
                      <a:r>
                        <a:rPr lang="en-US" baseline="0" dirty="0" smtClean="0"/>
                        <a:t> in regional lymph nodes</a:t>
                      </a:r>
                      <a:endParaRPr lang="en-US" dirty="0"/>
                    </a:p>
                  </a:txBody>
                  <a:tcPr/>
                </a:tc>
              </a:tr>
            </a:tbl>
          </a:graphicData>
        </a:graphic>
      </p:graphicFrame>
      <p:pic>
        <p:nvPicPr>
          <p:cNvPr id="4" name="Picture 3" descr="4159 OCV Powerpoint 200412.pdf"/>
          <p:cNvPicPr>
            <a:picLocks noChangeAspect="1"/>
          </p:cNvPicPr>
          <p:nvPr/>
        </p:nvPicPr>
        <p:blipFill rotWithShape="1">
          <a:blip r:embed="rId2"/>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00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Screening: Nodal and Metastatic disease</a:t>
            </a:r>
          </a:p>
          <a:p>
            <a:pPr>
              <a:spcBef>
                <a:spcPct val="0"/>
              </a:spcBef>
              <a:defRPr/>
            </a:pPr>
            <a:endParaRPr lang="en-US" sz="1538" spc="100" dirty="0" smtClean="0">
              <a:solidFill>
                <a:srgbClr val="54A9D1"/>
              </a:solidFill>
              <a:latin typeface="Helvetica Neue Medium"/>
              <a:cs typeface="Helvetica Neue Medium"/>
            </a:endParaRPr>
          </a:p>
        </p:txBody>
      </p:sp>
      <p:graphicFrame>
        <p:nvGraphicFramePr>
          <p:cNvPr id="5" name="Table 4"/>
          <p:cNvGraphicFramePr>
            <a:graphicFrameLocks noGrp="1"/>
          </p:cNvGraphicFramePr>
          <p:nvPr>
            <p:extLst>
              <p:ext uri="{D42A27DB-BD31-4B8C-83A1-F6EECF244321}">
                <p14:modId xmlns:p14="http://schemas.microsoft.com/office/powerpoint/2010/main" val="12140469"/>
              </p:ext>
            </p:extLst>
          </p:nvPr>
        </p:nvGraphicFramePr>
        <p:xfrm>
          <a:off x="467544" y="3717032"/>
          <a:ext cx="8208911" cy="1854200"/>
        </p:xfrm>
        <a:graphic>
          <a:graphicData uri="http://schemas.openxmlformats.org/drawingml/2006/table">
            <a:tbl>
              <a:tblPr firstRow="1" bandRow="1">
                <a:tableStyleId>{5C22544A-7EE6-4342-B048-85BDC9FD1C3A}</a:tableStyleId>
              </a:tblPr>
              <a:tblGrid>
                <a:gridCol w="1292429"/>
                <a:gridCol w="872698"/>
                <a:gridCol w="6043784"/>
              </a:tblGrid>
              <a:tr h="370840">
                <a:tc gridSpan="3">
                  <a:txBody>
                    <a:bodyPr/>
                    <a:lstStyle/>
                    <a:p>
                      <a:r>
                        <a:rPr lang="en-US" dirty="0" smtClean="0"/>
                        <a:t>Distant</a:t>
                      </a:r>
                      <a:r>
                        <a:rPr lang="en-US" baseline="0" dirty="0" smtClean="0"/>
                        <a:t> Metastasis</a:t>
                      </a:r>
                      <a:endParaRPr lang="en-US" dirty="0"/>
                    </a:p>
                  </a:txBody>
                  <a:tcPr/>
                </a:tc>
                <a:tc hMerge="1">
                  <a:txBody>
                    <a:bodyPr/>
                    <a:lstStyle/>
                    <a:p>
                      <a:endParaRPr lang="en-US"/>
                    </a:p>
                  </a:txBody>
                  <a:tcPr/>
                </a:tc>
                <a:tc hMerge="1">
                  <a:txBody>
                    <a:bodyPr/>
                    <a:lstStyle/>
                    <a:p>
                      <a:endParaRPr lang="en-US" dirty="0"/>
                    </a:p>
                  </a:txBody>
                  <a:tcPr/>
                </a:tc>
              </a:tr>
              <a:tr h="370840">
                <a:tc gridSpan="2">
                  <a:txBody>
                    <a:bodyPr/>
                    <a:lstStyle/>
                    <a:p>
                      <a:r>
                        <a:rPr lang="en-US" dirty="0" smtClean="0"/>
                        <a:t>M0</a:t>
                      </a:r>
                      <a:endParaRPr lang="en-US" dirty="0"/>
                    </a:p>
                  </a:txBody>
                  <a:tcPr/>
                </a:tc>
                <a:tc hMerge="1">
                  <a:txBody>
                    <a:bodyPr/>
                    <a:lstStyle/>
                    <a:p>
                      <a:endParaRPr lang="en-US"/>
                    </a:p>
                  </a:txBody>
                  <a:tcPr/>
                </a:tc>
                <a:tc>
                  <a:txBody>
                    <a:bodyPr/>
                    <a:lstStyle/>
                    <a:p>
                      <a:endParaRPr lang="en-US"/>
                    </a:p>
                  </a:txBody>
                  <a:tcPr/>
                </a:tc>
              </a:tr>
              <a:tr h="370840">
                <a:tc>
                  <a:txBody>
                    <a:bodyPr/>
                    <a:lstStyle/>
                    <a:p>
                      <a:r>
                        <a:rPr lang="en-US" dirty="0" smtClean="0"/>
                        <a:t>M1</a:t>
                      </a:r>
                      <a:endParaRPr lang="en-US" dirty="0"/>
                    </a:p>
                  </a:txBody>
                  <a:tcPr/>
                </a:tc>
                <a:tc>
                  <a:txBody>
                    <a:bodyPr/>
                    <a:lstStyle/>
                    <a:p>
                      <a:r>
                        <a:rPr lang="en-US" dirty="0" smtClean="0"/>
                        <a:t>a</a:t>
                      </a:r>
                      <a:endParaRPr lang="en-US" dirty="0"/>
                    </a:p>
                  </a:txBody>
                  <a:tcPr/>
                </a:tc>
                <a:tc>
                  <a:txBody>
                    <a:bodyPr/>
                    <a:lstStyle/>
                    <a:p>
                      <a:r>
                        <a:rPr lang="en-US" dirty="0" err="1" smtClean="0"/>
                        <a:t>Nonregional</a:t>
                      </a:r>
                      <a:r>
                        <a:rPr lang="en-US" baseline="0" dirty="0" smtClean="0"/>
                        <a:t> lymph nodes</a:t>
                      </a:r>
                      <a:endParaRPr lang="en-US" dirty="0"/>
                    </a:p>
                  </a:txBody>
                  <a:tcPr/>
                </a:tc>
              </a:tr>
              <a:tr h="370840">
                <a:tc>
                  <a:txBody>
                    <a:bodyPr/>
                    <a:lstStyle/>
                    <a:p>
                      <a:endParaRPr lang="en-US" dirty="0"/>
                    </a:p>
                  </a:txBody>
                  <a:tcPr/>
                </a:tc>
                <a:tc>
                  <a:txBody>
                    <a:bodyPr/>
                    <a:lstStyle/>
                    <a:p>
                      <a:r>
                        <a:rPr lang="en-US" dirty="0" smtClean="0"/>
                        <a:t>b</a:t>
                      </a:r>
                      <a:endParaRPr lang="en-US" dirty="0"/>
                    </a:p>
                  </a:txBody>
                  <a:tcPr/>
                </a:tc>
                <a:tc>
                  <a:txBody>
                    <a:bodyPr/>
                    <a:lstStyle/>
                    <a:p>
                      <a:r>
                        <a:rPr lang="en-US" dirty="0" smtClean="0"/>
                        <a:t>Bones</a:t>
                      </a:r>
                      <a:endParaRPr lang="en-US" dirty="0"/>
                    </a:p>
                  </a:txBody>
                  <a:tcPr/>
                </a:tc>
              </a:tr>
              <a:tr h="370840">
                <a:tc>
                  <a:txBody>
                    <a:bodyPr/>
                    <a:lstStyle/>
                    <a:p>
                      <a:endParaRPr lang="en-US" dirty="0"/>
                    </a:p>
                  </a:txBody>
                  <a:tcPr/>
                </a:tc>
                <a:tc>
                  <a:txBody>
                    <a:bodyPr/>
                    <a:lstStyle/>
                    <a:p>
                      <a:r>
                        <a:rPr lang="en-US" dirty="0" smtClean="0"/>
                        <a:t>c</a:t>
                      </a:r>
                      <a:endParaRPr lang="en-US" dirty="0"/>
                    </a:p>
                  </a:txBody>
                  <a:tcPr/>
                </a:tc>
                <a:tc>
                  <a:txBody>
                    <a:bodyPr/>
                    <a:lstStyle/>
                    <a:p>
                      <a:r>
                        <a:rPr lang="en-US" dirty="0" smtClean="0"/>
                        <a:t>Other</a:t>
                      </a:r>
                      <a:r>
                        <a:rPr lang="en-US" baseline="0" dirty="0" smtClean="0"/>
                        <a:t> sites with or without bone disease</a:t>
                      </a:r>
                      <a:endParaRPr lang="en-US" dirty="0"/>
                    </a:p>
                  </a:txBody>
                  <a:tcPr/>
                </a:tc>
              </a:tr>
            </a:tbl>
          </a:graphicData>
        </a:graphic>
      </p:graphicFrame>
    </p:spTree>
    <p:extLst>
      <p:ext uri="{BB962C8B-B14F-4D97-AF65-F5344CB8AC3E}">
        <p14:creationId xmlns:p14="http://schemas.microsoft.com/office/powerpoint/2010/main" val="1783107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Common Complications</a:t>
            </a:r>
          </a:p>
          <a:p>
            <a:pPr lvl="1"/>
            <a:r>
              <a:rPr lang="en-US" dirty="0" smtClean="0"/>
              <a:t>Acute urinary retention</a:t>
            </a:r>
          </a:p>
          <a:p>
            <a:pPr lvl="1"/>
            <a:r>
              <a:rPr lang="en-US" dirty="0" smtClean="0"/>
              <a:t>Bilateral ureteric obstruction</a:t>
            </a:r>
            <a:r>
              <a:rPr lang="en-US" dirty="0" smtClean="0">
                <a:sym typeface="Wingdings"/>
              </a:rPr>
              <a:t> Acute renal failure</a:t>
            </a:r>
          </a:p>
          <a:p>
            <a:pPr lvl="1"/>
            <a:r>
              <a:rPr lang="en-US" dirty="0" smtClean="0">
                <a:sym typeface="Wingdings"/>
              </a:rPr>
              <a:t>Spinal Cord Compression</a:t>
            </a:r>
          </a:p>
          <a:p>
            <a:pPr lvl="1"/>
            <a:r>
              <a:rPr lang="en-US" dirty="0" err="1" smtClean="0">
                <a:sym typeface="Wingdings"/>
              </a:rPr>
              <a:t>Pacnytopenia</a:t>
            </a:r>
            <a:r>
              <a:rPr lang="en-US" dirty="0" smtClean="0">
                <a:sym typeface="Wingdings"/>
              </a:rPr>
              <a:t> from bone marrow infiltration</a:t>
            </a:r>
          </a:p>
          <a:p>
            <a:pPr lvl="1"/>
            <a:r>
              <a:rPr lang="en-US" dirty="0" smtClean="0">
                <a:sym typeface="Wingdings"/>
              </a:rPr>
              <a:t>Bilateral lower limb </a:t>
            </a:r>
            <a:r>
              <a:rPr lang="en-US" dirty="0" err="1" smtClean="0">
                <a:sym typeface="Wingdings"/>
              </a:rPr>
              <a:t>lymphoedema</a:t>
            </a:r>
            <a:r>
              <a:rPr lang="en-US" dirty="0" smtClean="0">
                <a:sym typeface="Wingdings"/>
              </a:rPr>
              <a:t> secondary to pelvic obstruction</a:t>
            </a:r>
            <a:endParaRPr lang="en-US" dirty="0"/>
          </a:p>
        </p:txBody>
      </p:sp>
      <p:pic>
        <p:nvPicPr>
          <p:cNvPr id="4" name="Picture 3" descr="4159 OCV Powerpoint 200412.pdf"/>
          <p:cNvPicPr>
            <a:picLocks noChangeAspect="1"/>
          </p:cNvPicPr>
          <p:nvPr/>
        </p:nvPicPr>
        <p:blipFill rotWithShape="1">
          <a:blip r:embed="rId2"/>
          <a:srcRect b="83402"/>
          <a:stretch/>
        </p:blipFill>
        <p:spPr>
          <a:xfrm>
            <a:off x="0" y="0"/>
            <a:ext cx="9144000" cy="113825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Risk Factors: Genes</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1428821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smtClean="0"/>
              <a:t>Poor prognosis is associated with</a:t>
            </a:r>
          </a:p>
          <a:p>
            <a:pPr lvl="1"/>
            <a:r>
              <a:rPr lang="en-US" dirty="0" smtClean="0"/>
              <a:t>I</a:t>
            </a:r>
            <a:r>
              <a:rPr lang="en-AU" dirty="0" err="1" smtClean="0"/>
              <a:t>nvovlement</a:t>
            </a:r>
            <a:r>
              <a:rPr lang="en-AU" dirty="0" smtClean="0"/>
              <a:t> of </a:t>
            </a:r>
            <a:r>
              <a:rPr lang="en-US" dirty="0" smtClean="0"/>
              <a:t>the</a:t>
            </a:r>
            <a:r>
              <a:rPr lang="en-AU" dirty="0" smtClean="0"/>
              <a:t>e seminal vesicles</a:t>
            </a:r>
          </a:p>
          <a:p>
            <a:pPr lvl="1"/>
            <a:r>
              <a:rPr lang="en-US" dirty="0" smtClean="0"/>
              <a:t>E</a:t>
            </a:r>
            <a:r>
              <a:rPr lang="en-AU" dirty="0" err="1" smtClean="0"/>
              <a:t>xtension</a:t>
            </a:r>
            <a:r>
              <a:rPr lang="en-AU" dirty="0" smtClean="0"/>
              <a:t> of </a:t>
            </a:r>
            <a:r>
              <a:rPr lang="en-US" dirty="0" err="1" smtClean="0"/>
              <a:t>th</a:t>
            </a:r>
            <a:r>
              <a:rPr lang="en-AU" dirty="0" smtClean="0"/>
              <a:t>e tumour beyond the prostate capsule</a:t>
            </a:r>
          </a:p>
          <a:p>
            <a:pPr lvl="1"/>
            <a:r>
              <a:rPr lang="en-AU" dirty="0" smtClean="0"/>
              <a:t>High PSA values, rapid doubling time, high PSA velocity</a:t>
            </a:r>
            <a:endParaRPr lang="en-AU" dirty="0"/>
          </a:p>
        </p:txBody>
      </p:sp>
      <p:pic>
        <p:nvPicPr>
          <p:cNvPr id="4" name="Picture 3" descr="4159 OCV Powerpoint 200412.pdf"/>
          <p:cNvPicPr>
            <a:picLocks noChangeAspect="1"/>
          </p:cNvPicPr>
          <p:nvPr/>
        </p:nvPicPr>
        <p:blipFill rotWithShape="1">
          <a:blip r:embed="rId2"/>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Prognosis</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2216459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78206917"/>
              </p:ext>
            </p:extLst>
          </p:nvPr>
        </p:nvGraphicFramePr>
        <p:xfrm>
          <a:off x="457200" y="1340768"/>
          <a:ext cx="8229600" cy="49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4159 OCV Powerpoint 200412.pdf"/>
          <p:cNvPicPr>
            <a:picLocks noChangeAspect="1"/>
          </p:cNvPicPr>
          <p:nvPr/>
        </p:nvPicPr>
        <p:blipFill rotWithShape="1">
          <a:blip r:embed="rId8"/>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Management overview</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1785172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smtClean="0"/>
              <a:t>There are no adequate RCT that provide adequate data comparing active surveillance, radiation therapy, brachytherapy and radical prostatectomy for men with isolated, low risk prostate cancer</a:t>
            </a:r>
            <a:br>
              <a:rPr lang="en-AU" dirty="0" smtClean="0"/>
            </a:br>
            <a:r>
              <a:rPr lang="en-AU" dirty="0" smtClean="0"/>
              <a:t>Awaiting </a:t>
            </a:r>
            <a:r>
              <a:rPr lang="en-AU" dirty="0" err="1" smtClean="0"/>
              <a:t>ProtecT</a:t>
            </a:r>
            <a:r>
              <a:rPr lang="en-AU" dirty="0" smtClean="0"/>
              <a:t> trial in t</a:t>
            </a:r>
            <a:r>
              <a:rPr lang="en-US" dirty="0" smtClean="0"/>
              <a:t>he</a:t>
            </a:r>
            <a:r>
              <a:rPr lang="en-AU" dirty="0" smtClean="0"/>
              <a:t> UK</a:t>
            </a:r>
          </a:p>
          <a:p>
            <a:endParaRPr lang="en-AU" dirty="0" smtClean="0"/>
          </a:p>
          <a:p>
            <a:endParaRPr lang="en-AU" dirty="0"/>
          </a:p>
        </p:txBody>
      </p:sp>
      <p:pic>
        <p:nvPicPr>
          <p:cNvPr id="4" name="Picture 3" descr="4159 OCV Powerpoint 200412.pdf"/>
          <p:cNvPicPr>
            <a:picLocks noChangeAspect="1"/>
          </p:cNvPicPr>
          <p:nvPr/>
        </p:nvPicPr>
        <p:blipFill rotWithShape="1">
          <a:blip r:embed="rId2"/>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Choice of Therapy </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3129445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64943052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4159 OCV Powerpoint 200412.pdf"/>
          <p:cNvPicPr>
            <a:picLocks noChangeAspect="1"/>
          </p:cNvPicPr>
          <p:nvPr/>
        </p:nvPicPr>
        <p:blipFill rotWithShape="1">
          <a:blip r:embed="rId7"/>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err="1" smtClean="0">
                <a:solidFill>
                  <a:srgbClr val="54A9D1"/>
                </a:solidFill>
                <a:latin typeface="Helvetica Neue Medium"/>
                <a:cs typeface="Helvetica Neue Light"/>
              </a:rPr>
              <a:t>ProtecT</a:t>
            </a:r>
            <a:r>
              <a:rPr lang="en-US" sz="1538" spc="100" dirty="0" smtClean="0">
                <a:solidFill>
                  <a:srgbClr val="54A9D1"/>
                </a:solidFill>
                <a:latin typeface="Helvetica Neue Medium"/>
                <a:cs typeface="Helvetica Neue Light"/>
              </a:rPr>
              <a:t> Trial</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3200843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Active Surveillance is NOT watchful waiting</a:t>
            </a:r>
          </a:p>
          <a:p>
            <a:pPr lvl="1"/>
            <a:r>
              <a:rPr lang="en-US" dirty="0" smtClean="0"/>
              <a:t>Entails observation rather than intervention, with curative intent treatment deferred until there is evidence that the patient is at an increased risk for disease progression</a:t>
            </a:r>
          </a:p>
          <a:p>
            <a:pPr lvl="1"/>
            <a:r>
              <a:rPr lang="en-US" dirty="0" smtClean="0"/>
              <a:t>Optimal selection criteria not established</a:t>
            </a:r>
            <a:endParaRPr lang="en-US" dirty="0"/>
          </a:p>
          <a:p>
            <a:pPr marL="0" indent="0">
              <a:buNone/>
            </a:pPr>
            <a:endParaRPr lang="en-US" dirty="0"/>
          </a:p>
        </p:txBody>
      </p:sp>
      <p:pic>
        <p:nvPicPr>
          <p:cNvPr id="4" name="Picture 3" descr="4159 OCV Powerpoint 200412.pdf"/>
          <p:cNvPicPr>
            <a:picLocks noChangeAspect="1"/>
          </p:cNvPicPr>
          <p:nvPr/>
        </p:nvPicPr>
        <p:blipFill rotWithShape="1">
          <a:blip r:embed="rId2"/>
          <a:srcRect b="83402"/>
          <a:stretch/>
        </p:blipFill>
        <p:spPr>
          <a:xfrm>
            <a:off x="0" y="0"/>
            <a:ext cx="9144000" cy="113825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Active Surveillance</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1079848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457200" lvl="1" indent="0">
              <a:buNone/>
            </a:pPr>
            <a:endParaRPr lang="en-AU" dirty="0"/>
          </a:p>
          <a:p>
            <a:r>
              <a:rPr lang="en-AU" dirty="0" smtClean="0"/>
              <a:t>Active Surveillance</a:t>
            </a:r>
          </a:p>
          <a:p>
            <a:pPr lvl="1"/>
            <a:r>
              <a:rPr lang="en-US" dirty="0" smtClean="0"/>
              <a:t>Available with low grade tumours</a:t>
            </a:r>
          </a:p>
          <a:p>
            <a:pPr lvl="2"/>
            <a:r>
              <a:rPr lang="en-US" dirty="0" smtClean="0"/>
              <a:t>T1c or T2a tumours (not detectable of DRE), Gleason score &lt;6 in single core biopsy, absence of a large tumour , low PSA at diagnosis (possibly less strict for patients &gt; 70) </a:t>
            </a:r>
          </a:p>
          <a:p>
            <a:r>
              <a:rPr lang="en-US" dirty="0" smtClean="0"/>
              <a:t>Procedure</a:t>
            </a:r>
          </a:p>
          <a:p>
            <a:pPr lvl="1"/>
            <a:r>
              <a:rPr lang="en-US" dirty="0" smtClean="0"/>
              <a:t>Three monthly PSA</a:t>
            </a:r>
          </a:p>
          <a:p>
            <a:pPr lvl="1"/>
            <a:r>
              <a:rPr lang="en-AU" dirty="0"/>
              <a:t>P</a:t>
            </a:r>
            <a:r>
              <a:rPr lang="en-AU" dirty="0" smtClean="0"/>
              <a:t>rostate biopsy at 1 year detect disease progression, then </a:t>
            </a:r>
            <a:r>
              <a:rPr lang="en-AU" dirty="0" err="1" smtClean="0"/>
              <a:t>condiserable</a:t>
            </a:r>
            <a:r>
              <a:rPr lang="en-AU" dirty="0" smtClean="0"/>
              <a:t> variation in timing of biopsy following this</a:t>
            </a:r>
            <a:endParaRPr lang="en-AU" dirty="0"/>
          </a:p>
        </p:txBody>
      </p:sp>
      <p:pic>
        <p:nvPicPr>
          <p:cNvPr id="4" name="Picture 3" descr="4159 OCV Powerpoint 200412.pdf"/>
          <p:cNvPicPr>
            <a:picLocks noChangeAspect="1"/>
          </p:cNvPicPr>
          <p:nvPr/>
        </p:nvPicPr>
        <p:blipFill rotWithShape="1">
          <a:blip r:embed="rId2"/>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00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Early stage Prostate Cancer Management</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3697710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2"/>
          </p:nvPr>
        </p:nvPicPr>
        <p:blipFill rotWithShape="1">
          <a:blip r:embed="rId3"/>
          <a:srcRect t="-1532" b="-153"/>
          <a:stretch/>
        </p:blipFill>
        <p:spPr>
          <a:xfrm>
            <a:off x="251520" y="1052736"/>
            <a:ext cx="4378164" cy="5154874"/>
          </a:xfrm>
        </p:spPr>
      </p:pic>
      <p:sp>
        <p:nvSpPr>
          <p:cNvPr id="10" name="Content Placeholder 9"/>
          <p:cNvSpPr>
            <a:spLocks noGrp="1"/>
          </p:cNvSpPr>
          <p:nvPr>
            <p:ph sz="quarter" idx="4"/>
          </p:nvPr>
        </p:nvSpPr>
        <p:spPr>
          <a:xfrm>
            <a:off x="4645025" y="1268760"/>
            <a:ext cx="4041775" cy="5256584"/>
          </a:xfrm>
        </p:spPr>
        <p:txBody>
          <a:bodyPr>
            <a:normAutofit fontScale="92500"/>
          </a:bodyPr>
          <a:lstStyle/>
          <a:p>
            <a:r>
              <a:rPr lang="en-US" dirty="0" err="1" smtClean="0"/>
              <a:t>Reteropubic</a:t>
            </a:r>
            <a:r>
              <a:rPr lang="en-US" dirty="0" smtClean="0"/>
              <a:t> radical prostatectomy is the standard approach to definitive surgery</a:t>
            </a:r>
          </a:p>
          <a:p>
            <a:pPr lvl="1"/>
            <a:r>
              <a:rPr lang="en-US" dirty="0" smtClean="0"/>
              <a:t>Aim to perform minimally invasive and nerve sparing approach</a:t>
            </a:r>
          </a:p>
          <a:p>
            <a:r>
              <a:rPr lang="en-US" dirty="0" smtClean="0"/>
              <a:t>For those with intermediate- high risk tumours</a:t>
            </a:r>
          </a:p>
          <a:p>
            <a:pPr lvl="1"/>
            <a:r>
              <a:rPr lang="en-US" dirty="0" smtClean="0"/>
              <a:t>Addition of lymph node dissection is incorporated into surgical approach</a:t>
            </a:r>
          </a:p>
          <a:p>
            <a:r>
              <a:rPr lang="en-US" dirty="0" smtClean="0"/>
              <a:t>SE</a:t>
            </a:r>
          </a:p>
          <a:p>
            <a:pPr lvl="1"/>
            <a:r>
              <a:rPr lang="en-US" dirty="0" smtClean="0"/>
              <a:t>Urinary </a:t>
            </a:r>
            <a:r>
              <a:rPr lang="en-US" dirty="0" err="1" smtClean="0"/>
              <a:t>incontienance</a:t>
            </a:r>
            <a:endParaRPr lang="en-US" dirty="0" smtClean="0"/>
          </a:p>
          <a:p>
            <a:pPr lvl="1"/>
            <a:r>
              <a:rPr lang="en-US" dirty="0" smtClean="0"/>
              <a:t>Erectile </a:t>
            </a:r>
            <a:r>
              <a:rPr lang="en-US" dirty="0" err="1" smtClean="0"/>
              <a:t>dysfuntion</a:t>
            </a:r>
            <a:endParaRPr lang="en-US" dirty="0"/>
          </a:p>
        </p:txBody>
      </p:sp>
      <p:pic>
        <p:nvPicPr>
          <p:cNvPr id="4" name="Picture 3" descr="4159 OCV Powerpoint 200412.pdf"/>
          <p:cNvPicPr>
            <a:picLocks noChangeAspect="1"/>
          </p:cNvPicPr>
          <p:nvPr/>
        </p:nvPicPr>
        <p:blipFill rotWithShape="1">
          <a:blip r:embed="rId4"/>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Prostatectomy</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2709517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186754403"/>
              </p:ext>
            </p:extLst>
          </p:nvPr>
        </p:nvGraphicFramePr>
        <p:xfrm>
          <a:off x="457200" y="1600200"/>
          <a:ext cx="8229600" cy="2291080"/>
        </p:xfrm>
        <a:graphic>
          <a:graphicData uri="http://schemas.openxmlformats.org/drawingml/2006/table">
            <a:tbl>
              <a:tblPr firstRow="1" bandRow="1">
                <a:tableStyleId>{5C22544A-7EE6-4342-B048-85BDC9FD1C3A}</a:tableStyleId>
              </a:tblPr>
              <a:tblGrid>
                <a:gridCol w="1954560"/>
                <a:gridCol w="1337280"/>
                <a:gridCol w="1645920"/>
                <a:gridCol w="1645920"/>
                <a:gridCol w="1645920"/>
              </a:tblGrid>
              <a:tr h="370840">
                <a:tc gridSpan="5">
                  <a:txBody>
                    <a:bodyPr/>
                    <a:lstStyle/>
                    <a:p>
                      <a:r>
                        <a:rPr lang="en-US" dirty="0" smtClean="0"/>
                        <a:t>Scandinavian</a:t>
                      </a:r>
                      <a:r>
                        <a:rPr lang="en-US" baseline="0" dirty="0" smtClean="0"/>
                        <a:t> Prostate Cancer Group 4 Trial </a:t>
                      </a:r>
                    </a:p>
                    <a:p>
                      <a:r>
                        <a:rPr lang="en-US" baseline="0" dirty="0" smtClean="0"/>
                        <a:t>695 men </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dirty="0" smtClean="0"/>
                        <a:t>OS</a:t>
                      </a:r>
                      <a:endParaRPr lang="en-US" dirty="0"/>
                    </a:p>
                  </a:txBody>
                  <a:tcPr/>
                </a:tc>
                <a:tc>
                  <a:txBody>
                    <a:bodyPr/>
                    <a:lstStyle/>
                    <a:p>
                      <a:r>
                        <a:rPr lang="en-US" dirty="0" smtClean="0"/>
                        <a:t>Death fro</a:t>
                      </a:r>
                      <a:r>
                        <a:rPr lang="en-US" baseline="0" dirty="0" smtClean="0"/>
                        <a:t>m prostate cancer</a:t>
                      </a:r>
                      <a:endParaRPr lang="en-US" dirty="0"/>
                    </a:p>
                  </a:txBody>
                  <a:tcPr/>
                </a:tc>
                <a:tc>
                  <a:txBody>
                    <a:bodyPr/>
                    <a:lstStyle/>
                    <a:p>
                      <a:r>
                        <a:rPr lang="en-US" dirty="0" smtClean="0"/>
                        <a:t>Distant Metastases</a:t>
                      </a:r>
                      <a:endParaRPr lang="en-US" dirty="0"/>
                    </a:p>
                  </a:txBody>
                  <a:tcPr/>
                </a:tc>
                <a:tc>
                  <a:txBody>
                    <a:bodyPr/>
                    <a:lstStyle/>
                    <a:p>
                      <a:r>
                        <a:rPr lang="en-US" dirty="0" smtClean="0"/>
                        <a:t>Use of ADT</a:t>
                      </a:r>
                      <a:endParaRPr lang="en-US" dirty="0"/>
                    </a:p>
                  </a:txBody>
                  <a:tcPr/>
                </a:tc>
              </a:tr>
              <a:tr h="370840">
                <a:tc>
                  <a:txBody>
                    <a:bodyPr/>
                    <a:lstStyle/>
                    <a:p>
                      <a:r>
                        <a:rPr lang="en-US" dirty="0" smtClean="0"/>
                        <a:t>Radical prostatectomy</a:t>
                      </a:r>
                      <a:endParaRPr lang="en-US" dirty="0"/>
                    </a:p>
                  </a:txBody>
                  <a:tcPr/>
                </a:tc>
                <a:tc>
                  <a:txBody>
                    <a:bodyPr/>
                    <a:lstStyle/>
                    <a:p>
                      <a:r>
                        <a:rPr lang="en-US" dirty="0" smtClean="0"/>
                        <a:t>56%</a:t>
                      </a:r>
                      <a:endParaRPr lang="en-US" dirty="0"/>
                    </a:p>
                  </a:txBody>
                  <a:tcPr/>
                </a:tc>
                <a:tc>
                  <a:txBody>
                    <a:bodyPr/>
                    <a:lstStyle/>
                    <a:p>
                      <a:r>
                        <a:rPr lang="en-US" dirty="0" smtClean="0"/>
                        <a:t>18%</a:t>
                      </a:r>
                      <a:endParaRPr lang="en-US" dirty="0"/>
                    </a:p>
                  </a:txBody>
                  <a:tcPr/>
                </a:tc>
                <a:tc>
                  <a:txBody>
                    <a:bodyPr/>
                    <a:lstStyle/>
                    <a:p>
                      <a:r>
                        <a:rPr lang="en-US" dirty="0" smtClean="0"/>
                        <a:t>26%</a:t>
                      </a:r>
                      <a:endParaRPr lang="en-US" dirty="0"/>
                    </a:p>
                  </a:txBody>
                  <a:tcPr/>
                </a:tc>
                <a:tc>
                  <a:txBody>
                    <a:bodyPr/>
                    <a:lstStyle/>
                    <a:p>
                      <a:r>
                        <a:rPr lang="en-US" dirty="0" smtClean="0"/>
                        <a:t>43%</a:t>
                      </a:r>
                      <a:endParaRPr lang="en-US" dirty="0"/>
                    </a:p>
                  </a:txBody>
                  <a:tcPr/>
                </a:tc>
              </a:tr>
              <a:tr h="370840">
                <a:tc>
                  <a:txBody>
                    <a:bodyPr/>
                    <a:lstStyle/>
                    <a:p>
                      <a:r>
                        <a:rPr lang="en-US" dirty="0" smtClean="0"/>
                        <a:t>Watchful</a:t>
                      </a:r>
                      <a:r>
                        <a:rPr lang="en-US" baseline="0" dirty="0" smtClean="0"/>
                        <a:t> waiting</a:t>
                      </a:r>
                      <a:endParaRPr lang="en-US" dirty="0"/>
                    </a:p>
                  </a:txBody>
                  <a:tcPr/>
                </a:tc>
                <a:tc>
                  <a:txBody>
                    <a:bodyPr/>
                    <a:lstStyle/>
                    <a:p>
                      <a:r>
                        <a:rPr lang="en-US" dirty="0" smtClean="0"/>
                        <a:t>69%</a:t>
                      </a:r>
                      <a:endParaRPr lang="en-US" dirty="0"/>
                    </a:p>
                  </a:txBody>
                  <a:tcPr/>
                </a:tc>
                <a:tc>
                  <a:txBody>
                    <a:bodyPr/>
                    <a:lstStyle/>
                    <a:p>
                      <a:r>
                        <a:rPr lang="en-US" dirty="0" smtClean="0"/>
                        <a:t>29%</a:t>
                      </a:r>
                      <a:endParaRPr lang="en-US" dirty="0"/>
                    </a:p>
                  </a:txBody>
                  <a:tcPr/>
                </a:tc>
                <a:tc>
                  <a:txBody>
                    <a:bodyPr/>
                    <a:lstStyle/>
                    <a:p>
                      <a:r>
                        <a:rPr lang="en-US" dirty="0" smtClean="0"/>
                        <a:t>38%</a:t>
                      </a:r>
                      <a:endParaRPr lang="en-US" dirty="0"/>
                    </a:p>
                  </a:txBody>
                  <a:tcPr/>
                </a:tc>
                <a:tc>
                  <a:txBody>
                    <a:bodyPr/>
                    <a:lstStyle/>
                    <a:p>
                      <a:r>
                        <a:rPr lang="en-US" dirty="0" smtClean="0"/>
                        <a:t>67%</a:t>
                      </a:r>
                      <a:endParaRPr lang="en-US" dirty="0"/>
                    </a:p>
                  </a:txBody>
                  <a:tcPr/>
                </a:tc>
              </a:tr>
            </a:tbl>
          </a:graphicData>
        </a:graphic>
      </p:graphicFrame>
      <p:pic>
        <p:nvPicPr>
          <p:cNvPr id="4" name="Picture 3"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Prostatectomy</a:t>
            </a:r>
          </a:p>
          <a:p>
            <a:pPr>
              <a:spcBef>
                <a:spcPct val="0"/>
              </a:spcBef>
              <a:defRPr/>
            </a:pPr>
            <a:endParaRPr lang="en-US" sz="1538" spc="100" dirty="0" smtClean="0">
              <a:solidFill>
                <a:srgbClr val="54A9D1"/>
              </a:solidFill>
              <a:latin typeface="Helvetica Neue Medium"/>
              <a:cs typeface="Helvetica Neue Medium"/>
            </a:endParaRPr>
          </a:p>
        </p:txBody>
      </p:sp>
      <p:graphicFrame>
        <p:nvGraphicFramePr>
          <p:cNvPr id="5" name="Table 4"/>
          <p:cNvGraphicFramePr>
            <a:graphicFrameLocks noGrp="1"/>
          </p:cNvGraphicFramePr>
          <p:nvPr>
            <p:extLst>
              <p:ext uri="{D42A27DB-BD31-4B8C-83A1-F6EECF244321}">
                <p14:modId xmlns:p14="http://schemas.microsoft.com/office/powerpoint/2010/main" val="2035000729"/>
              </p:ext>
            </p:extLst>
          </p:nvPr>
        </p:nvGraphicFramePr>
        <p:xfrm>
          <a:off x="467544" y="4149080"/>
          <a:ext cx="8136904" cy="2286000"/>
        </p:xfrm>
        <a:graphic>
          <a:graphicData uri="http://schemas.openxmlformats.org/drawingml/2006/table">
            <a:tbl>
              <a:tblPr firstRow="1" bandRow="1">
                <a:tableStyleId>{5C22544A-7EE6-4342-B048-85BDC9FD1C3A}</a:tableStyleId>
              </a:tblPr>
              <a:tblGrid>
                <a:gridCol w="3055841"/>
                <a:gridCol w="1568785"/>
                <a:gridCol w="1809859"/>
                <a:gridCol w="1702419"/>
              </a:tblGrid>
              <a:tr h="615555">
                <a:tc gridSpan="4">
                  <a:txBody>
                    <a:bodyPr/>
                    <a:lstStyle/>
                    <a:p>
                      <a:r>
                        <a:rPr lang="en-US" dirty="0" smtClean="0"/>
                        <a:t>PIVOT</a:t>
                      </a:r>
                      <a:r>
                        <a:rPr lang="en-US" baseline="0" dirty="0" smtClean="0"/>
                        <a:t> Trial</a:t>
                      </a:r>
                    </a:p>
                    <a:p>
                      <a:r>
                        <a:rPr lang="en-US" baseline="0" dirty="0" smtClean="0"/>
                        <a:t>731 men</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15555">
                <a:tc>
                  <a:txBody>
                    <a:bodyPr/>
                    <a:lstStyle/>
                    <a:p>
                      <a:endParaRPr lang="en-US" dirty="0"/>
                    </a:p>
                  </a:txBody>
                  <a:tcPr/>
                </a:tc>
                <a:tc>
                  <a:txBody>
                    <a:bodyPr/>
                    <a:lstStyle/>
                    <a:p>
                      <a:r>
                        <a:rPr lang="en-US" dirty="0" smtClean="0"/>
                        <a:t>OS</a:t>
                      </a:r>
                      <a:endParaRPr lang="en-US" dirty="0"/>
                    </a:p>
                  </a:txBody>
                  <a:tcPr/>
                </a:tc>
                <a:tc>
                  <a:txBody>
                    <a:bodyPr/>
                    <a:lstStyle/>
                    <a:p>
                      <a:r>
                        <a:rPr lang="en-US" dirty="0" smtClean="0"/>
                        <a:t>Death</a:t>
                      </a:r>
                      <a:r>
                        <a:rPr lang="en-US" baseline="0" dirty="0" smtClean="0"/>
                        <a:t> from prostate cancer</a:t>
                      </a:r>
                      <a:endParaRPr lang="en-US" dirty="0"/>
                    </a:p>
                  </a:txBody>
                  <a:tcPr/>
                </a:tc>
                <a:tc>
                  <a:txBody>
                    <a:bodyPr/>
                    <a:lstStyle/>
                    <a:p>
                      <a:r>
                        <a:rPr lang="en-US" dirty="0" smtClean="0"/>
                        <a:t>Bone metastases</a:t>
                      </a:r>
                      <a:endParaRPr lang="en-US" dirty="0"/>
                    </a:p>
                  </a:txBody>
                  <a:tcPr/>
                </a:tc>
              </a:tr>
              <a:tr h="615555">
                <a:tc>
                  <a:txBody>
                    <a:bodyPr/>
                    <a:lstStyle/>
                    <a:p>
                      <a:r>
                        <a:rPr lang="en-US" dirty="0" smtClean="0"/>
                        <a:t>Radical Prostatectomy</a:t>
                      </a:r>
                      <a:endParaRPr lang="en-US" dirty="0"/>
                    </a:p>
                  </a:txBody>
                  <a:tcPr/>
                </a:tc>
                <a:tc>
                  <a:txBody>
                    <a:bodyPr/>
                    <a:lstStyle/>
                    <a:p>
                      <a:r>
                        <a:rPr lang="en-US" dirty="0" smtClean="0"/>
                        <a:t>47.0</a:t>
                      </a:r>
                    </a:p>
                    <a:p>
                      <a:r>
                        <a:rPr lang="en-US" dirty="0" smtClean="0"/>
                        <a:t>HR 0.88</a:t>
                      </a:r>
                      <a:endParaRPr lang="en-US" dirty="0"/>
                    </a:p>
                  </a:txBody>
                  <a:tcPr/>
                </a:tc>
                <a:tc>
                  <a:txBody>
                    <a:bodyPr/>
                    <a:lstStyle/>
                    <a:p>
                      <a:endParaRPr lang="en-US" dirty="0" smtClean="0"/>
                    </a:p>
                    <a:p>
                      <a:r>
                        <a:rPr lang="en-US" dirty="0" smtClean="0"/>
                        <a:t>0.63</a:t>
                      </a:r>
                      <a:r>
                        <a:rPr lang="en-US" baseline="0" dirty="0" smtClean="0"/>
                        <a:t> (not SS)</a:t>
                      </a:r>
                      <a:endParaRPr lang="en-US" dirty="0"/>
                    </a:p>
                  </a:txBody>
                  <a:tcPr/>
                </a:tc>
                <a:tc>
                  <a:txBody>
                    <a:bodyPr/>
                    <a:lstStyle/>
                    <a:p>
                      <a:r>
                        <a:rPr lang="en-US" dirty="0" smtClean="0"/>
                        <a:t>4.7</a:t>
                      </a:r>
                      <a:endParaRPr lang="en-US" dirty="0"/>
                    </a:p>
                  </a:txBody>
                  <a:tcPr/>
                </a:tc>
              </a:tr>
              <a:tr h="356631">
                <a:tc>
                  <a:txBody>
                    <a:bodyPr/>
                    <a:lstStyle/>
                    <a:p>
                      <a:r>
                        <a:rPr lang="en-US" dirty="0" smtClean="0"/>
                        <a:t>Observation</a:t>
                      </a:r>
                      <a:endParaRPr lang="en-US" dirty="0"/>
                    </a:p>
                  </a:txBody>
                  <a:tcPr/>
                </a:tc>
                <a:tc>
                  <a:txBody>
                    <a:bodyPr/>
                    <a:lstStyle/>
                    <a:p>
                      <a:r>
                        <a:rPr lang="en-US" dirty="0" smtClean="0"/>
                        <a:t>49.9</a:t>
                      </a:r>
                      <a:endParaRPr lang="en-US" dirty="0"/>
                    </a:p>
                  </a:txBody>
                  <a:tcPr/>
                </a:tc>
                <a:tc>
                  <a:txBody>
                    <a:bodyPr/>
                    <a:lstStyle/>
                    <a:p>
                      <a:endParaRPr lang="en-US" dirty="0"/>
                    </a:p>
                  </a:txBody>
                  <a:tcPr/>
                </a:tc>
                <a:tc>
                  <a:txBody>
                    <a:bodyPr/>
                    <a:lstStyle/>
                    <a:p>
                      <a:r>
                        <a:rPr lang="en-US" dirty="0" smtClean="0"/>
                        <a:t>10.6</a:t>
                      </a:r>
                      <a:endParaRPr lang="en-US" dirty="0"/>
                    </a:p>
                  </a:txBody>
                  <a:tcPr/>
                </a:tc>
              </a:tr>
            </a:tbl>
          </a:graphicData>
        </a:graphic>
      </p:graphicFrame>
    </p:spTree>
    <p:extLst>
      <p:ext uri="{BB962C8B-B14F-4D97-AF65-F5344CB8AC3E}">
        <p14:creationId xmlns:p14="http://schemas.microsoft.com/office/powerpoint/2010/main" val="3738267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Australian Epidemiology</a:t>
            </a:r>
          </a:p>
          <a:p>
            <a:pPr>
              <a:spcBef>
                <a:spcPct val="0"/>
              </a:spcBef>
              <a:defRPr/>
            </a:pPr>
            <a:endParaRPr lang="en-US" sz="1538" spc="100" dirty="0" smtClean="0">
              <a:solidFill>
                <a:srgbClr val="54A9D1"/>
              </a:solidFill>
              <a:latin typeface="Helvetica Neue Medium"/>
              <a:cs typeface="Helvetica Neue Medium"/>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27" t="15643" r="25000" b="6208"/>
          <a:stretch/>
        </p:blipFill>
        <p:spPr bwMode="auto">
          <a:xfrm>
            <a:off x="684905" y="1082596"/>
            <a:ext cx="7559503" cy="5108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1978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Brachytherapy</a:t>
            </a:r>
          </a:p>
          <a:p>
            <a:pPr>
              <a:spcBef>
                <a:spcPct val="0"/>
              </a:spcBef>
              <a:defRPr/>
            </a:pPr>
            <a:endParaRPr lang="en-US" sz="1538" spc="100" dirty="0" smtClean="0">
              <a:solidFill>
                <a:srgbClr val="54A9D1"/>
              </a:solidFill>
              <a:latin typeface="Helvetica Neue Medium"/>
              <a:cs typeface="Helvetica Neue Medium"/>
            </a:endParaRPr>
          </a:p>
        </p:txBody>
      </p:sp>
      <p:pic>
        <p:nvPicPr>
          <p:cNvPr id="7" name="Picture 6"/>
          <p:cNvPicPr>
            <a:picLocks noChangeAspect="1"/>
          </p:cNvPicPr>
          <p:nvPr/>
        </p:nvPicPr>
        <p:blipFill>
          <a:blip r:embed="rId4"/>
          <a:stretch>
            <a:fillRect/>
          </a:stretch>
        </p:blipFill>
        <p:spPr>
          <a:xfrm>
            <a:off x="4316470" y="4149080"/>
            <a:ext cx="2847818" cy="2096622"/>
          </a:xfrm>
          <a:prstGeom prst="rect">
            <a:avLst/>
          </a:prstGeom>
        </p:spPr>
      </p:pic>
      <p:pic>
        <p:nvPicPr>
          <p:cNvPr id="11" name="Content Placeholder 1"/>
          <p:cNvPicPr>
            <a:picLocks noChangeAspect="1"/>
          </p:cNvPicPr>
          <p:nvPr/>
        </p:nvPicPr>
        <p:blipFill>
          <a:blip r:embed="rId5"/>
          <a:srcRect t="5879" b="5879"/>
          <a:stretch>
            <a:fillRect/>
          </a:stretch>
        </p:blipFill>
        <p:spPr>
          <a:xfrm>
            <a:off x="4265240" y="1316983"/>
            <a:ext cx="4699248" cy="2584405"/>
          </a:xfrm>
          <a:prstGeom prst="rect">
            <a:avLst/>
          </a:prstGeom>
        </p:spPr>
      </p:pic>
      <p:sp>
        <p:nvSpPr>
          <p:cNvPr id="12" name="Content Placeholder 11"/>
          <p:cNvSpPr>
            <a:spLocks noGrp="1"/>
          </p:cNvSpPr>
          <p:nvPr>
            <p:ph idx="1"/>
          </p:nvPr>
        </p:nvSpPr>
        <p:spPr>
          <a:xfrm>
            <a:off x="457200" y="1600200"/>
            <a:ext cx="3610744" cy="4525963"/>
          </a:xfrm>
        </p:spPr>
        <p:txBody>
          <a:bodyPr>
            <a:normAutofit fontScale="92500" lnSpcReduction="20000"/>
          </a:bodyPr>
          <a:lstStyle/>
          <a:p>
            <a:r>
              <a:rPr lang="en-US" dirty="0" smtClean="0"/>
              <a:t>Radioactive sources are implanted directly into the prostate gland to administer a high dose of radiation directly to the prostate while minimizing radiation to normal tissues</a:t>
            </a:r>
            <a:endParaRPr lang="en-US" dirty="0"/>
          </a:p>
        </p:txBody>
      </p:sp>
      <p:pic>
        <p:nvPicPr>
          <p:cNvPr id="5" name="Picture 4"/>
          <p:cNvPicPr>
            <a:picLocks noChangeAspect="1"/>
          </p:cNvPicPr>
          <p:nvPr/>
        </p:nvPicPr>
        <p:blipFill>
          <a:blip r:embed="rId6"/>
          <a:stretch>
            <a:fillRect/>
          </a:stretch>
        </p:blipFill>
        <p:spPr>
          <a:xfrm>
            <a:off x="7020272" y="4149080"/>
            <a:ext cx="1976512" cy="2094377"/>
          </a:xfrm>
          <a:prstGeom prst="rect">
            <a:avLst/>
          </a:prstGeom>
        </p:spPr>
      </p:pic>
    </p:spTree>
    <p:extLst>
      <p:ext uri="{BB962C8B-B14F-4D97-AF65-F5344CB8AC3E}">
        <p14:creationId xmlns:p14="http://schemas.microsoft.com/office/powerpoint/2010/main" val="3898954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smtClean="0"/>
              <a:t>External Beam Radiotherapy</a:t>
            </a:r>
          </a:p>
          <a:p>
            <a:pPr lvl="1"/>
            <a:r>
              <a:rPr lang="en-AU" dirty="0" smtClean="0"/>
              <a:t>Increasingly complicated regimens</a:t>
            </a:r>
          </a:p>
          <a:p>
            <a:pPr lvl="1"/>
            <a:r>
              <a:rPr lang="en-AU" dirty="0" smtClean="0"/>
              <a:t>Current preference for intensity-modulated radiation therapy</a:t>
            </a:r>
          </a:p>
          <a:p>
            <a:pPr lvl="1"/>
            <a:r>
              <a:rPr lang="en-AU" dirty="0" smtClean="0"/>
              <a:t>Needs 74Gy or higher at up to 2Gy per session. </a:t>
            </a:r>
          </a:p>
        </p:txBody>
      </p:sp>
      <p:pic>
        <p:nvPicPr>
          <p:cNvPr id="4" name="Picture 3" descr="4159 OCV Powerpoint 200412.pdf"/>
          <p:cNvPicPr>
            <a:picLocks noChangeAspect="1"/>
          </p:cNvPicPr>
          <p:nvPr/>
        </p:nvPicPr>
        <p:blipFill rotWithShape="1">
          <a:blip r:embed="rId2"/>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External Beam Radiotherapy</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3011251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Although most men with prostate cancer are diagnosed and successfully for localised disease, some will present with or subsequently manifest after definitive treatment</a:t>
            </a:r>
          </a:p>
          <a:p>
            <a:pPr marL="0" indent="0">
              <a:buNone/>
            </a:pPr>
            <a:endParaRPr lang="en-US" dirty="0"/>
          </a:p>
        </p:txBody>
      </p:sp>
      <p:pic>
        <p:nvPicPr>
          <p:cNvPr id="4" name="Picture 3" descr="4159 OCV Powerpoint 200412.pdf"/>
          <p:cNvPicPr>
            <a:picLocks noChangeAspect="1"/>
          </p:cNvPicPr>
          <p:nvPr/>
        </p:nvPicPr>
        <p:blipFill rotWithShape="1">
          <a:blip r:embed="rId2"/>
          <a:srcRect b="83402"/>
          <a:stretch/>
        </p:blipFill>
        <p:spPr>
          <a:xfrm>
            <a:off x="0" y="0"/>
            <a:ext cx="9144000" cy="113825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Disseminated disease</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680479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optimal timing of ADT for men with a PSA-only recurrence is controversial</a:t>
            </a:r>
          </a:p>
          <a:p>
            <a:pPr marL="0" indent="0">
              <a:buNone/>
            </a:pPr>
            <a:endParaRPr lang="en-AU" dirty="0" smtClean="0"/>
          </a:p>
          <a:p>
            <a:r>
              <a:rPr lang="en-AU" dirty="0" smtClean="0"/>
              <a:t>ADT is the mainstay for </a:t>
            </a:r>
            <a:r>
              <a:rPr lang="en-AU" i="1" dirty="0" smtClean="0"/>
              <a:t>symptomatic </a:t>
            </a:r>
            <a:r>
              <a:rPr lang="en-AU" dirty="0" smtClean="0"/>
              <a:t>advanced prostate cancer</a:t>
            </a:r>
          </a:p>
          <a:p>
            <a:pPr lvl="1"/>
            <a:r>
              <a:rPr lang="en-US" dirty="0" smtClean="0"/>
              <a:t>T</a:t>
            </a:r>
            <a:r>
              <a:rPr lang="en-AU" dirty="0" smtClean="0"/>
              <a:t>here are no current trials that establish that treatment in asymptomatic patients provides a survival advantage</a:t>
            </a:r>
            <a:endParaRPr lang="en-AU" dirty="0"/>
          </a:p>
        </p:txBody>
      </p:sp>
      <p:pic>
        <p:nvPicPr>
          <p:cNvPr id="4" name="Picture 3" descr="4159 OCV Powerpoint 200412.pdf"/>
          <p:cNvPicPr>
            <a:picLocks noChangeAspect="1"/>
          </p:cNvPicPr>
          <p:nvPr/>
        </p:nvPicPr>
        <p:blipFill rotWithShape="1">
          <a:blip r:embed="rId2"/>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Androgen Deprivation Therapy</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2712125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EARLY</a:t>
            </a:r>
          </a:p>
          <a:p>
            <a:pPr lvl="1"/>
            <a:r>
              <a:rPr lang="en-US" dirty="0" smtClean="0"/>
              <a:t>Delay disease progression, may prolong survival</a:t>
            </a:r>
          </a:p>
          <a:p>
            <a:pPr lvl="1"/>
            <a:r>
              <a:rPr lang="en-US" dirty="0" smtClean="0"/>
              <a:t>Observational study (</a:t>
            </a:r>
            <a:r>
              <a:rPr lang="en-US" dirty="0" err="1" smtClean="0"/>
              <a:t>Moul</a:t>
            </a:r>
            <a:r>
              <a:rPr lang="en-US" dirty="0" smtClean="0"/>
              <a:t> 2004)  showed a delay in clinical metastases in patients only with a Gleason score&gt; 7, PSA doubling time of 12 months or less</a:t>
            </a:r>
            <a:endParaRPr lang="en-US" dirty="0"/>
          </a:p>
          <a:p>
            <a:r>
              <a:rPr lang="en-US" dirty="0" smtClean="0"/>
              <a:t>LATE</a:t>
            </a:r>
          </a:p>
          <a:p>
            <a:pPr lvl="1"/>
            <a:r>
              <a:rPr lang="en-US" dirty="0" smtClean="0"/>
              <a:t>No consistent benefit proven </a:t>
            </a:r>
          </a:p>
          <a:p>
            <a:pPr lvl="1"/>
            <a:r>
              <a:rPr lang="en-US" dirty="0" smtClean="0"/>
              <a:t>Adverse effects</a:t>
            </a:r>
          </a:p>
          <a:p>
            <a:pPr marL="0" indent="0">
              <a:buNone/>
            </a:pPr>
            <a:r>
              <a:rPr lang="en-US" dirty="0"/>
              <a:t>	</a:t>
            </a:r>
          </a:p>
        </p:txBody>
      </p:sp>
      <p:pic>
        <p:nvPicPr>
          <p:cNvPr id="4" name="Picture 3"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Disseminated disease</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1945203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483768" y="3933056"/>
            <a:ext cx="57606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323528" y="1052736"/>
            <a:ext cx="8229600" cy="1329011"/>
          </a:xfrm>
        </p:spPr>
        <p:txBody>
          <a:bodyPr>
            <a:normAutofit fontScale="92500" lnSpcReduction="20000"/>
          </a:bodyPr>
          <a:lstStyle/>
          <a:p>
            <a:pPr marL="0" indent="0" algn="ctr">
              <a:buNone/>
            </a:pPr>
            <a:r>
              <a:rPr lang="en-US" dirty="0" smtClean="0"/>
              <a:t>Peter </a:t>
            </a:r>
            <a:r>
              <a:rPr lang="en-US" dirty="0" err="1" smtClean="0"/>
              <a:t>MacCullum</a:t>
            </a:r>
            <a:r>
              <a:rPr lang="en-US" dirty="0" smtClean="0"/>
              <a:t> Centre</a:t>
            </a:r>
          </a:p>
          <a:p>
            <a:pPr lvl="1" algn="ctr"/>
            <a:r>
              <a:rPr lang="en-US" dirty="0" smtClean="0"/>
              <a:t>RCT 300- 2000 men </a:t>
            </a:r>
          </a:p>
          <a:p>
            <a:pPr marL="0" indent="0">
              <a:buNone/>
            </a:pPr>
            <a:r>
              <a:rPr lang="en-US" dirty="0"/>
              <a:t>	</a:t>
            </a:r>
          </a:p>
        </p:txBody>
      </p:sp>
      <p:pic>
        <p:nvPicPr>
          <p:cNvPr id="4" name="Picture 3"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Disseminated disease</a:t>
            </a:r>
          </a:p>
          <a:p>
            <a:pPr>
              <a:spcBef>
                <a:spcPct val="0"/>
              </a:spcBef>
              <a:defRPr/>
            </a:pPr>
            <a:endParaRPr lang="en-US" sz="1538" spc="100" dirty="0" smtClean="0">
              <a:solidFill>
                <a:srgbClr val="54A9D1"/>
              </a:solidFill>
              <a:latin typeface="Helvetica Neue Medium"/>
              <a:cs typeface="Helvetica Neue Medium"/>
            </a:endParaRPr>
          </a:p>
        </p:txBody>
      </p:sp>
      <p:graphicFrame>
        <p:nvGraphicFramePr>
          <p:cNvPr id="6" name="Diagram 5"/>
          <p:cNvGraphicFramePr/>
          <p:nvPr>
            <p:extLst>
              <p:ext uri="{D42A27DB-BD31-4B8C-83A1-F6EECF244321}">
                <p14:modId xmlns:p14="http://schemas.microsoft.com/office/powerpoint/2010/main" val="858366215"/>
              </p:ext>
            </p:extLst>
          </p:nvPr>
        </p:nvGraphicFramePr>
        <p:xfrm>
          <a:off x="251520" y="1916832"/>
          <a:ext cx="8496944" cy="446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0" name="Straight Connector 9"/>
          <p:cNvCxnSpPr/>
          <p:nvPr/>
        </p:nvCxnSpPr>
        <p:spPr>
          <a:xfrm>
            <a:off x="1835696" y="4149080"/>
            <a:ext cx="576064" cy="936104"/>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6588224" y="3212976"/>
            <a:ext cx="576064" cy="2016224"/>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6588224" y="4149080"/>
            <a:ext cx="576064" cy="10801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6588224" y="5085184"/>
            <a:ext cx="576064"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835696" y="4149080"/>
            <a:ext cx="57606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3683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114800" cy="4525963"/>
          </a:xfrm>
        </p:spPr>
        <p:txBody>
          <a:bodyPr/>
          <a:lstStyle/>
          <a:p>
            <a:r>
              <a:rPr lang="en-AU" dirty="0" smtClean="0"/>
              <a:t>Testosterone is the main growth factor for prostate cancer cells </a:t>
            </a:r>
          </a:p>
          <a:p>
            <a:r>
              <a:rPr lang="en-AU" dirty="0" smtClean="0"/>
              <a:t>The release of testosterone is controlled by the HPA axis</a:t>
            </a:r>
          </a:p>
          <a:p>
            <a:endParaRPr lang="en-AU" dirty="0" smtClean="0"/>
          </a:p>
        </p:txBody>
      </p:sp>
      <p:pic>
        <p:nvPicPr>
          <p:cNvPr id="4" name="Picture 3" descr="4159 OCV Powerpoint 200412.pdf"/>
          <p:cNvPicPr>
            <a:picLocks noChangeAspect="1"/>
          </p:cNvPicPr>
          <p:nvPr/>
        </p:nvPicPr>
        <p:blipFill rotWithShape="1">
          <a:blip r:embed="rId3"/>
          <a:srcRect r="71407" b="83402"/>
          <a:stretch/>
        </p:blipFill>
        <p:spPr>
          <a:xfrm>
            <a:off x="0" y="0"/>
            <a:ext cx="2614572" cy="1138257"/>
          </a:xfrm>
          <a:prstGeom prst="rect">
            <a:avLst/>
          </a:prstGeom>
        </p:spPr>
      </p:pic>
      <p:pic>
        <p:nvPicPr>
          <p:cNvPr id="7" name="Content Placeholder 3"/>
          <p:cNvPicPr>
            <a:picLocks noChangeAspect="1"/>
          </p:cNvPicPr>
          <p:nvPr/>
        </p:nvPicPr>
        <p:blipFill rotWithShape="1">
          <a:blip r:embed="rId4"/>
          <a:srcRect t="14" b="14"/>
          <a:stretch/>
        </p:blipFill>
        <p:spPr>
          <a:xfrm>
            <a:off x="4572000" y="260648"/>
            <a:ext cx="3926111" cy="6165304"/>
          </a:xfrm>
          <a:prstGeom prst="rect">
            <a:avLst/>
          </a:prstGeom>
        </p:spPr>
      </p:pic>
    </p:spTree>
    <p:extLst>
      <p:ext uri="{BB962C8B-B14F-4D97-AF65-F5344CB8AC3E}">
        <p14:creationId xmlns:p14="http://schemas.microsoft.com/office/powerpoint/2010/main" val="1156087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Androgen are known to stimulated the growth of both normal and cancerous prostate cells</a:t>
            </a:r>
          </a:p>
          <a:p>
            <a:r>
              <a:rPr lang="en-US" dirty="0" smtClean="0"/>
              <a:t>Therefore the standard approach to the initial treatment of men with symptomatic metastatic prostate cancer is to lower testosterone levels</a:t>
            </a:r>
          </a:p>
          <a:p>
            <a:r>
              <a:rPr lang="en-US" dirty="0" smtClean="0"/>
              <a:t>This can be accomplished in a number of ways</a:t>
            </a:r>
          </a:p>
          <a:p>
            <a:pPr lvl="1"/>
            <a:r>
              <a:rPr lang="en-US" dirty="0" smtClean="0"/>
              <a:t>Surgical orchiectomy, medical orchiectomy</a:t>
            </a:r>
          </a:p>
        </p:txBody>
      </p:sp>
      <p:sp>
        <p:nvSpPr>
          <p:cNvPr id="4"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Role of Androgens</a:t>
            </a:r>
          </a:p>
          <a:p>
            <a:pPr>
              <a:spcBef>
                <a:spcPct val="0"/>
              </a:spcBef>
              <a:defRPr/>
            </a:pPr>
            <a:endParaRPr lang="en-US" sz="1538" spc="100" dirty="0" smtClean="0">
              <a:solidFill>
                <a:srgbClr val="54A9D1"/>
              </a:solidFill>
              <a:latin typeface="Helvetica Neue Medium"/>
              <a:cs typeface="Helvetica Neue Medium"/>
            </a:endParaRPr>
          </a:p>
        </p:txBody>
      </p:sp>
      <p:pic>
        <p:nvPicPr>
          <p:cNvPr id="5" name="Picture 4" descr="4159 OCV Powerpoint 200412.pdf"/>
          <p:cNvPicPr>
            <a:picLocks noChangeAspect="1"/>
          </p:cNvPicPr>
          <p:nvPr/>
        </p:nvPicPr>
        <p:blipFill rotWithShape="1">
          <a:blip r:embed="rId2"/>
          <a:srcRect b="83402"/>
          <a:stretch/>
        </p:blipFill>
        <p:spPr>
          <a:xfrm>
            <a:off x="0" y="0"/>
            <a:ext cx="9144000" cy="1138257"/>
          </a:xfrm>
          <a:prstGeom prst="rect">
            <a:avLst/>
          </a:prstGeom>
        </p:spPr>
      </p:pic>
    </p:spTree>
    <p:extLst>
      <p:ext uri="{BB962C8B-B14F-4D97-AF65-F5344CB8AC3E}">
        <p14:creationId xmlns:p14="http://schemas.microsoft.com/office/powerpoint/2010/main" val="1385617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99530345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4159 OCV Powerpoint 200412.pdf"/>
          <p:cNvPicPr>
            <a:picLocks noChangeAspect="1"/>
          </p:cNvPicPr>
          <p:nvPr/>
        </p:nvPicPr>
        <p:blipFill rotWithShape="1">
          <a:blip r:embed="rId7"/>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Hormonal Treatment</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3011251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347177" cy="4525963"/>
          </a:xfrm>
        </p:spPr>
        <p:txBody>
          <a:bodyPr>
            <a:normAutofit fontScale="85000" lnSpcReduction="10000"/>
          </a:bodyPr>
          <a:lstStyle/>
          <a:p>
            <a:r>
              <a:rPr lang="en-US" dirty="0" smtClean="0"/>
              <a:t>Bilateral Orchiectomy involves surgical removal of the testicles </a:t>
            </a:r>
          </a:p>
          <a:p>
            <a:r>
              <a:rPr lang="en-US" dirty="0" smtClean="0"/>
              <a:t>Post- surgery</a:t>
            </a:r>
          </a:p>
          <a:p>
            <a:pPr lvl="1"/>
            <a:r>
              <a:rPr lang="en-US" dirty="0" smtClean="0"/>
              <a:t>Serum testosterone rapidly decrease to castrate levels </a:t>
            </a:r>
          </a:p>
          <a:p>
            <a:r>
              <a:rPr lang="en-AU" dirty="0" smtClean="0"/>
              <a:t>I</a:t>
            </a:r>
            <a:r>
              <a:rPr lang="en-US" dirty="0" smtClean="0"/>
              <a:t>s</a:t>
            </a:r>
            <a:r>
              <a:rPr lang="en-AU" dirty="0" smtClean="0"/>
              <a:t>sues </a:t>
            </a:r>
          </a:p>
          <a:p>
            <a:pPr lvl="1"/>
            <a:r>
              <a:rPr lang="en-AU" dirty="0" smtClean="0"/>
              <a:t>Very efficient </a:t>
            </a:r>
            <a:r>
              <a:rPr lang="en-AU" dirty="0"/>
              <a:t>but irreversible produced </a:t>
            </a:r>
          </a:p>
          <a:p>
            <a:pPr lvl="1"/>
            <a:r>
              <a:rPr lang="en-AU" dirty="0"/>
              <a:t>Not well </a:t>
            </a:r>
            <a:r>
              <a:rPr lang="en-AU" dirty="0" smtClean="0"/>
              <a:t>rec</a:t>
            </a:r>
            <a:r>
              <a:rPr lang="en-US" dirty="0" smtClean="0"/>
              <a:t>ie</a:t>
            </a:r>
            <a:r>
              <a:rPr lang="en-AU" dirty="0" err="1" smtClean="0"/>
              <a:t>ved</a:t>
            </a:r>
            <a:r>
              <a:rPr lang="en-AU" dirty="0" smtClean="0"/>
              <a:t> </a:t>
            </a:r>
            <a:r>
              <a:rPr lang="en-AU" dirty="0"/>
              <a:t>by patients</a:t>
            </a:r>
          </a:p>
          <a:p>
            <a:pPr lvl="1"/>
            <a:endParaRPr lang="en-US" dirty="0"/>
          </a:p>
        </p:txBody>
      </p:sp>
      <p:pic>
        <p:nvPicPr>
          <p:cNvPr id="4" name="Content Placeholder 3"/>
          <p:cNvPicPr>
            <a:picLocks noChangeAspect="1"/>
          </p:cNvPicPr>
          <p:nvPr/>
        </p:nvPicPr>
        <p:blipFill rotWithShape="1">
          <a:blip r:embed="rId2"/>
          <a:srcRect t="14" b="14"/>
          <a:stretch/>
        </p:blipFill>
        <p:spPr>
          <a:xfrm>
            <a:off x="5445184" y="1585932"/>
            <a:ext cx="3046629" cy="4784224"/>
          </a:xfrm>
          <a:prstGeom prst="rect">
            <a:avLst/>
          </a:prstGeom>
        </p:spPr>
      </p:pic>
      <p:sp>
        <p:nvSpPr>
          <p:cNvPr id="5" name="Multiply 4"/>
          <p:cNvSpPr/>
          <p:nvPr/>
        </p:nvSpPr>
        <p:spPr>
          <a:xfrm>
            <a:off x="5663025" y="3625981"/>
            <a:ext cx="1130425" cy="1160977"/>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7"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Orchiectomy</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1262933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7"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Epidemiology</a:t>
            </a:r>
          </a:p>
          <a:p>
            <a:pPr>
              <a:spcBef>
                <a:spcPct val="0"/>
              </a:spcBef>
              <a:defRPr/>
            </a:pPr>
            <a:endParaRPr lang="en-US" sz="1538" spc="100" dirty="0" smtClean="0">
              <a:solidFill>
                <a:srgbClr val="54A9D1"/>
              </a:solidFill>
              <a:latin typeface="Helvetica Neue Medium"/>
              <a:cs typeface="Helvetica Neue Medium"/>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680" t="21563" r="42269" b="25596"/>
          <a:stretch/>
        </p:blipFill>
        <p:spPr bwMode="auto">
          <a:xfrm>
            <a:off x="1660014" y="1412775"/>
            <a:ext cx="5349150" cy="4900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2051720" y="2204864"/>
            <a:ext cx="2016224" cy="3600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15817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731" y="1600200"/>
            <a:ext cx="5137068" cy="4853136"/>
          </a:xfrm>
        </p:spPr>
        <p:txBody>
          <a:bodyPr>
            <a:normAutofit fontScale="92500" lnSpcReduction="20000"/>
          </a:bodyPr>
          <a:lstStyle/>
          <a:p>
            <a:pPr lvl="0"/>
            <a:r>
              <a:rPr lang="en-AU" dirty="0"/>
              <a:t>Synthetic GnRH </a:t>
            </a:r>
            <a:r>
              <a:rPr lang="en-AU" dirty="0" err="1"/>
              <a:t>analoges</a:t>
            </a:r>
            <a:r>
              <a:rPr lang="en-AU" dirty="0"/>
              <a:t>: </a:t>
            </a:r>
            <a:endParaRPr lang="en-AU" sz="4400" dirty="0"/>
          </a:p>
          <a:p>
            <a:pPr lvl="1"/>
            <a:r>
              <a:rPr lang="en-AU" dirty="0"/>
              <a:t>Look similar to the GnRH but</a:t>
            </a:r>
            <a:endParaRPr lang="en-AU" sz="4000" dirty="0"/>
          </a:p>
          <a:p>
            <a:pPr lvl="2"/>
            <a:r>
              <a:rPr lang="en-AU" dirty="0"/>
              <a:t>have greater receptor affinity </a:t>
            </a:r>
            <a:endParaRPr lang="en-AU" sz="3600" dirty="0"/>
          </a:p>
          <a:p>
            <a:pPr lvl="2"/>
            <a:r>
              <a:rPr lang="en-AU" dirty="0"/>
              <a:t>reduced susceptibility to enzymatic degradation</a:t>
            </a:r>
            <a:endParaRPr lang="en-AU" sz="3600" dirty="0"/>
          </a:p>
          <a:p>
            <a:pPr lvl="2"/>
            <a:r>
              <a:rPr lang="en-AU" dirty="0"/>
              <a:t>100-fold more potent than the natural GnRH molecule </a:t>
            </a:r>
            <a:endParaRPr lang="en-AU" sz="3600" dirty="0"/>
          </a:p>
          <a:p>
            <a:r>
              <a:rPr lang="en-US" dirty="0" smtClean="0"/>
              <a:t>Bind to GnRH receptors on pituitary gonadotropic-producing cells</a:t>
            </a:r>
          </a:p>
          <a:p>
            <a:r>
              <a:rPr lang="en-US" dirty="0" smtClean="0"/>
              <a:t>There are BOTH </a:t>
            </a:r>
            <a:r>
              <a:rPr lang="en-US" dirty="0" err="1" smtClean="0"/>
              <a:t>agnoist</a:t>
            </a:r>
            <a:r>
              <a:rPr lang="en-US" dirty="0" smtClean="0"/>
              <a:t> and antagonists</a:t>
            </a:r>
          </a:p>
          <a:p>
            <a:pPr lvl="1"/>
            <a:endParaRPr lang="en-US" dirty="0"/>
          </a:p>
        </p:txBody>
      </p:sp>
      <p:pic>
        <p:nvPicPr>
          <p:cNvPr id="4" name="Content Placeholder 3"/>
          <p:cNvPicPr>
            <a:picLocks noChangeAspect="1"/>
          </p:cNvPicPr>
          <p:nvPr/>
        </p:nvPicPr>
        <p:blipFill rotWithShape="1">
          <a:blip r:embed="rId3"/>
          <a:srcRect t="14" b="14"/>
          <a:stretch/>
        </p:blipFill>
        <p:spPr>
          <a:xfrm>
            <a:off x="183611" y="1457774"/>
            <a:ext cx="3167213" cy="4973581"/>
          </a:xfrm>
          <a:prstGeom prst="rect">
            <a:avLst/>
          </a:prstGeom>
        </p:spPr>
      </p:pic>
      <p:sp>
        <p:nvSpPr>
          <p:cNvPr id="5" name="Multiply 4"/>
          <p:cNvSpPr/>
          <p:nvPr/>
        </p:nvSpPr>
        <p:spPr>
          <a:xfrm>
            <a:off x="336612" y="1744142"/>
            <a:ext cx="612023" cy="520183"/>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4159 OCV Powerpoint 200412.pdf"/>
          <p:cNvPicPr>
            <a:picLocks noChangeAspect="1"/>
          </p:cNvPicPr>
          <p:nvPr/>
        </p:nvPicPr>
        <p:blipFill rotWithShape="1">
          <a:blip r:embed="rId4"/>
          <a:srcRect b="83402"/>
          <a:stretch/>
        </p:blipFill>
        <p:spPr>
          <a:xfrm>
            <a:off x="0" y="0"/>
            <a:ext cx="9144000" cy="1138257"/>
          </a:xfrm>
          <a:prstGeom prst="rect">
            <a:avLst/>
          </a:prstGeom>
        </p:spPr>
      </p:pic>
      <p:sp>
        <p:nvSpPr>
          <p:cNvPr id="7"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GnRH analogues</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2144217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762273" cy="4525963"/>
          </a:xfrm>
        </p:spPr>
        <p:txBody>
          <a:bodyPr>
            <a:normAutofit fontScale="70000" lnSpcReduction="20000"/>
          </a:bodyPr>
          <a:lstStyle/>
          <a:p>
            <a:pPr lvl="0"/>
            <a:r>
              <a:rPr lang="en-AU" dirty="0" smtClean="0"/>
              <a:t>GnRH </a:t>
            </a:r>
            <a:r>
              <a:rPr lang="en-AU" dirty="0"/>
              <a:t>agonists bind to the GnRH receptors on pituitary gonadotropin-producing cells</a:t>
            </a:r>
            <a:endParaRPr lang="en-AU" sz="4400" dirty="0"/>
          </a:p>
          <a:p>
            <a:pPr lvl="1"/>
            <a:r>
              <a:rPr lang="en-AU" dirty="0"/>
              <a:t>causing an initial release of both luteinizing hormone (LH) and follicle stimulating hormone (FSH)</a:t>
            </a:r>
            <a:endParaRPr lang="en-AU" sz="4000" dirty="0"/>
          </a:p>
          <a:p>
            <a:pPr lvl="1"/>
            <a:r>
              <a:rPr lang="en-AU" dirty="0"/>
              <a:t>which causes a subsequent increase in testosterone production from testicular </a:t>
            </a:r>
            <a:r>
              <a:rPr lang="en-AU" dirty="0" err="1"/>
              <a:t>Leydig</a:t>
            </a:r>
            <a:r>
              <a:rPr lang="en-AU" dirty="0"/>
              <a:t> cells </a:t>
            </a:r>
            <a:endParaRPr lang="en-AU" sz="4000" dirty="0"/>
          </a:p>
          <a:p>
            <a:pPr lvl="0"/>
            <a:r>
              <a:rPr lang="en-AU" dirty="0"/>
              <a:t>Negative feedback leads to down regulation in GnRH receptors with a decline in the pituitary production of LH and FSH</a:t>
            </a:r>
            <a:r>
              <a:rPr lang="en-AU" dirty="0">
                <a:sym typeface="Wingdings"/>
              </a:rPr>
              <a:t></a:t>
            </a:r>
            <a:r>
              <a:rPr lang="en-AU" dirty="0"/>
              <a:t> decreased </a:t>
            </a:r>
            <a:r>
              <a:rPr lang="en-AU" dirty="0" smtClean="0"/>
              <a:t>testosterone</a:t>
            </a:r>
            <a:endParaRPr lang="en-AU" sz="4400" dirty="0"/>
          </a:p>
          <a:p>
            <a:pPr lvl="1"/>
            <a:endParaRPr lang="en-US" dirty="0"/>
          </a:p>
        </p:txBody>
      </p:sp>
      <p:pic>
        <p:nvPicPr>
          <p:cNvPr id="4" name="Content Placeholder 3"/>
          <p:cNvPicPr>
            <a:picLocks noChangeAspect="1"/>
          </p:cNvPicPr>
          <p:nvPr/>
        </p:nvPicPr>
        <p:blipFill rotWithShape="1">
          <a:blip r:embed="rId2"/>
          <a:srcRect t="14" b="14"/>
          <a:stretch/>
        </p:blipFill>
        <p:spPr>
          <a:xfrm>
            <a:off x="5623798" y="1585932"/>
            <a:ext cx="3046629" cy="4784224"/>
          </a:xfrm>
          <a:prstGeom prst="rect">
            <a:avLst/>
          </a:prstGeom>
        </p:spPr>
      </p:pic>
      <p:sp>
        <p:nvSpPr>
          <p:cNvPr id="5" name="Multiply 4"/>
          <p:cNvSpPr/>
          <p:nvPr/>
        </p:nvSpPr>
        <p:spPr>
          <a:xfrm>
            <a:off x="5647725" y="1791826"/>
            <a:ext cx="914400" cy="91440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7"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GnRH antagonist/LHRH agonist</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1687058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Leuprolide</a:t>
            </a:r>
            <a:r>
              <a:rPr lang="en-US" dirty="0" smtClean="0"/>
              <a:t>, </a:t>
            </a:r>
            <a:r>
              <a:rPr lang="en-US" dirty="0" err="1" smtClean="0"/>
              <a:t>Goserelin</a:t>
            </a:r>
            <a:endParaRPr lang="en-US" dirty="0" smtClean="0"/>
          </a:p>
          <a:p>
            <a:pPr lvl="1"/>
            <a:r>
              <a:rPr lang="en-US" dirty="0" smtClean="0"/>
              <a:t>Given as depot injections with slow acting formulations </a:t>
            </a:r>
          </a:p>
          <a:p>
            <a:r>
              <a:rPr lang="en-US" dirty="0" err="1" smtClean="0"/>
              <a:t>Seindenfeld</a:t>
            </a:r>
            <a:r>
              <a:rPr lang="en-US" dirty="0" smtClean="0"/>
              <a:t> J,</a:t>
            </a:r>
          </a:p>
          <a:p>
            <a:pPr lvl="1"/>
            <a:r>
              <a:rPr lang="en-US" dirty="0" err="1" smtClean="0"/>
              <a:t>Metanalysis</a:t>
            </a:r>
            <a:r>
              <a:rPr lang="en-US" dirty="0" smtClean="0"/>
              <a:t> of 1908 men</a:t>
            </a:r>
          </a:p>
          <a:p>
            <a:pPr lvl="2"/>
            <a:r>
              <a:rPr lang="en-US" dirty="0" smtClean="0"/>
              <a:t>OS HR for death 1.13 CI 0.92-1.39 (therefore not statistically worse than orchiectomy)</a:t>
            </a:r>
          </a:p>
          <a:p>
            <a:pPr lvl="1"/>
            <a:endParaRPr lang="en-US" dirty="0" smtClean="0"/>
          </a:p>
        </p:txBody>
      </p:sp>
      <p:sp>
        <p:nvSpPr>
          <p:cNvPr id="4"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err="1" smtClean="0">
                <a:solidFill>
                  <a:srgbClr val="54A9D1"/>
                </a:solidFill>
                <a:latin typeface="Helvetica Neue Medium"/>
                <a:cs typeface="Helvetica Neue Light"/>
              </a:rPr>
              <a:t>GnRH</a:t>
            </a:r>
            <a:r>
              <a:rPr lang="en-US" sz="1538" spc="100" dirty="0" smtClean="0">
                <a:solidFill>
                  <a:srgbClr val="54A9D1"/>
                </a:solidFill>
                <a:latin typeface="Helvetica Neue Medium"/>
                <a:cs typeface="Helvetica Neue Light"/>
              </a:rPr>
              <a:t> analogues</a:t>
            </a:r>
          </a:p>
          <a:p>
            <a:pPr>
              <a:spcBef>
                <a:spcPct val="0"/>
              </a:spcBef>
              <a:defRPr/>
            </a:pPr>
            <a:endParaRPr lang="en-US" sz="1538" spc="100" dirty="0" smtClean="0">
              <a:solidFill>
                <a:srgbClr val="54A9D1"/>
              </a:solidFill>
              <a:latin typeface="Helvetica Neue Medium"/>
              <a:cs typeface="Helvetica Neue Medium"/>
            </a:endParaRPr>
          </a:p>
        </p:txBody>
      </p:sp>
      <p:pic>
        <p:nvPicPr>
          <p:cNvPr id="5" name="Picture 4" descr="4159 OCV Powerpoint 200412.pdf"/>
          <p:cNvPicPr>
            <a:picLocks noChangeAspect="1"/>
          </p:cNvPicPr>
          <p:nvPr/>
        </p:nvPicPr>
        <p:blipFill rotWithShape="1">
          <a:blip r:embed="rId2"/>
          <a:srcRect b="83402"/>
          <a:stretch/>
        </p:blipFill>
        <p:spPr>
          <a:xfrm>
            <a:off x="0" y="0"/>
            <a:ext cx="9144000" cy="1138257"/>
          </a:xfrm>
          <a:prstGeom prst="rect">
            <a:avLst/>
          </a:prstGeom>
        </p:spPr>
      </p:pic>
    </p:spTree>
    <p:extLst>
      <p:ext uri="{BB962C8B-B14F-4D97-AF65-F5344CB8AC3E}">
        <p14:creationId xmlns:p14="http://schemas.microsoft.com/office/powerpoint/2010/main" val="4188913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762273" cy="4525963"/>
          </a:xfrm>
        </p:spPr>
        <p:txBody>
          <a:bodyPr>
            <a:normAutofit fontScale="92500"/>
          </a:bodyPr>
          <a:lstStyle/>
          <a:p>
            <a:pPr lvl="0"/>
            <a:r>
              <a:rPr lang="en-AU" dirty="0" smtClean="0"/>
              <a:t>GnRH antagonists also bind </a:t>
            </a:r>
            <a:r>
              <a:rPr lang="en-AU" dirty="0"/>
              <a:t>to the GnRH receptors on pituitary gonadotropin-producing cells</a:t>
            </a:r>
            <a:endParaRPr lang="en-AU" sz="4400" dirty="0"/>
          </a:p>
          <a:p>
            <a:pPr lvl="1"/>
            <a:r>
              <a:rPr lang="en-US" dirty="0" smtClean="0"/>
              <a:t>D</a:t>
            </a:r>
            <a:r>
              <a:rPr lang="en-AU" dirty="0" err="1" smtClean="0"/>
              <a:t>eveloped</a:t>
            </a:r>
            <a:r>
              <a:rPr lang="en-AU" dirty="0" smtClean="0"/>
              <a:t> to supress testosterone while avoiding the flare phenomenon</a:t>
            </a:r>
            <a:r>
              <a:rPr lang="en-US" dirty="0"/>
              <a:t> </a:t>
            </a:r>
            <a:r>
              <a:rPr lang="en-US" dirty="0" smtClean="0"/>
              <a:t>with minimal LH or FSH release from the anterior pituitary</a:t>
            </a:r>
            <a:endParaRPr lang="en-AU" sz="4000" dirty="0"/>
          </a:p>
        </p:txBody>
      </p:sp>
      <p:pic>
        <p:nvPicPr>
          <p:cNvPr id="4" name="Content Placeholder 3"/>
          <p:cNvPicPr>
            <a:picLocks noChangeAspect="1"/>
          </p:cNvPicPr>
          <p:nvPr/>
        </p:nvPicPr>
        <p:blipFill rotWithShape="1">
          <a:blip r:embed="rId2"/>
          <a:srcRect t="14" b="14"/>
          <a:stretch/>
        </p:blipFill>
        <p:spPr>
          <a:xfrm>
            <a:off x="5623798" y="1585932"/>
            <a:ext cx="3046629" cy="4784224"/>
          </a:xfrm>
          <a:prstGeom prst="rect">
            <a:avLst/>
          </a:prstGeom>
        </p:spPr>
      </p:pic>
      <p:sp>
        <p:nvSpPr>
          <p:cNvPr id="5" name="Multiply 4"/>
          <p:cNvSpPr/>
          <p:nvPr/>
        </p:nvSpPr>
        <p:spPr>
          <a:xfrm>
            <a:off x="5647725" y="1791826"/>
            <a:ext cx="914400" cy="91440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7"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GnRH </a:t>
            </a:r>
            <a:r>
              <a:rPr lang="en-US" sz="1538" spc="100" dirty="0" err="1" smtClean="0">
                <a:solidFill>
                  <a:srgbClr val="54A9D1"/>
                </a:solidFill>
                <a:latin typeface="Helvetica Neue Medium"/>
                <a:cs typeface="Helvetica Neue Light"/>
              </a:rPr>
              <a:t>anagonist</a:t>
            </a:r>
            <a:endParaRPr lang="en-US" sz="1538" spc="100" dirty="0" smtClean="0">
              <a:solidFill>
                <a:srgbClr val="54A9D1"/>
              </a:solidFill>
              <a:latin typeface="Helvetica Neue Medium"/>
              <a:cs typeface="Helvetica Neue Light"/>
            </a:endParaRP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10885084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rotWithShape="1">
          <a:blip r:embed="rId2"/>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err="1" smtClean="0">
                <a:solidFill>
                  <a:srgbClr val="54A9D1"/>
                </a:solidFill>
                <a:latin typeface="Helvetica Neue Medium"/>
                <a:cs typeface="Helvetica Neue Light"/>
              </a:rPr>
              <a:t>GnRH</a:t>
            </a:r>
            <a:r>
              <a:rPr lang="en-US" sz="1538" spc="100" dirty="0" smtClean="0">
                <a:solidFill>
                  <a:srgbClr val="54A9D1"/>
                </a:solidFill>
                <a:latin typeface="Helvetica Neue Medium"/>
                <a:cs typeface="Helvetica Neue Light"/>
              </a:rPr>
              <a:t> antagonist</a:t>
            </a:r>
          </a:p>
          <a:p>
            <a:pPr>
              <a:spcBef>
                <a:spcPct val="0"/>
              </a:spcBef>
              <a:defRPr/>
            </a:pPr>
            <a:endParaRPr lang="en-US" sz="1538" spc="100" dirty="0" smtClean="0">
              <a:solidFill>
                <a:srgbClr val="54A9D1"/>
              </a:solidFill>
              <a:latin typeface="Helvetica Neue Medium"/>
              <a:cs typeface="Helvetica Neue Medium"/>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19546758"/>
              </p:ext>
            </p:extLst>
          </p:nvPr>
        </p:nvGraphicFramePr>
        <p:xfrm>
          <a:off x="457200" y="1600200"/>
          <a:ext cx="8229600" cy="148336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US" dirty="0"/>
                    </a:p>
                  </a:txBody>
                  <a:tcPr/>
                </a:tc>
                <a:tc>
                  <a:txBody>
                    <a:bodyPr/>
                    <a:lstStyle/>
                    <a:p>
                      <a:r>
                        <a:rPr lang="en-US" dirty="0" smtClean="0"/>
                        <a:t>PFS</a:t>
                      </a:r>
                      <a:endParaRPr lang="en-US" dirty="0"/>
                    </a:p>
                  </a:txBody>
                  <a:tcPr/>
                </a:tc>
              </a:tr>
              <a:tr h="370840">
                <a:tc>
                  <a:txBody>
                    <a:bodyPr/>
                    <a:lstStyle/>
                    <a:p>
                      <a:r>
                        <a:rPr lang="en-US" dirty="0" err="1" smtClean="0"/>
                        <a:t>Degarelix</a:t>
                      </a:r>
                      <a:endParaRPr lang="en-US" dirty="0"/>
                    </a:p>
                  </a:txBody>
                  <a:tcPr/>
                </a:tc>
                <a:tc>
                  <a:txBody>
                    <a:bodyPr/>
                    <a:lstStyle/>
                    <a:p>
                      <a:r>
                        <a:rPr lang="en-US" dirty="0" smtClean="0"/>
                        <a:t>25%</a:t>
                      </a:r>
                      <a:endParaRPr lang="en-US" dirty="0"/>
                    </a:p>
                  </a:txBody>
                  <a:tcPr/>
                </a:tc>
              </a:tr>
              <a:tr h="370840">
                <a:tc>
                  <a:txBody>
                    <a:bodyPr/>
                    <a:lstStyle/>
                    <a:p>
                      <a:r>
                        <a:rPr lang="en-US" dirty="0" err="1" smtClean="0"/>
                        <a:t>Leuprolide</a:t>
                      </a:r>
                      <a:r>
                        <a:rPr lang="en-US" dirty="0" smtClean="0"/>
                        <a:t>/ </a:t>
                      </a:r>
                      <a:r>
                        <a:rPr lang="en-US" dirty="0" err="1" smtClean="0"/>
                        <a:t>Goserelin</a:t>
                      </a:r>
                      <a:endParaRPr lang="en-US" dirty="0"/>
                    </a:p>
                  </a:txBody>
                  <a:tcPr/>
                </a:tc>
                <a:tc>
                  <a:txBody>
                    <a:bodyPr/>
                    <a:lstStyle/>
                    <a:p>
                      <a:r>
                        <a:rPr lang="en-US" dirty="0" smtClean="0"/>
                        <a:t>18%</a:t>
                      </a:r>
                      <a:endParaRPr lang="en-US" dirty="0"/>
                    </a:p>
                  </a:txBody>
                  <a:tcPr/>
                </a:tc>
              </a:tr>
              <a:tr h="370840">
                <a:tc>
                  <a:txBody>
                    <a:bodyPr/>
                    <a:lstStyle/>
                    <a:p>
                      <a:endParaRPr lang="en-US" dirty="0"/>
                    </a:p>
                  </a:txBody>
                  <a:tcPr/>
                </a:tc>
                <a:tc>
                  <a:txBody>
                    <a:bodyPr/>
                    <a:lstStyle/>
                    <a:p>
                      <a:endParaRPr lang="en-US" dirty="0"/>
                    </a:p>
                  </a:txBody>
                  <a:tcPr/>
                </a:tc>
              </a:tr>
            </a:tbl>
          </a:graphicData>
        </a:graphic>
      </p:graphicFrame>
      <p:sp>
        <p:nvSpPr>
          <p:cNvPr id="9" name="TextBox 8"/>
          <p:cNvSpPr txBox="1"/>
          <p:nvPr/>
        </p:nvSpPr>
        <p:spPr>
          <a:xfrm>
            <a:off x="683568" y="3933056"/>
            <a:ext cx="7416824" cy="2308324"/>
          </a:xfrm>
          <a:prstGeom prst="rect">
            <a:avLst/>
          </a:prstGeom>
          <a:noFill/>
        </p:spPr>
        <p:txBody>
          <a:bodyPr wrap="square" rtlCol="0">
            <a:spAutoFit/>
          </a:bodyPr>
          <a:lstStyle/>
          <a:p>
            <a:r>
              <a:rPr lang="en-US" dirty="0" smtClean="0"/>
              <a:t>2014 Meta-analysis of the 5 RTC </a:t>
            </a:r>
            <a:r>
              <a:rPr lang="en-US" dirty="0" err="1" smtClean="0"/>
              <a:t>compating</a:t>
            </a:r>
            <a:r>
              <a:rPr lang="en-US" dirty="0" smtClean="0"/>
              <a:t> </a:t>
            </a:r>
            <a:r>
              <a:rPr lang="en-US" dirty="0" err="1" smtClean="0"/>
              <a:t>GnRH</a:t>
            </a:r>
            <a:r>
              <a:rPr lang="en-US" dirty="0" smtClean="0"/>
              <a:t> </a:t>
            </a:r>
            <a:r>
              <a:rPr lang="en-US" dirty="0" err="1" smtClean="0"/>
              <a:t>antagnoist</a:t>
            </a:r>
            <a:r>
              <a:rPr lang="en-US" dirty="0" smtClean="0"/>
              <a:t> to </a:t>
            </a:r>
            <a:r>
              <a:rPr lang="en-US" dirty="0" err="1" smtClean="0"/>
              <a:t>GnRH</a:t>
            </a:r>
            <a:r>
              <a:rPr lang="en-US" dirty="0" smtClean="0"/>
              <a:t> agonist</a:t>
            </a:r>
          </a:p>
          <a:p>
            <a:pPr marL="285750" indent="-285750">
              <a:buFont typeface="Arial"/>
              <a:buChar char="•"/>
            </a:pPr>
            <a:r>
              <a:rPr lang="en-US" dirty="0" smtClean="0"/>
              <a:t>1925 men analyzed</a:t>
            </a:r>
          </a:p>
          <a:p>
            <a:pPr marL="285750" indent="-285750">
              <a:buFont typeface="Arial"/>
              <a:buChar char="•"/>
            </a:pPr>
            <a:r>
              <a:rPr lang="en-US" dirty="0" smtClean="0"/>
              <a:t>Issues</a:t>
            </a:r>
          </a:p>
          <a:p>
            <a:pPr marL="742950" lvl="1" indent="-285750">
              <a:buFont typeface="Arial"/>
              <a:buChar char="•"/>
            </a:pPr>
            <a:r>
              <a:rPr lang="en-US" dirty="0" smtClean="0"/>
              <a:t>Only 3 or 12 months of treatment given/ results collated</a:t>
            </a:r>
          </a:p>
          <a:p>
            <a:pPr marL="742950" lvl="1" indent="-285750">
              <a:buFont typeface="Arial"/>
              <a:buChar char="•"/>
            </a:pPr>
            <a:r>
              <a:rPr lang="en-US" dirty="0" smtClean="0"/>
              <a:t>Difficult to assess longer term survival advantage from this</a:t>
            </a:r>
          </a:p>
          <a:p>
            <a:pPr marL="742950" lvl="1" indent="-285750">
              <a:buFont typeface="Arial"/>
              <a:buChar char="•"/>
            </a:pPr>
            <a:r>
              <a:rPr lang="en-US" dirty="0" smtClean="0"/>
              <a:t>Significantly more injection site reactions </a:t>
            </a:r>
          </a:p>
          <a:p>
            <a:pPr marL="285750" indent="-285750">
              <a:buFont typeface="Arial"/>
              <a:buChar char="•"/>
            </a:pPr>
            <a:r>
              <a:rPr lang="en-US" dirty="0" smtClean="0"/>
              <a:t>Still awaiting long term data</a:t>
            </a:r>
          </a:p>
          <a:p>
            <a:pPr marL="742950" lvl="1" indent="-285750">
              <a:buFont typeface="Arial"/>
              <a:buChar char="•"/>
            </a:pPr>
            <a:endParaRPr lang="en-US" dirty="0"/>
          </a:p>
        </p:txBody>
      </p:sp>
    </p:spTree>
    <p:extLst>
      <p:ext uri="{BB962C8B-B14F-4D97-AF65-F5344CB8AC3E}">
        <p14:creationId xmlns:p14="http://schemas.microsoft.com/office/powerpoint/2010/main" val="13971619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11349"/>
            <a:ext cx="5433517" cy="4525963"/>
          </a:xfrm>
        </p:spPr>
        <p:txBody>
          <a:bodyPr>
            <a:normAutofit fontScale="92500" lnSpcReduction="10000"/>
          </a:bodyPr>
          <a:lstStyle/>
          <a:p>
            <a:r>
              <a:rPr lang="en-US" dirty="0" smtClean="0"/>
              <a:t>Anti-androgen</a:t>
            </a:r>
          </a:p>
          <a:p>
            <a:pPr lvl="1"/>
            <a:r>
              <a:rPr lang="en-US" dirty="0" err="1" smtClean="0"/>
              <a:t>Flutamide</a:t>
            </a:r>
            <a:r>
              <a:rPr lang="en-US" dirty="0" smtClean="0"/>
              <a:t>, </a:t>
            </a:r>
            <a:r>
              <a:rPr lang="en-US" dirty="0" err="1" smtClean="0"/>
              <a:t>Biclutamide</a:t>
            </a:r>
            <a:endParaRPr lang="en-US" dirty="0" smtClean="0"/>
          </a:p>
          <a:p>
            <a:pPr lvl="2"/>
            <a:r>
              <a:rPr lang="en-US" dirty="0" smtClean="0"/>
              <a:t>Bind to androgen receptors </a:t>
            </a:r>
          </a:p>
          <a:p>
            <a:pPr lvl="2"/>
            <a:r>
              <a:rPr lang="en-US" dirty="0" smtClean="0"/>
              <a:t>Inhibit the action of testosterone </a:t>
            </a:r>
          </a:p>
          <a:p>
            <a:pPr lvl="2"/>
            <a:r>
              <a:rPr lang="en-US" dirty="0" smtClean="0"/>
              <a:t>Ongoing normal action of the HPA axis</a:t>
            </a:r>
            <a:r>
              <a:rPr lang="en-US" dirty="0" smtClean="0">
                <a:sym typeface="Wingdings"/>
              </a:rPr>
              <a:t> therefore normal testosterone levels</a:t>
            </a:r>
          </a:p>
          <a:p>
            <a:pPr lvl="1"/>
            <a:r>
              <a:rPr lang="en-US" dirty="0" smtClean="0">
                <a:sym typeface="Wingdings"/>
              </a:rPr>
              <a:t>Not used as a first line </a:t>
            </a:r>
            <a:r>
              <a:rPr lang="en-US" i="1" dirty="0" smtClean="0">
                <a:sym typeface="Wingdings"/>
              </a:rPr>
              <a:t>monotherapy</a:t>
            </a:r>
            <a:r>
              <a:rPr lang="en-US" dirty="0" smtClean="0">
                <a:sym typeface="Wingdings"/>
              </a:rPr>
              <a:t> only to prevent flare, often used in combination for disseminated disease </a:t>
            </a:r>
            <a:endParaRPr lang="en-US" dirty="0"/>
          </a:p>
        </p:txBody>
      </p:sp>
      <p:pic>
        <p:nvPicPr>
          <p:cNvPr id="4" name="Content Placeholder 3"/>
          <p:cNvPicPr>
            <a:picLocks noChangeAspect="1"/>
          </p:cNvPicPr>
          <p:nvPr/>
        </p:nvPicPr>
        <p:blipFill rotWithShape="1">
          <a:blip r:embed="rId3"/>
          <a:srcRect t="14" b="14"/>
          <a:stretch/>
        </p:blipFill>
        <p:spPr>
          <a:xfrm>
            <a:off x="5623798" y="1585932"/>
            <a:ext cx="3046629" cy="4784224"/>
          </a:xfrm>
          <a:prstGeom prst="rect">
            <a:avLst/>
          </a:prstGeom>
        </p:spPr>
      </p:pic>
      <p:sp>
        <p:nvSpPr>
          <p:cNvPr id="5" name="Multiply 4"/>
          <p:cNvSpPr/>
          <p:nvPr/>
        </p:nvSpPr>
        <p:spPr>
          <a:xfrm>
            <a:off x="8213227" y="4467453"/>
            <a:ext cx="914400" cy="91440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4159 OCV Powerpoint 200412.pdf"/>
          <p:cNvPicPr>
            <a:picLocks noChangeAspect="1"/>
          </p:cNvPicPr>
          <p:nvPr/>
        </p:nvPicPr>
        <p:blipFill rotWithShape="1">
          <a:blip r:embed="rId4"/>
          <a:srcRect b="83402"/>
          <a:stretch/>
        </p:blipFill>
        <p:spPr>
          <a:xfrm>
            <a:off x="0" y="0"/>
            <a:ext cx="9144000" cy="1138257"/>
          </a:xfrm>
          <a:prstGeom prst="rect">
            <a:avLst/>
          </a:prstGeom>
        </p:spPr>
      </p:pic>
      <p:sp>
        <p:nvSpPr>
          <p:cNvPr id="7"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Anti-androgen Therapy</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3917681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166598" cy="4525963"/>
          </a:xfrm>
        </p:spPr>
        <p:txBody>
          <a:bodyPr/>
          <a:lstStyle/>
          <a:p>
            <a:r>
              <a:rPr lang="en-US" dirty="0" smtClean="0"/>
              <a:t>Long term combined androgen blockade</a:t>
            </a:r>
          </a:p>
          <a:p>
            <a:pPr lvl="1"/>
            <a:r>
              <a:rPr lang="en-US" dirty="0" smtClean="0"/>
              <a:t>Combination of both an anti-androgen and a medical or surgical castration</a:t>
            </a:r>
            <a:endParaRPr lang="en-US" dirty="0"/>
          </a:p>
        </p:txBody>
      </p:sp>
      <p:pic>
        <p:nvPicPr>
          <p:cNvPr id="4" name="Content Placeholder 3"/>
          <p:cNvPicPr>
            <a:picLocks noChangeAspect="1"/>
          </p:cNvPicPr>
          <p:nvPr/>
        </p:nvPicPr>
        <p:blipFill rotWithShape="1">
          <a:blip r:embed="rId2"/>
          <a:srcRect t="14" b="14"/>
          <a:stretch/>
        </p:blipFill>
        <p:spPr>
          <a:xfrm>
            <a:off x="5623798" y="1585932"/>
            <a:ext cx="3046629" cy="4784224"/>
          </a:xfrm>
          <a:prstGeom prst="rect">
            <a:avLst/>
          </a:prstGeom>
        </p:spPr>
      </p:pic>
      <p:sp>
        <p:nvSpPr>
          <p:cNvPr id="5" name="Multiply 4"/>
          <p:cNvSpPr/>
          <p:nvPr/>
        </p:nvSpPr>
        <p:spPr>
          <a:xfrm>
            <a:off x="5678326" y="1761227"/>
            <a:ext cx="914400" cy="91440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Multiply 5"/>
          <p:cNvSpPr/>
          <p:nvPr/>
        </p:nvSpPr>
        <p:spPr>
          <a:xfrm>
            <a:off x="7772400" y="4177952"/>
            <a:ext cx="914400" cy="91440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8"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Anti-androgen Therapy</a:t>
            </a:r>
          </a:p>
          <a:p>
            <a:pPr>
              <a:spcBef>
                <a:spcPct val="0"/>
              </a:spcBef>
              <a:defRPr/>
            </a:pPr>
            <a:endParaRPr lang="en-US" sz="1538" spc="100" dirty="0" smtClean="0">
              <a:solidFill>
                <a:srgbClr val="54A9D1"/>
              </a:solidFill>
              <a:latin typeface="Helvetica Neue Medium"/>
              <a:cs typeface="Helvetica Neue Medium"/>
            </a:endParaRPr>
          </a:p>
        </p:txBody>
      </p:sp>
      <p:sp>
        <p:nvSpPr>
          <p:cNvPr id="2" name="Multiply 1"/>
          <p:cNvSpPr/>
          <p:nvPr/>
        </p:nvSpPr>
        <p:spPr>
          <a:xfrm>
            <a:off x="5868144" y="3789040"/>
            <a:ext cx="914400" cy="91440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60757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47877997"/>
              </p:ext>
            </p:extLst>
          </p:nvPr>
        </p:nvGraphicFramePr>
        <p:xfrm>
          <a:off x="457199" y="1636008"/>
          <a:ext cx="7850094" cy="1975497"/>
        </p:xfrm>
        <a:graphic>
          <a:graphicData uri="http://schemas.openxmlformats.org/drawingml/2006/table">
            <a:tbl>
              <a:tblPr firstRow="1" bandRow="1">
                <a:tableStyleId>{5C22544A-7EE6-4342-B048-85BDC9FD1C3A}</a:tableStyleId>
              </a:tblPr>
              <a:tblGrid>
                <a:gridCol w="2616698"/>
                <a:gridCol w="2616698"/>
                <a:gridCol w="2616698"/>
              </a:tblGrid>
              <a:tr h="542911">
                <a:tc gridSpan="3">
                  <a:txBody>
                    <a:bodyPr/>
                    <a:lstStyle/>
                    <a:p>
                      <a:r>
                        <a:rPr lang="en-US" dirty="0" smtClean="0"/>
                        <a:t>Intergroup trial INT 0036</a:t>
                      </a:r>
                    </a:p>
                    <a:p>
                      <a:r>
                        <a:rPr lang="en-US" dirty="0" smtClean="0"/>
                        <a:t>603 men with metastatic</a:t>
                      </a:r>
                      <a:r>
                        <a:rPr lang="en-US" baseline="0" dirty="0" smtClean="0"/>
                        <a:t> disease</a:t>
                      </a:r>
                      <a:endParaRPr lang="en-US" dirty="0"/>
                    </a:p>
                  </a:txBody>
                  <a:tcPr/>
                </a:tc>
                <a:tc hMerge="1">
                  <a:txBody>
                    <a:bodyPr/>
                    <a:lstStyle/>
                    <a:p>
                      <a:endParaRPr lang="en-US" dirty="0"/>
                    </a:p>
                  </a:txBody>
                  <a:tcPr/>
                </a:tc>
                <a:tc hMerge="1">
                  <a:txBody>
                    <a:bodyPr/>
                    <a:lstStyle/>
                    <a:p>
                      <a:endParaRPr lang="en-US" dirty="0"/>
                    </a:p>
                  </a:txBody>
                  <a:tcPr/>
                </a:tc>
              </a:tr>
              <a:tr h="445139">
                <a:tc>
                  <a:txBody>
                    <a:bodyPr/>
                    <a:lstStyle/>
                    <a:p>
                      <a:pPr algn="ctr"/>
                      <a:endParaRPr lang="en-US" dirty="0"/>
                    </a:p>
                  </a:txBody>
                  <a:tcPr/>
                </a:tc>
                <a:tc>
                  <a:txBody>
                    <a:bodyPr/>
                    <a:lstStyle/>
                    <a:p>
                      <a:pPr algn="ctr"/>
                      <a:r>
                        <a:rPr lang="en-US" dirty="0" smtClean="0"/>
                        <a:t>PFS</a:t>
                      </a:r>
                      <a:endParaRPr lang="en-US" dirty="0"/>
                    </a:p>
                  </a:txBody>
                  <a:tcPr/>
                </a:tc>
                <a:tc>
                  <a:txBody>
                    <a:bodyPr/>
                    <a:lstStyle/>
                    <a:p>
                      <a:pPr algn="ctr"/>
                      <a:r>
                        <a:rPr lang="en-US" dirty="0" smtClean="0"/>
                        <a:t>OS</a:t>
                      </a:r>
                      <a:endParaRPr lang="en-US" dirty="0"/>
                    </a:p>
                  </a:txBody>
                  <a:tcPr/>
                </a:tc>
              </a:tr>
              <a:tr h="445139">
                <a:tc>
                  <a:txBody>
                    <a:bodyPr/>
                    <a:lstStyle/>
                    <a:p>
                      <a:r>
                        <a:rPr lang="en-US" dirty="0" err="1" smtClean="0"/>
                        <a:t>Leuprolide</a:t>
                      </a:r>
                      <a:r>
                        <a:rPr lang="en-US" dirty="0" smtClean="0"/>
                        <a:t> + </a:t>
                      </a:r>
                      <a:r>
                        <a:rPr lang="en-US" dirty="0" err="1" smtClean="0"/>
                        <a:t>flutamide</a:t>
                      </a:r>
                      <a:endParaRPr lang="en-US" dirty="0"/>
                    </a:p>
                  </a:txBody>
                  <a:tcPr/>
                </a:tc>
                <a:tc>
                  <a:txBody>
                    <a:bodyPr/>
                    <a:lstStyle/>
                    <a:p>
                      <a:r>
                        <a:rPr lang="en-US" dirty="0" smtClean="0"/>
                        <a:t>16.5</a:t>
                      </a:r>
                      <a:endParaRPr lang="en-US" dirty="0"/>
                    </a:p>
                  </a:txBody>
                  <a:tcPr/>
                </a:tc>
                <a:tc>
                  <a:txBody>
                    <a:bodyPr/>
                    <a:lstStyle/>
                    <a:p>
                      <a:r>
                        <a:rPr lang="en-US" dirty="0" smtClean="0"/>
                        <a:t>35.6</a:t>
                      </a:r>
                      <a:endParaRPr lang="en-US" dirty="0"/>
                    </a:p>
                  </a:txBody>
                  <a:tcPr/>
                </a:tc>
              </a:tr>
              <a:tr h="445139">
                <a:tc>
                  <a:txBody>
                    <a:bodyPr/>
                    <a:lstStyle/>
                    <a:p>
                      <a:r>
                        <a:rPr lang="en-US" dirty="0" err="1" smtClean="0"/>
                        <a:t>leuprolide</a:t>
                      </a:r>
                      <a:endParaRPr lang="en-US" dirty="0"/>
                    </a:p>
                  </a:txBody>
                  <a:tcPr/>
                </a:tc>
                <a:tc>
                  <a:txBody>
                    <a:bodyPr/>
                    <a:lstStyle/>
                    <a:p>
                      <a:r>
                        <a:rPr lang="en-US" dirty="0" smtClean="0"/>
                        <a:t>13.9</a:t>
                      </a:r>
                      <a:endParaRPr lang="en-US" dirty="0"/>
                    </a:p>
                  </a:txBody>
                  <a:tcPr/>
                </a:tc>
                <a:tc>
                  <a:txBody>
                    <a:bodyPr/>
                    <a:lstStyle/>
                    <a:p>
                      <a:r>
                        <a:rPr lang="en-US" dirty="0" smtClean="0"/>
                        <a:t>28.3</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90316039"/>
              </p:ext>
            </p:extLst>
          </p:nvPr>
        </p:nvGraphicFramePr>
        <p:xfrm>
          <a:off x="457199" y="3893842"/>
          <a:ext cx="7850094" cy="1975497"/>
        </p:xfrm>
        <a:graphic>
          <a:graphicData uri="http://schemas.openxmlformats.org/drawingml/2006/table">
            <a:tbl>
              <a:tblPr firstRow="1" bandRow="1">
                <a:tableStyleId>{5C22544A-7EE6-4342-B048-85BDC9FD1C3A}</a:tableStyleId>
              </a:tblPr>
              <a:tblGrid>
                <a:gridCol w="2616698"/>
                <a:gridCol w="2616698"/>
                <a:gridCol w="2616698"/>
              </a:tblGrid>
              <a:tr h="542911">
                <a:tc gridSpan="3">
                  <a:txBody>
                    <a:bodyPr/>
                    <a:lstStyle/>
                    <a:p>
                      <a:r>
                        <a:rPr lang="en-US" dirty="0" smtClean="0"/>
                        <a:t>Intergroup trial INT 0015</a:t>
                      </a:r>
                    </a:p>
                    <a:p>
                      <a:r>
                        <a:rPr lang="en-US" dirty="0" smtClean="0"/>
                        <a:t>1387</a:t>
                      </a:r>
                      <a:r>
                        <a:rPr lang="en-US" baseline="0" dirty="0" smtClean="0"/>
                        <a:t> </a:t>
                      </a:r>
                      <a:r>
                        <a:rPr lang="en-US" dirty="0" smtClean="0"/>
                        <a:t>men with metastatic</a:t>
                      </a:r>
                      <a:r>
                        <a:rPr lang="en-US" baseline="0" dirty="0" smtClean="0"/>
                        <a:t> disease</a:t>
                      </a:r>
                      <a:endParaRPr lang="en-US" dirty="0"/>
                    </a:p>
                  </a:txBody>
                  <a:tcPr/>
                </a:tc>
                <a:tc hMerge="1">
                  <a:txBody>
                    <a:bodyPr/>
                    <a:lstStyle/>
                    <a:p>
                      <a:endParaRPr lang="en-US" dirty="0"/>
                    </a:p>
                  </a:txBody>
                  <a:tcPr/>
                </a:tc>
                <a:tc hMerge="1">
                  <a:txBody>
                    <a:bodyPr/>
                    <a:lstStyle/>
                    <a:p>
                      <a:endParaRPr lang="en-US" dirty="0"/>
                    </a:p>
                  </a:txBody>
                  <a:tcPr/>
                </a:tc>
              </a:tr>
              <a:tr h="445139">
                <a:tc>
                  <a:txBody>
                    <a:bodyPr/>
                    <a:lstStyle/>
                    <a:p>
                      <a:pPr algn="ctr"/>
                      <a:endParaRPr lang="en-US" dirty="0"/>
                    </a:p>
                  </a:txBody>
                  <a:tcPr/>
                </a:tc>
                <a:tc>
                  <a:txBody>
                    <a:bodyPr/>
                    <a:lstStyle/>
                    <a:p>
                      <a:pPr algn="ctr"/>
                      <a:r>
                        <a:rPr lang="en-US" dirty="0" smtClean="0"/>
                        <a:t>PFS</a:t>
                      </a:r>
                      <a:endParaRPr lang="en-US" dirty="0"/>
                    </a:p>
                  </a:txBody>
                  <a:tcPr/>
                </a:tc>
                <a:tc>
                  <a:txBody>
                    <a:bodyPr/>
                    <a:lstStyle/>
                    <a:p>
                      <a:pPr algn="ctr"/>
                      <a:r>
                        <a:rPr lang="en-US" dirty="0" smtClean="0"/>
                        <a:t>OS</a:t>
                      </a:r>
                      <a:endParaRPr lang="en-US" dirty="0"/>
                    </a:p>
                  </a:txBody>
                  <a:tcPr/>
                </a:tc>
              </a:tr>
              <a:tr h="445139">
                <a:tc>
                  <a:txBody>
                    <a:bodyPr/>
                    <a:lstStyle/>
                    <a:p>
                      <a:r>
                        <a:rPr lang="en-US" dirty="0" err="1" smtClean="0"/>
                        <a:t>Orchidectomy</a:t>
                      </a:r>
                      <a:r>
                        <a:rPr lang="en-US" dirty="0" smtClean="0"/>
                        <a:t> + </a:t>
                      </a:r>
                      <a:r>
                        <a:rPr lang="en-US" dirty="0" err="1" smtClean="0"/>
                        <a:t>flutamide</a:t>
                      </a:r>
                      <a:endParaRPr lang="en-US" dirty="0"/>
                    </a:p>
                  </a:txBody>
                  <a:tcPr/>
                </a:tc>
                <a:tc>
                  <a:txBody>
                    <a:bodyPr/>
                    <a:lstStyle/>
                    <a:p>
                      <a:r>
                        <a:rPr lang="en-US" dirty="0" smtClean="0"/>
                        <a:t>20</a:t>
                      </a:r>
                      <a:endParaRPr lang="en-US" dirty="0"/>
                    </a:p>
                  </a:txBody>
                  <a:tcPr/>
                </a:tc>
                <a:tc>
                  <a:txBody>
                    <a:bodyPr/>
                    <a:lstStyle/>
                    <a:p>
                      <a:r>
                        <a:rPr lang="en-US" dirty="0" smtClean="0"/>
                        <a:t>34</a:t>
                      </a:r>
                      <a:endParaRPr lang="en-US" dirty="0"/>
                    </a:p>
                  </a:txBody>
                  <a:tcPr/>
                </a:tc>
              </a:tr>
              <a:tr h="445139">
                <a:tc>
                  <a:txBody>
                    <a:bodyPr/>
                    <a:lstStyle/>
                    <a:p>
                      <a:r>
                        <a:rPr lang="en-US" dirty="0" err="1" smtClean="0"/>
                        <a:t>Orchidectomy</a:t>
                      </a:r>
                      <a:r>
                        <a:rPr lang="en-US" baseline="0" dirty="0" smtClean="0"/>
                        <a:t> + placebo</a:t>
                      </a:r>
                      <a:endParaRPr lang="en-US" dirty="0"/>
                    </a:p>
                  </a:txBody>
                  <a:tcPr/>
                </a:tc>
                <a:tc>
                  <a:txBody>
                    <a:bodyPr/>
                    <a:lstStyle/>
                    <a:p>
                      <a:r>
                        <a:rPr lang="en-US" dirty="0" smtClean="0"/>
                        <a:t>19</a:t>
                      </a:r>
                      <a:endParaRPr lang="en-US" dirty="0"/>
                    </a:p>
                  </a:txBody>
                  <a:tcPr/>
                </a:tc>
                <a:tc>
                  <a:txBody>
                    <a:bodyPr/>
                    <a:lstStyle/>
                    <a:p>
                      <a:r>
                        <a:rPr lang="en-US" dirty="0" smtClean="0"/>
                        <a:t>30</a:t>
                      </a:r>
                      <a:endParaRPr lang="en-US" dirty="0"/>
                    </a:p>
                  </a:txBody>
                  <a:tcPr/>
                </a:tc>
              </a:tr>
            </a:tbl>
          </a:graphicData>
        </a:graphic>
      </p:graphicFrame>
      <p:pic>
        <p:nvPicPr>
          <p:cNvPr id="6" name="Picture 5" descr="4159 OCV Powerpoint 200412.pdf"/>
          <p:cNvPicPr>
            <a:picLocks noChangeAspect="1"/>
          </p:cNvPicPr>
          <p:nvPr/>
        </p:nvPicPr>
        <p:blipFill rotWithShape="1">
          <a:blip r:embed="rId3"/>
          <a:srcRect b="83402"/>
          <a:stretch/>
        </p:blipFill>
        <p:spPr>
          <a:xfrm>
            <a:off x="0" y="58495"/>
            <a:ext cx="9144000" cy="1138257"/>
          </a:xfrm>
          <a:prstGeom prst="rect">
            <a:avLst/>
          </a:prstGeom>
        </p:spPr>
      </p:pic>
      <p:pic>
        <p:nvPicPr>
          <p:cNvPr id="8" name="Picture 7" descr="4159 OCV Powerpoint 200412.pdf"/>
          <p:cNvPicPr>
            <a:picLocks noChangeAspect="1"/>
          </p:cNvPicPr>
          <p:nvPr/>
        </p:nvPicPr>
        <p:blipFill rotWithShape="1">
          <a:blip r:embed="rId3"/>
          <a:srcRect b="83402"/>
          <a:stretch/>
        </p:blipFill>
        <p:spPr>
          <a:xfrm>
            <a:off x="0" y="58495"/>
            <a:ext cx="9144000" cy="1138257"/>
          </a:xfrm>
          <a:prstGeom prst="rect">
            <a:avLst/>
          </a:prstGeom>
        </p:spPr>
      </p:pic>
      <p:sp>
        <p:nvSpPr>
          <p:cNvPr id="10"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Dual Blockade </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42324619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srcRect t="-917" b="-111"/>
          <a:stretch/>
        </p:blipFill>
        <p:spPr>
          <a:xfrm>
            <a:off x="900113" y="905566"/>
            <a:ext cx="7786687" cy="5621130"/>
          </a:xfrm>
        </p:spPr>
      </p:pic>
      <p:pic>
        <p:nvPicPr>
          <p:cNvPr id="4" name="Picture 3"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ADT: side effects</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34717689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600201"/>
            <a:ext cx="7787208" cy="4277072"/>
          </a:xfrm>
        </p:spPr>
        <p:txBody>
          <a:bodyPr>
            <a:normAutofit lnSpcReduction="10000"/>
          </a:bodyPr>
          <a:lstStyle/>
          <a:p>
            <a:r>
              <a:rPr lang="en-AU" dirty="0" smtClean="0"/>
              <a:t>Prolonged androgen therapy:</a:t>
            </a:r>
          </a:p>
          <a:p>
            <a:pPr lvl="1"/>
            <a:r>
              <a:rPr lang="en-US" dirty="0" smtClean="0"/>
              <a:t>H</a:t>
            </a:r>
            <a:r>
              <a:rPr lang="en-AU" dirty="0" err="1" smtClean="0"/>
              <a:t>ot</a:t>
            </a:r>
            <a:r>
              <a:rPr lang="en-AU" dirty="0" smtClean="0"/>
              <a:t> flushes</a:t>
            </a:r>
          </a:p>
          <a:p>
            <a:pPr lvl="1"/>
            <a:r>
              <a:rPr lang="en-AU" dirty="0" smtClean="0"/>
              <a:t>Weight gain</a:t>
            </a:r>
          </a:p>
          <a:p>
            <a:pPr lvl="1"/>
            <a:r>
              <a:rPr lang="en-AU" dirty="0" smtClean="0"/>
              <a:t>Erectile dysfunction/ decreased libido</a:t>
            </a:r>
          </a:p>
          <a:p>
            <a:pPr lvl="1"/>
            <a:r>
              <a:rPr lang="en-AU" dirty="0" smtClean="0"/>
              <a:t>Osteoporosis</a:t>
            </a:r>
          </a:p>
          <a:p>
            <a:pPr lvl="1"/>
            <a:r>
              <a:rPr lang="en-AU" dirty="0" smtClean="0"/>
              <a:t>Metabolic syndrome</a:t>
            </a:r>
          </a:p>
          <a:p>
            <a:pPr lvl="2"/>
            <a:r>
              <a:rPr lang="en-AU" dirty="0" smtClean="0"/>
              <a:t>Diabetes</a:t>
            </a:r>
          </a:p>
          <a:p>
            <a:pPr lvl="2"/>
            <a:r>
              <a:rPr lang="en-AU" dirty="0" smtClean="0"/>
              <a:t>Cardiovascular disease, stroke</a:t>
            </a:r>
          </a:p>
          <a:p>
            <a:pPr lvl="2"/>
            <a:r>
              <a:rPr lang="en-AU" dirty="0" smtClean="0"/>
              <a:t>Obesity</a:t>
            </a:r>
          </a:p>
          <a:p>
            <a:pPr lvl="2"/>
            <a:endParaRPr lang="en-AU" dirty="0"/>
          </a:p>
        </p:txBody>
      </p:sp>
      <p:pic>
        <p:nvPicPr>
          <p:cNvPr id="4" name="Picture 3" descr="4159 OCV Powerpoint 200412.pdf"/>
          <p:cNvPicPr>
            <a:picLocks noChangeAspect="1"/>
          </p:cNvPicPr>
          <p:nvPr/>
        </p:nvPicPr>
        <p:blipFill rotWithShape="1">
          <a:blip r:embed="rId2"/>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ADT: side effects</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1972093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Risk Factors: Age</a:t>
            </a:r>
          </a:p>
          <a:p>
            <a:pPr>
              <a:spcBef>
                <a:spcPct val="0"/>
              </a:spcBef>
              <a:defRPr/>
            </a:pPr>
            <a:endParaRPr lang="en-US" sz="1538" spc="100" dirty="0" smtClean="0">
              <a:solidFill>
                <a:srgbClr val="54A9D1"/>
              </a:solidFill>
              <a:latin typeface="Helvetica Neue Medium"/>
              <a:cs typeface="Helvetica Neue Medium"/>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99" t="25798" r="69370" b="38907"/>
          <a:stretch/>
        </p:blipFill>
        <p:spPr bwMode="auto">
          <a:xfrm>
            <a:off x="2126316" y="1628800"/>
            <a:ext cx="5686044" cy="4522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13511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40768"/>
            <a:ext cx="8229600" cy="4525963"/>
          </a:xfrm>
        </p:spPr>
        <p:txBody>
          <a:bodyPr>
            <a:normAutofit fontScale="92500" lnSpcReduction="20000"/>
          </a:bodyPr>
          <a:lstStyle/>
          <a:p>
            <a:r>
              <a:rPr lang="en-US" dirty="0" smtClean="0"/>
              <a:t>Intermittent Androgen Deprivation</a:t>
            </a:r>
          </a:p>
          <a:p>
            <a:pPr lvl="1"/>
            <a:r>
              <a:rPr lang="en-US" dirty="0" smtClean="0"/>
              <a:t>Treatment for a fixed period of time </a:t>
            </a:r>
          </a:p>
          <a:p>
            <a:pPr lvl="1"/>
            <a:r>
              <a:rPr lang="en-US" dirty="0" smtClean="0"/>
              <a:t>OR based on achieving a maximal response from the PSA</a:t>
            </a:r>
          </a:p>
          <a:p>
            <a:pPr lvl="1"/>
            <a:r>
              <a:rPr lang="en-US" dirty="0" smtClean="0"/>
              <a:t>Patients then remain off treatment until reaching a pre-defined PSA or with evidence of new metastatic disease</a:t>
            </a:r>
          </a:p>
          <a:p>
            <a:r>
              <a:rPr lang="en-US" dirty="0" smtClean="0"/>
              <a:t>Rationale</a:t>
            </a:r>
          </a:p>
          <a:p>
            <a:pPr lvl="1"/>
            <a:r>
              <a:rPr lang="en-US" dirty="0" smtClean="0"/>
              <a:t>Prolonged ADT may theoretically facilitate progression from androgen dependence to independence</a:t>
            </a:r>
          </a:p>
          <a:p>
            <a:pPr lvl="1"/>
            <a:r>
              <a:rPr lang="en-US" dirty="0" smtClean="0"/>
              <a:t>Decrease testosterone related SE to increased QOL</a:t>
            </a:r>
            <a:endParaRPr lang="en-US" dirty="0"/>
          </a:p>
        </p:txBody>
      </p:sp>
      <p:pic>
        <p:nvPicPr>
          <p:cNvPr id="4" name="Picture 3" descr="4159 OCV Powerpoint 200412.pdf"/>
          <p:cNvPicPr>
            <a:picLocks noChangeAspect="1"/>
          </p:cNvPicPr>
          <p:nvPr/>
        </p:nvPicPr>
        <p:blipFill rotWithShape="1">
          <a:blip r:embed="rId3"/>
          <a:srcRect b="83402"/>
          <a:stretch/>
        </p:blipFill>
        <p:spPr>
          <a:xfrm>
            <a:off x="0" y="-27384"/>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Intermittent Androgen Deprivation</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39509197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674484119"/>
              </p:ext>
            </p:extLst>
          </p:nvPr>
        </p:nvGraphicFramePr>
        <p:xfrm>
          <a:off x="457200" y="1600200"/>
          <a:ext cx="8147248" cy="1483360"/>
        </p:xfrm>
        <a:graphic>
          <a:graphicData uri="http://schemas.openxmlformats.org/drawingml/2006/table">
            <a:tbl>
              <a:tblPr firstRow="1" bandRow="1">
                <a:tableStyleId>{5C22544A-7EE6-4342-B048-85BDC9FD1C3A}</a:tableStyleId>
              </a:tblPr>
              <a:tblGrid>
                <a:gridCol w="4073624"/>
                <a:gridCol w="4073624"/>
              </a:tblGrid>
              <a:tr h="370840">
                <a:tc gridSpan="2">
                  <a:txBody>
                    <a:bodyPr/>
                    <a:lstStyle/>
                    <a:p>
                      <a:r>
                        <a:rPr lang="en-US" dirty="0" smtClean="0"/>
                        <a:t>Intergroup</a:t>
                      </a:r>
                      <a:r>
                        <a:rPr lang="en-US" baseline="0" dirty="0" smtClean="0"/>
                        <a:t> trial INT 0162 (non-inferiority trial) for metastatic disease</a:t>
                      </a:r>
                      <a:endParaRPr lang="en-US" dirty="0"/>
                    </a:p>
                  </a:txBody>
                  <a:tcPr/>
                </a:tc>
                <a:tc hMerge="1">
                  <a:txBody>
                    <a:bodyPr/>
                    <a:lstStyle/>
                    <a:p>
                      <a:endParaRPr lang="en-US" dirty="0"/>
                    </a:p>
                  </a:txBody>
                  <a:tcPr/>
                </a:tc>
              </a:tr>
              <a:tr h="370840">
                <a:tc>
                  <a:txBody>
                    <a:bodyPr/>
                    <a:lstStyle/>
                    <a:p>
                      <a:endParaRPr lang="en-US" dirty="0"/>
                    </a:p>
                  </a:txBody>
                  <a:tcPr/>
                </a:tc>
                <a:tc>
                  <a:txBody>
                    <a:bodyPr/>
                    <a:lstStyle/>
                    <a:p>
                      <a:pPr algn="ctr"/>
                      <a:r>
                        <a:rPr lang="en-US" dirty="0" smtClean="0"/>
                        <a:t>OS</a:t>
                      </a:r>
                      <a:endParaRPr lang="en-US" dirty="0"/>
                    </a:p>
                  </a:txBody>
                  <a:tcPr/>
                </a:tc>
              </a:tr>
              <a:tr h="370840">
                <a:tc>
                  <a:txBody>
                    <a:bodyPr/>
                    <a:lstStyle/>
                    <a:p>
                      <a:r>
                        <a:rPr lang="en-US" dirty="0" smtClean="0"/>
                        <a:t>Continuous ADT</a:t>
                      </a:r>
                      <a:endParaRPr lang="en-US" dirty="0"/>
                    </a:p>
                  </a:txBody>
                  <a:tcPr/>
                </a:tc>
                <a:tc>
                  <a:txBody>
                    <a:bodyPr/>
                    <a:lstStyle/>
                    <a:p>
                      <a:pPr algn="ctr"/>
                      <a:r>
                        <a:rPr lang="en-US" dirty="0" smtClean="0"/>
                        <a:t>5.8</a:t>
                      </a:r>
                      <a:endParaRPr lang="en-US" dirty="0"/>
                    </a:p>
                  </a:txBody>
                  <a:tcPr/>
                </a:tc>
              </a:tr>
              <a:tr h="370840">
                <a:tc>
                  <a:txBody>
                    <a:bodyPr/>
                    <a:lstStyle/>
                    <a:p>
                      <a:r>
                        <a:rPr lang="en-US" dirty="0" smtClean="0"/>
                        <a:t>Intermittent ADT</a:t>
                      </a:r>
                      <a:endParaRPr lang="en-US" dirty="0"/>
                    </a:p>
                  </a:txBody>
                  <a:tcPr/>
                </a:tc>
                <a:tc>
                  <a:txBody>
                    <a:bodyPr/>
                    <a:lstStyle/>
                    <a:p>
                      <a:pPr algn="ctr"/>
                      <a:r>
                        <a:rPr lang="en-US" dirty="0" smtClean="0"/>
                        <a:t>5.1 (HR 1.1</a:t>
                      </a:r>
                      <a:r>
                        <a:rPr lang="en-US" baseline="0" dirty="0" smtClean="0"/>
                        <a:t> 95% CI 0.99-1.23) </a:t>
                      </a:r>
                      <a:endParaRPr lang="en-US" dirty="0"/>
                    </a:p>
                  </a:txBody>
                  <a:tcPr/>
                </a:tc>
              </a:tr>
            </a:tbl>
          </a:graphicData>
        </a:graphic>
      </p:graphicFrame>
      <p:pic>
        <p:nvPicPr>
          <p:cNvPr id="4" name="Picture 3"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Anti-androgen Therapy</a:t>
            </a:r>
          </a:p>
          <a:p>
            <a:pPr>
              <a:spcBef>
                <a:spcPct val="0"/>
              </a:spcBef>
              <a:defRPr/>
            </a:pPr>
            <a:endParaRPr lang="en-US" sz="1538" spc="100" dirty="0" smtClean="0">
              <a:solidFill>
                <a:srgbClr val="54A9D1"/>
              </a:solidFill>
              <a:latin typeface="Helvetica Neue Medium"/>
              <a:cs typeface="Helvetica Neue Medium"/>
            </a:endParaRPr>
          </a:p>
        </p:txBody>
      </p:sp>
      <p:graphicFrame>
        <p:nvGraphicFramePr>
          <p:cNvPr id="6" name="Table 5"/>
          <p:cNvGraphicFramePr>
            <a:graphicFrameLocks noGrp="1"/>
          </p:cNvGraphicFramePr>
          <p:nvPr>
            <p:extLst>
              <p:ext uri="{D42A27DB-BD31-4B8C-83A1-F6EECF244321}">
                <p14:modId xmlns:p14="http://schemas.microsoft.com/office/powerpoint/2010/main" val="2756974091"/>
              </p:ext>
            </p:extLst>
          </p:nvPr>
        </p:nvGraphicFramePr>
        <p:xfrm>
          <a:off x="539552" y="3933056"/>
          <a:ext cx="7848872" cy="2291080"/>
        </p:xfrm>
        <a:graphic>
          <a:graphicData uri="http://schemas.openxmlformats.org/drawingml/2006/table">
            <a:tbl>
              <a:tblPr firstRow="1" bandRow="1">
                <a:tableStyleId>{5C22544A-7EE6-4342-B048-85BDC9FD1C3A}</a:tableStyleId>
              </a:tblPr>
              <a:tblGrid>
                <a:gridCol w="1962218"/>
                <a:gridCol w="1962218"/>
                <a:gridCol w="1962218"/>
                <a:gridCol w="1962218"/>
              </a:tblGrid>
              <a:tr h="370840">
                <a:tc gridSpan="4">
                  <a:txBody>
                    <a:bodyPr/>
                    <a:lstStyle/>
                    <a:p>
                      <a:r>
                        <a:rPr lang="en-US" dirty="0" smtClean="0"/>
                        <a:t>Crook et al</a:t>
                      </a:r>
                      <a:r>
                        <a:rPr lang="en-US" baseline="0" dirty="0" smtClean="0"/>
                        <a:t> (Canada)</a:t>
                      </a:r>
                      <a:r>
                        <a:rPr lang="en-US" dirty="0" smtClean="0"/>
                        <a:t> Intermittent Androgen</a:t>
                      </a:r>
                      <a:r>
                        <a:rPr lang="en-US" baseline="0" dirty="0" smtClean="0"/>
                        <a:t> Suppression for localised prostate cancer (non-inferiority trial) for PSA only recurrence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dirty="0" smtClean="0"/>
                        <a:t>OS</a:t>
                      </a:r>
                      <a:endParaRPr lang="en-US" dirty="0"/>
                    </a:p>
                  </a:txBody>
                  <a:tcPr/>
                </a:tc>
                <a:tc>
                  <a:txBody>
                    <a:bodyPr/>
                    <a:lstStyle/>
                    <a:p>
                      <a:r>
                        <a:rPr lang="en-US" dirty="0" smtClean="0"/>
                        <a:t>Prostate related</a:t>
                      </a:r>
                      <a:r>
                        <a:rPr lang="en-US" baseline="0" dirty="0" smtClean="0"/>
                        <a:t> deaths</a:t>
                      </a:r>
                      <a:endParaRPr lang="en-US" dirty="0"/>
                    </a:p>
                  </a:txBody>
                  <a:tcPr/>
                </a:tc>
                <a:tc>
                  <a:txBody>
                    <a:bodyPr/>
                    <a:lstStyle/>
                    <a:p>
                      <a:r>
                        <a:rPr lang="en-US" dirty="0" smtClean="0"/>
                        <a:t>Non-prostate related deaths</a:t>
                      </a:r>
                      <a:endParaRPr lang="en-US" dirty="0"/>
                    </a:p>
                  </a:txBody>
                  <a:tcPr/>
                </a:tc>
              </a:tr>
              <a:tr h="370840">
                <a:tc>
                  <a:txBody>
                    <a:bodyPr/>
                    <a:lstStyle/>
                    <a:p>
                      <a:r>
                        <a:rPr lang="en-US" dirty="0" smtClean="0"/>
                        <a:t>Continuous</a:t>
                      </a:r>
                      <a:r>
                        <a:rPr lang="en-US" baseline="0" dirty="0" smtClean="0"/>
                        <a:t> ADT</a:t>
                      </a:r>
                      <a:endParaRPr lang="en-US" dirty="0"/>
                    </a:p>
                  </a:txBody>
                  <a:tcPr/>
                </a:tc>
                <a:tc>
                  <a:txBody>
                    <a:bodyPr/>
                    <a:lstStyle/>
                    <a:p>
                      <a:r>
                        <a:rPr lang="en-US" dirty="0" smtClean="0"/>
                        <a:t>8.8</a:t>
                      </a:r>
                      <a:endParaRPr lang="en-US" dirty="0"/>
                    </a:p>
                  </a:txBody>
                  <a:tcPr/>
                </a:tc>
                <a:tc>
                  <a:txBody>
                    <a:bodyPr/>
                    <a:lstStyle/>
                    <a:p>
                      <a:r>
                        <a:rPr lang="en-US" dirty="0" smtClean="0"/>
                        <a:t>94</a:t>
                      </a:r>
                      <a:endParaRPr lang="en-US" dirty="0"/>
                    </a:p>
                  </a:txBody>
                  <a:tcPr/>
                </a:tc>
                <a:tc>
                  <a:txBody>
                    <a:bodyPr/>
                    <a:lstStyle/>
                    <a:p>
                      <a:r>
                        <a:rPr lang="en-US" dirty="0" smtClean="0"/>
                        <a:t>162</a:t>
                      </a:r>
                      <a:endParaRPr lang="en-US" dirty="0"/>
                    </a:p>
                  </a:txBody>
                  <a:tcPr/>
                </a:tc>
              </a:tr>
              <a:tr h="370840">
                <a:tc>
                  <a:txBody>
                    <a:bodyPr/>
                    <a:lstStyle/>
                    <a:p>
                      <a:r>
                        <a:rPr lang="en-US" dirty="0" smtClean="0"/>
                        <a:t>Intermittent ADT</a:t>
                      </a:r>
                      <a:endParaRPr lang="en-US" dirty="0"/>
                    </a:p>
                  </a:txBody>
                  <a:tcPr/>
                </a:tc>
                <a:tc>
                  <a:txBody>
                    <a:bodyPr/>
                    <a:lstStyle/>
                    <a:p>
                      <a:r>
                        <a:rPr lang="en-US" dirty="0" smtClean="0"/>
                        <a:t>9.1 (HR 1.02 95% CI 0.86- 1.21 )</a:t>
                      </a:r>
                      <a:endParaRPr lang="en-US" dirty="0"/>
                    </a:p>
                  </a:txBody>
                  <a:tcPr/>
                </a:tc>
                <a:tc>
                  <a:txBody>
                    <a:bodyPr/>
                    <a:lstStyle/>
                    <a:p>
                      <a:r>
                        <a:rPr lang="en-US" dirty="0" smtClean="0"/>
                        <a:t>120</a:t>
                      </a:r>
                      <a:endParaRPr lang="en-US" dirty="0"/>
                    </a:p>
                  </a:txBody>
                  <a:tcPr/>
                </a:tc>
                <a:tc>
                  <a:txBody>
                    <a:bodyPr/>
                    <a:lstStyle/>
                    <a:p>
                      <a:r>
                        <a:rPr lang="en-US" dirty="0" smtClean="0"/>
                        <a:t>148</a:t>
                      </a:r>
                      <a:endParaRPr lang="en-US" dirty="0"/>
                    </a:p>
                  </a:txBody>
                  <a:tcPr/>
                </a:tc>
              </a:tr>
            </a:tbl>
          </a:graphicData>
        </a:graphic>
      </p:graphicFrame>
    </p:spTree>
    <p:extLst>
      <p:ext uri="{BB962C8B-B14F-4D97-AF65-F5344CB8AC3E}">
        <p14:creationId xmlns:p14="http://schemas.microsoft.com/office/powerpoint/2010/main" val="37483182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1" dirty="0" err="1" smtClean="0"/>
              <a:t>Ist</a:t>
            </a:r>
            <a:r>
              <a:rPr lang="en-US" b="1" dirty="0" smtClean="0"/>
              <a:t> line therapy</a:t>
            </a:r>
          </a:p>
          <a:p>
            <a:pPr lvl="1"/>
            <a:r>
              <a:rPr lang="en-US" b="1" dirty="0" err="1" smtClean="0"/>
              <a:t>GnRH</a:t>
            </a:r>
            <a:r>
              <a:rPr lang="en-US" b="1" dirty="0" smtClean="0"/>
              <a:t> </a:t>
            </a:r>
            <a:r>
              <a:rPr lang="en-US" b="1" dirty="0" err="1" smtClean="0"/>
              <a:t>threapy</a:t>
            </a:r>
            <a:endParaRPr lang="en-US" b="1" dirty="0" smtClean="0"/>
          </a:p>
          <a:p>
            <a:r>
              <a:rPr lang="en-US" b="1" dirty="0" smtClean="0"/>
              <a:t>2</a:t>
            </a:r>
            <a:r>
              <a:rPr lang="en-US" b="1" baseline="30000" dirty="0" smtClean="0"/>
              <a:t>nd</a:t>
            </a:r>
            <a:r>
              <a:rPr lang="en-US" b="1" dirty="0" smtClean="0"/>
              <a:t> line therapy</a:t>
            </a:r>
          </a:p>
          <a:p>
            <a:pPr lvl="1"/>
            <a:r>
              <a:rPr lang="en-US" b="1" dirty="0" smtClean="0"/>
              <a:t>GnRH AND testosterone antagonist</a:t>
            </a:r>
          </a:p>
          <a:p>
            <a:r>
              <a:rPr lang="en-US" dirty="0" smtClean="0"/>
              <a:t>3</a:t>
            </a:r>
            <a:r>
              <a:rPr lang="en-US" baseline="30000" dirty="0" smtClean="0"/>
              <a:t>rd</a:t>
            </a:r>
            <a:r>
              <a:rPr lang="en-US" dirty="0" smtClean="0"/>
              <a:t> Line therapy</a:t>
            </a:r>
          </a:p>
          <a:p>
            <a:pPr lvl="1"/>
            <a:r>
              <a:rPr lang="en-US" dirty="0" smtClean="0"/>
              <a:t>Abiraterone </a:t>
            </a:r>
          </a:p>
          <a:p>
            <a:r>
              <a:rPr lang="en-US" dirty="0" smtClean="0"/>
              <a:t>Others</a:t>
            </a:r>
          </a:p>
          <a:p>
            <a:pPr lvl="1"/>
            <a:r>
              <a:rPr lang="en-US" dirty="0" smtClean="0"/>
              <a:t>5-alpha </a:t>
            </a:r>
            <a:r>
              <a:rPr lang="en-US" dirty="0" err="1" smtClean="0"/>
              <a:t>reductase</a:t>
            </a:r>
            <a:r>
              <a:rPr lang="en-US" dirty="0" smtClean="0"/>
              <a:t> inhibitors</a:t>
            </a:r>
          </a:p>
          <a:p>
            <a:pPr lvl="1"/>
            <a:r>
              <a:rPr lang="en-US" dirty="0" smtClean="0"/>
              <a:t>Enzalutamide</a:t>
            </a:r>
          </a:p>
          <a:p>
            <a:pPr lvl="1"/>
            <a:endParaRPr lang="en-US" dirty="0"/>
          </a:p>
        </p:txBody>
      </p:sp>
      <p:pic>
        <p:nvPicPr>
          <p:cNvPr id="4" name="Picture 3" descr="4159 OCV Powerpoint 200412.pdf"/>
          <p:cNvPicPr>
            <a:picLocks noChangeAspect="1"/>
          </p:cNvPicPr>
          <p:nvPr/>
        </p:nvPicPr>
        <p:blipFill rotWithShape="1">
          <a:blip r:embed="rId2"/>
          <a:srcRect b="83402"/>
          <a:stretch/>
        </p:blipFill>
        <p:spPr>
          <a:xfrm>
            <a:off x="0" y="0"/>
            <a:ext cx="9144000" cy="113825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Anti-androgen Therapy</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41374264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rotWithShape="1">
          <a:blip r:embed="rId2"/>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Novel/New Hormonal Treatment</a:t>
            </a:r>
          </a:p>
          <a:p>
            <a:pPr>
              <a:spcBef>
                <a:spcPct val="0"/>
              </a:spcBef>
              <a:defRPr/>
            </a:pPr>
            <a:endParaRPr lang="en-US" sz="1538" spc="100" dirty="0" smtClean="0">
              <a:solidFill>
                <a:srgbClr val="54A9D1"/>
              </a:solidFill>
              <a:latin typeface="Helvetica Neue Medium"/>
              <a:cs typeface="Helvetica Neue Medium"/>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83677766"/>
              </p:ext>
            </p:extLst>
          </p:nvPr>
        </p:nvGraphicFramePr>
        <p:xfrm>
          <a:off x="457200" y="1600200"/>
          <a:ext cx="8229600" cy="4781130"/>
        </p:xfrm>
        <a:graphic>
          <a:graphicData uri="http://schemas.openxmlformats.org/drawingml/2006/table">
            <a:tbl>
              <a:tblPr firstRow="1" bandRow="1">
                <a:tableStyleId>{5C22544A-7EE6-4342-B048-85BDC9FD1C3A}</a:tableStyleId>
              </a:tblPr>
              <a:tblGrid>
                <a:gridCol w="2743200"/>
                <a:gridCol w="2743200"/>
                <a:gridCol w="2743200"/>
              </a:tblGrid>
              <a:tr h="552251">
                <a:tc>
                  <a:txBody>
                    <a:bodyPr/>
                    <a:lstStyle/>
                    <a:p>
                      <a:r>
                        <a:rPr lang="en-US" dirty="0" smtClean="0"/>
                        <a:t>Biological</a:t>
                      </a:r>
                      <a:r>
                        <a:rPr lang="en-US" baseline="0" dirty="0" smtClean="0"/>
                        <a:t> Event</a:t>
                      </a:r>
                      <a:endParaRPr lang="en-US" dirty="0"/>
                    </a:p>
                  </a:txBody>
                  <a:tcPr/>
                </a:tc>
                <a:tc>
                  <a:txBody>
                    <a:bodyPr/>
                    <a:lstStyle/>
                    <a:p>
                      <a:r>
                        <a:rPr lang="en-US" dirty="0" smtClean="0"/>
                        <a:t>Therapeutic Intervention</a:t>
                      </a:r>
                      <a:endParaRPr lang="en-US" dirty="0"/>
                    </a:p>
                  </a:txBody>
                  <a:tcPr/>
                </a:tc>
                <a:tc>
                  <a:txBody>
                    <a:bodyPr/>
                    <a:lstStyle/>
                    <a:p>
                      <a:r>
                        <a:rPr lang="en-US" dirty="0" smtClean="0"/>
                        <a:t>Agent</a:t>
                      </a:r>
                      <a:endParaRPr lang="en-US" dirty="0"/>
                    </a:p>
                  </a:txBody>
                  <a:tcPr/>
                </a:tc>
              </a:tr>
              <a:tr h="953200">
                <a:tc>
                  <a:txBody>
                    <a:bodyPr/>
                    <a:lstStyle/>
                    <a:p>
                      <a:r>
                        <a:rPr lang="en-US" dirty="0" smtClean="0"/>
                        <a:t>Androgen Production</a:t>
                      </a:r>
                      <a:endParaRPr lang="en-US" dirty="0"/>
                    </a:p>
                  </a:txBody>
                  <a:tcPr/>
                </a:tc>
                <a:tc>
                  <a:txBody>
                    <a:bodyPr/>
                    <a:lstStyle/>
                    <a:p>
                      <a:r>
                        <a:rPr lang="en-US" dirty="0" smtClean="0"/>
                        <a:t>Adrenal steroid synthesis CYP17 inhibitors</a:t>
                      </a:r>
                      <a:endParaRPr lang="en-US" dirty="0"/>
                    </a:p>
                  </a:txBody>
                  <a:tcPr/>
                </a:tc>
                <a:tc>
                  <a:txBody>
                    <a:bodyPr/>
                    <a:lstStyle/>
                    <a:p>
                      <a:r>
                        <a:rPr lang="en-US" dirty="0" smtClean="0"/>
                        <a:t>Ketoconazole </a:t>
                      </a:r>
                    </a:p>
                    <a:p>
                      <a:r>
                        <a:rPr lang="en-US" dirty="0" smtClean="0"/>
                        <a:t>Abiraterone </a:t>
                      </a:r>
                      <a:endParaRPr lang="en-US" dirty="0"/>
                    </a:p>
                  </a:txBody>
                  <a:tcPr/>
                </a:tc>
              </a:tr>
              <a:tr h="552251">
                <a:tc>
                  <a:txBody>
                    <a:bodyPr/>
                    <a:lstStyle/>
                    <a:p>
                      <a:r>
                        <a:rPr lang="en-US" dirty="0" smtClean="0"/>
                        <a:t>Androgen Transport</a:t>
                      </a:r>
                      <a:endParaRPr lang="en-US" dirty="0"/>
                    </a:p>
                  </a:txBody>
                  <a:tcPr/>
                </a:tc>
                <a:tc>
                  <a:txBody>
                    <a:bodyPr/>
                    <a:lstStyle/>
                    <a:p>
                      <a:r>
                        <a:rPr lang="en-US" dirty="0" smtClean="0"/>
                        <a:t>Block transport</a:t>
                      </a:r>
                      <a:endParaRPr lang="en-US" dirty="0"/>
                    </a:p>
                  </a:txBody>
                  <a:tcPr/>
                </a:tc>
                <a:tc>
                  <a:txBody>
                    <a:bodyPr/>
                    <a:lstStyle/>
                    <a:p>
                      <a:r>
                        <a:rPr lang="en-US" dirty="0" smtClean="0"/>
                        <a:t>HE-3235:</a:t>
                      </a:r>
                      <a:r>
                        <a:rPr lang="en-US" baseline="0" dirty="0" smtClean="0"/>
                        <a:t> </a:t>
                      </a:r>
                      <a:r>
                        <a:rPr lang="en-US" baseline="0" dirty="0" err="1" smtClean="0"/>
                        <a:t>Apoptone</a:t>
                      </a:r>
                      <a:r>
                        <a:rPr lang="en-US" baseline="0" dirty="0" smtClean="0"/>
                        <a:t> (I)</a:t>
                      </a:r>
                      <a:endParaRPr lang="en-US" dirty="0"/>
                    </a:p>
                  </a:txBody>
                  <a:tcPr/>
                </a:tc>
              </a:tr>
              <a:tr h="1361714">
                <a:tc>
                  <a:txBody>
                    <a:bodyPr/>
                    <a:lstStyle/>
                    <a:p>
                      <a:r>
                        <a:rPr lang="en-US" dirty="0" smtClean="0"/>
                        <a:t>Conversion DHT (most potent androgen to bind to AR)</a:t>
                      </a:r>
                      <a:endParaRPr lang="en-US" dirty="0"/>
                    </a:p>
                  </a:txBody>
                  <a:tcPr/>
                </a:tc>
                <a:tc>
                  <a:txBody>
                    <a:bodyPr/>
                    <a:lstStyle/>
                    <a:p>
                      <a:r>
                        <a:rPr lang="en-US" dirty="0" smtClean="0"/>
                        <a:t>5 alpha</a:t>
                      </a:r>
                      <a:r>
                        <a:rPr lang="en-US" baseline="0" dirty="0" smtClean="0"/>
                        <a:t> </a:t>
                      </a:r>
                      <a:r>
                        <a:rPr lang="en-US" baseline="0" dirty="0" err="1" smtClean="0"/>
                        <a:t>reductase</a:t>
                      </a:r>
                      <a:r>
                        <a:rPr lang="en-US" baseline="0" dirty="0" smtClean="0"/>
                        <a:t> inhibitors</a:t>
                      </a:r>
                    </a:p>
                    <a:p>
                      <a:r>
                        <a:rPr lang="en-US" baseline="0" dirty="0" err="1" smtClean="0"/>
                        <a:t>Sulfatase</a:t>
                      </a:r>
                      <a:r>
                        <a:rPr lang="en-US" baseline="0" dirty="0" smtClean="0"/>
                        <a:t> inhibitors</a:t>
                      </a:r>
                      <a:endParaRPr lang="en-US" dirty="0"/>
                    </a:p>
                  </a:txBody>
                  <a:tcPr/>
                </a:tc>
                <a:tc>
                  <a:txBody>
                    <a:bodyPr/>
                    <a:lstStyle/>
                    <a:p>
                      <a:r>
                        <a:rPr lang="en-US" dirty="0" err="1" smtClean="0"/>
                        <a:t>Dutasteride</a:t>
                      </a:r>
                      <a:r>
                        <a:rPr lang="en-US" baseline="0" dirty="0" smtClean="0"/>
                        <a:t> (BPH)</a:t>
                      </a:r>
                    </a:p>
                    <a:p>
                      <a:endParaRPr lang="en-US" dirty="0"/>
                    </a:p>
                  </a:txBody>
                  <a:tcPr/>
                </a:tc>
              </a:tr>
              <a:tr h="1361714">
                <a:tc>
                  <a:txBody>
                    <a:bodyPr/>
                    <a:lstStyle/>
                    <a:p>
                      <a:r>
                        <a:rPr lang="en-US" dirty="0" smtClean="0"/>
                        <a:t>Androgen Receptor</a:t>
                      </a:r>
                      <a:r>
                        <a:rPr lang="en-US" baseline="0" dirty="0" smtClean="0"/>
                        <a:t> Binding (AR amplification is common in stage </a:t>
                      </a:r>
                      <a:r>
                        <a:rPr lang="en-US" baseline="0" dirty="0" err="1" smtClean="0"/>
                        <a:t>mCRPC</a:t>
                      </a:r>
                      <a:r>
                        <a:rPr lang="en-US" baseline="0" dirty="0" smtClean="0"/>
                        <a:t>)</a:t>
                      </a:r>
                      <a:endParaRPr lang="en-US" dirty="0"/>
                    </a:p>
                  </a:txBody>
                  <a:tcPr/>
                </a:tc>
                <a:tc>
                  <a:txBody>
                    <a:bodyPr/>
                    <a:lstStyle/>
                    <a:p>
                      <a:r>
                        <a:rPr lang="en-US" dirty="0" smtClean="0"/>
                        <a:t>Novel</a:t>
                      </a:r>
                      <a:r>
                        <a:rPr lang="en-US" baseline="0" dirty="0" smtClean="0"/>
                        <a:t> AR inhibitors</a:t>
                      </a:r>
                      <a:endParaRPr lang="en-US" dirty="0"/>
                    </a:p>
                  </a:txBody>
                  <a:tcPr/>
                </a:tc>
                <a:tc>
                  <a:txBody>
                    <a:bodyPr/>
                    <a:lstStyle/>
                    <a:p>
                      <a:r>
                        <a:rPr lang="en-US" dirty="0" err="1" smtClean="0"/>
                        <a:t>Enzulatamide</a:t>
                      </a:r>
                      <a:endParaRPr lang="en-US" dirty="0"/>
                    </a:p>
                  </a:txBody>
                  <a:tcPr/>
                </a:tc>
              </a:tr>
            </a:tbl>
          </a:graphicData>
        </a:graphic>
      </p:graphicFrame>
    </p:spTree>
    <p:extLst>
      <p:ext uri="{BB962C8B-B14F-4D97-AF65-F5344CB8AC3E}">
        <p14:creationId xmlns:p14="http://schemas.microsoft.com/office/powerpoint/2010/main" val="17154909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Androgen based pathways continue to have a significant role in the progression of castrate resistance prostate cancer</a:t>
            </a:r>
          </a:p>
          <a:p>
            <a:r>
              <a:rPr lang="en-US" dirty="0" smtClean="0"/>
              <a:t>Several of the enzymes involved in the synthesis of testosterone and </a:t>
            </a:r>
            <a:r>
              <a:rPr lang="en-US" dirty="0" err="1" smtClean="0"/>
              <a:t>dihydrotestosterone</a:t>
            </a:r>
            <a:r>
              <a:rPr lang="en-US" dirty="0" smtClean="0"/>
              <a:t> (CYP450) are highly expressed in the tumour</a:t>
            </a:r>
          </a:p>
          <a:p>
            <a:endParaRPr lang="en-US" dirty="0" smtClean="0"/>
          </a:p>
        </p:txBody>
      </p:sp>
      <p:pic>
        <p:nvPicPr>
          <p:cNvPr id="4" name="Picture 3" descr="4159 OCV Powerpoint 200412.pdf"/>
          <p:cNvPicPr>
            <a:picLocks noChangeAspect="1"/>
          </p:cNvPicPr>
          <p:nvPr/>
        </p:nvPicPr>
        <p:blipFill rotWithShape="1">
          <a:blip r:embed="rId2"/>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650592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96752"/>
            <a:ext cx="8229600" cy="2880320"/>
          </a:xfrm>
        </p:spPr>
        <p:txBody>
          <a:bodyPr>
            <a:normAutofit lnSpcReduction="10000"/>
          </a:bodyPr>
          <a:lstStyle/>
          <a:p>
            <a:r>
              <a:rPr lang="en-US" dirty="0" smtClean="0"/>
              <a:t>Abiraterone</a:t>
            </a:r>
          </a:p>
          <a:p>
            <a:pPr lvl="1"/>
            <a:r>
              <a:rPr lang="en-US" dirty="0" smtClean="0"/>
              <a:t>Orally administered small molecule that</a:t>
            </a:r>
          </a:p>
          <a:p>
            <a:pPr lvl="2"/>
            <a:r>
              <a:rPr lang="en-US" dirty="0" smtClean="0"/>
              <a:t>Irreversibly inhibits the products of the CYP17 gene ( 17 </a:t>
            </a:r>
            <a:r>
              <a:rPr lang="en-US" dirty="0"/>
              <a:t>alpha </a:t>
            </a:r>
            <a:r>
              <a:rPr lang="en-US" dirty="0" err="1" smtClean="0"/>
              <a:t>hydoxylase</a:t>
            </a:r>
            <a:r>
              <a:rPr lang="en-US" dirty="0" smtClean="0"/>
              <a:t> &amp; C17,20 </a:t>
            </a:r>
            <a:r>
              <a:rPr lang="en-US" dirty="0"/>
              <a:t>(CYP450c17) </a:t>
            </a:r>
            <a:r>
              <a:rPr lang="en-US" dirty="0" err="1"/>
              <a:t>lyase</a:t>
            </a:r>
            <a:r>
              <a:rPr lang="en-US" dirty="0"/>
              <a:t> </a:t>
            </a:r>
            <a:r>
              <a:rPr lang="en-US" dirty="0" smtClean="0"/>
              <a:t>enzymes ).</a:t>
            </a:r>
          </a:p>
          <a:p>
            <a:pPr lvl="2"/>
            <a:r>
              <a:rPr lang="en-US" dirty="0" smtClean="0"/>
              <a:t>In doing so it blocks the synthesis of androgen in the tumour as well as in the testes and adrenal glands. </a:t>
            </a:r>
          </a:p>
        </p:txBody>
      </p:sp>
      <p:pic>
        <p:nvPicPr>
          <p:cNvPr id="6" name="Picture 5"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7"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Anti-androgen Therapy</a:t>
            </a:r>
          </a:p>
          <a:p>
            <a:pPr>
              <a:spcBef>
                <a:spcPct val="0"/>
              </a:spcBef>
              <a:defRPr/>
            </a:pPr>
            <a:endParaRPr lang="en-US" sz="1538" spc="100" dirty="0" smtClean="0">
              <a:solidFill>
                <a:srgbClr val="54A9D1"/>
              </a:solidFill>
              <a:latin typeface="Helvetica Neue Medium"/>
              <a:cs typeface="Helvetica Neue Medium"/>
            </a:endParaRPr>
          </a:p>
        </p:txBody>
      </p:sp>
      <p:pic>
        <p:nvPicPr>
          <p:cNvPr id="8" name="Picture 7" descr="Screen Shot 2014-05-14 at 3.26.0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4221088"/>
            <a:ext cx="4355976" cy="2489129"/>
          </a:xfrm>
          <a:prstGeom prst="rect">
            <a:avLst/>
          </a:prstGeom>
        </p:spPr>
      </p:pic>
    </p:spTree>
    <p:extLst>
      <p:ext uri="{BB962C8B-B14F-4D97-AF65-F5344CB8AC3E}">
        <p14:creationId xmlns:p14="http://schemas.microsoft.com/office/powerpoint/2010/main" val="27408991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05064"/>
            <a:ext cx="8229600" cy="2592288"/>
          </a:xfrm>
        </p:spPr>
        <p:txBody>
          <a:bodyPr>
            <a:normAutofit fontScale="92500" lnSpcReduction="20000"/>
          </a:bodyPr>
          <a:lstStyle/>
          <a:p>
            <a:r>
              <a:rPr lang="en-US" dirty="0" smtClean="0"/>
              <a:t>COUGAR 1 (post </a:t>
            </a:r>
            <a:r>
              <a:rPr lang="en-US" dirty="0" err="1" smtClean="0"/>
              <a:t>docetaxel</a:t>
            </a:r>
            <a:endParaRPr lang="en-US" dirty="0" smtClean="0"/>
          </a:p>
          <a:p>
            <a:pPr lvl="1"/>
            <a:r>
              <a:rPr lang="en-US" dirty="0" smtClean="0"/>
              <a:t>Also noted symptomatic improvement in</a:t>
            </a:r>
          </a:p>
          <a:p>
            <a:pPr lvl="2"/>
            <a:r>
              <a:rPr lang="en-US" dirty="0" smtClean="0"/>
              <a:t>Bone pain- both intensity and onset of action</a:t>
            </a:r>
          </a:p>
          <a:p>
            <a:r>
              <a:rPr lang="en-US" dirty="0" smtClean="0"/>
              <a:t>Allowed for PBS listing post-docetaxel</a:t>
            </a:r>
          </a:p>
          <a:p>
            <a:pPr lvl="1"/>
            <a:r>
              <a:rPr lang="en-US" dirty="0"/>
              <a:t>Toxicity</a:t>
            </a:r>
          </a:p>
          <a:p>
            <a:pPr lvl="2"/>
            <a:r>
              <a:rPr lang="en-US" dirty="0"/>
              <a:t>HTN and </a:t>
            </a:r>
            <a:r>
              <a:rPr lang="en-US" dirty="0" err="1"/>
              <a:t>hyperkalaemia</a:t>
            </a:r>
            <a:r>
              <a:rPr lang="en-US" dirty="0"/>
              <a:t> ( less with </a:t>
            </a:r>
            <a:r>
              <a:rPr lang="en-US" dirty="0" smtClean="0"/>
              <a:t>prednisolone)</a:t>
            </a:r>
            <a:endParaRPr lang="en-US" dirty="0"/>
          </a:p>
          <a:p>
            <a:endParaRPr lang="en-US" dirty="0" smtClean="0"/>
          </a:p>
          <a:p>
            <a:endParaRPr lang="en-US" dirty="0" smtClean="0"/>
          </a:p>
          <a:p>
            <a:pPr lvl="2"/>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839505054"/>
              </p:ext>
            </p:extLst>
          </p:nvPr>
        </p:nvGraphicFramePr>
        <p:xfrm>
          <a:off x="467541" y="1412776"/>
          <a:ext cx="8136907" cy="2296159"/>
        </p:xfrm>
        <a:graphic>
          <a:graphicData uri="http://schemas.openxmlformats.org/drawingml/2006/table">
            <a:tbl>
              <a:tblPr firstRow="1" bandRow="1">
                <a:tableStyleId>{5C22544A-7EE6-4342-B048-85BDC9FD1C3A}</a:tableStyleId>
              </a:tblPr>
              <a:tblGrid>
                <a:gridCol w="2633598"/>
                <a:gridCol w="1434855"/>
                <a:gridCol w="2034227"/>
                <a:gridCol w="2034227"/>
              </a:tblGrid>
              <a:tr h="370840">
                <a:tc gridSpan="4">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dirty="0" smtClean="0"/>
                        <a:t>OS</a:t>
                      </a:r>
                      <a:endParaRPr lang="en-US" dirty="0"/>
                    </a:p>
                  </a:txBody>
                  <a:tcPr/>
                </a:tc>
                <a:tc>
                  <a:txBody>
                    <a:bodyPr/>
                    <a:lstStyle/>
                    <a:p>
                      <a:r>
                        <a:rPr lang="en-US" dirty="0" smtClean="0"/>
                        <a:t>PSA progression</a:t>
                      </a:r>
                      <a:endParaRPr lang="en-US" dirty="0"/>
                    </a:p>
                  </a:txBody>
                  <a:tcPr/>
                </a:tc>
                <a:tc>
                  <a:txBody>
                    <a:bodyPr/>
                    <a:lstStyle/>
                    <a:p>
                      <a:r>
                        <a:rPr lang="en-US" dirty="0" smtClean="0"/>
                        <a:t>PSA</a:t>
                      </a:r>
                      <a:r>
                        <a:rPr lang="en-US" baseline="0" dirty="0" smtClean="0"/>
                        <a:t> response rate</a:t>
                      </a:r>
                    </a:p>
                  </a:txBody>
                  <a:tcPr/>
                </a:tc>
              </a:tr>
              <a:tr h="370840">
                <a:tc>
                  <a:txBody>
                    <a:bodyPr/>
                    <a:lstStyle/>
                    <a:p>
                      <a:r>
                        <a:rPr lang="en-US" dirty="0" smtClean="0"/>
                        <a:t>Placebo</a:t>
                      </a:r>
                      <a:r>
                        <a:rPr lang="en-US" baseline="0" dirty="0" smtClean="0"/>
                        <a:t> + Prednisolone</a:t>
                      </a:r>
                      <a:endParaRPr lang="en-US" dirty="0"/>
                    </a:p>
                  </a:txBody>
                  <a:tcPr/>
                </a:tc>
                <a:tc>
                  <a:txBody>
                    <a:bodyPr/>
                    <a:lstStyle/>
                    <a:p>
                      <a:r>
                        <a:rPr lang="en-US" dirty="0" smtClean="0"/>
                        <a:t>11.2</a:t>
                      </a:r>
                    </a:p>
                    <a:p>
                      <a:r>
                        <a:rPr lang="en-US" dirty="0" smtClean="0"/>
                        <a:t>months</a:t>
                      </a:r>
                      <a:endParaRPr lang="en-US" dirty="0"/>
                    </a:p>
                  </a:txBody>
                  <a:tcPr/>
                </a:tc>
                <a:tc>
                  <a:txBody>
                    <a:bodyPr/>
                    <a:lstStyle/>
                    <a:p>
                      <a:r>
                        <a:rPr lang="en-US" dirty="0" smtClean="0"/>
                        <a:t>6.6</a:t>
                      </a:r>
                    </a:p>
                    <a:p>
                      <a:r>
                        <a:rPr lang="en-US" dirty="0" smtClean="0"/>
                        <a:t>months</a:t>
                      </a:r>
                      <a:endParaRPr lang="en-US" dirty="0"/>
                    </a:p>
                  </a:txBody>
                  <a:tcPr/>
                </a:tc>
                <a:tc>
                  <a:txBody>
                    <a:bodyPr/>
                    <a:lstStyle/>
                    <a:p>
                      <a:r>
                        <a:rPr lang="en-US" dirty="0" smtClean="0"/>
                        <a:t>6.5%</a:t>
                      </a:r>
                      <a:endParaRPr lang="en-US" dirty="0"/>
                    </a:p>
                  </a:txBody>
                  <a:tcPr/>
                </a:tc>
              </a:tr>
              <a:tr h="370840">
                <a:tc>
                  <a:txBody>
                    <a:bodyPr/>
                    <a:lstStyle/>
                    <a:p>
                      <a:r>
                        <a:rPr lang="en-US" dirty="0" smtClean="0"/>
                        <a:t>Abiraterone</a:t>
                      </a:r>
                      <a:r>
                        <a:rPr lang="en-US" baseline="0" dirty="0" smtClean="0"/>
                        <a:t> + Prednisolone</a:t>
                      </a:r>
                      <a:endParaRPr lang="en-US" dirty="0"/>
                    </a:p>
                  </a:txBody>
                  <a:tcPr/>
                </a:tc>
                <a:tc>
                  <a:txBody>
                    <a:bodyPr/>
                    <a:lstStyle/>
                    <a:p>
                      <a:r>
                        <a:rPr lang="en-US" dirty="0" smtClean="0"/>
                        <a:t>15.8</a:t>
                      </a:r>
                    </a:p>
                    <a:p>
                      <a:r>
                        <a:rPr lang="en-US" dirty="0" smtClean="0"/>
                        <a:t>Months (HR 0.74)</a:t>
                      </a:r>
                      <a:endParaRPr lang="en-US" dirty="0"/>
                    </a:p>
                  </a:txBody>
                  <a:tcPr/>
                </a:tc>
                <a:tc>
                  <a:txBody>
                    <a:bodyPr/>
                    <a:lstStyle/>
                    <a:p>
                      <a:r>
                        <a:rPr lang="en-US" dirty="0" smtClean="0"/>
                        <a:t>8.5</a:t>
                      </a:r>
                    </a:p>
                    <a:p>
                      <a:r>
                        <a:rPr lang="en-US" dirty="0" smtClean="0"/>
                        <a:t>months</a:t>
                      </a:r>
                      <a:endParaRPr lang="en-US" dirty="0"/>
                    </a:p>
                  </a:txBody>
                  <a:tcPr/>
                </a:tc>
                <a:tc>
                  <a:txBody>
                    <a:bodyPr/>
                    <a:lstStyle/>
                    <a:p>
                      <a:r>
                        <a:rPr lang="en-US" dirty="0" smtClean="0"/>
                        <a:t>29.5%</a:t>
                      </a:r>
                      <a:endParaRPr lang="en-US" dirty="0"/>
                    </a:p>
                  </a:txBody>
                  <a:tcPr/>
                </a:tc>
              </a:tr>
            </a:tbl>
          </a:graphicData>
        </a:graphic>
      </p:graphicFrame>
      <p:pic>
        <p:nvPicPr>
          <p:cNvPr id="5" name="Picture 4"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Anti-androgen Therapy</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27385501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293096"/>
            <a:ext cx="8291264" cy="1833067"/>
          </a:xfrm>
        </p:spPr>
        <p:txBody>
          <a:bodyPr>
            <a:normAutofit fontScale="55000" lnSpcReduction="20000"/>
          </a:bodyPr>
          <a:lstStyle/>
          <a:p>
            <a:endParaRPr lang="en-US" dirty="0" smtClean="0"/>
          </a:p>
          <a:p>
            <a:endParaRPr lang="en-US" dirty="0"/>
          </a:p>
          <a:p>
            <a:endParaRPr lang="en-US" dirty="0" smtClean="0"/>
          </a:p>
          <a:p>
            <a:endParaRPr lang="en-US" dirty="0"/>
          </a:p>
          <a:p>
            <a:endParaRPr lang="en-US" dirty="0" smtClean="0"/>
          </a:p>
          <a:p>
            <a:r>
              <a:rPr lang="en-US" dirty="0" smtClean="0"/>
              <a:t>Not PBS listed for treatment prior to Docetaxel</a:t>
            </a:r>
            <a:endParaRPr lang="en-US" dirty="0"/>
          </a:p>
        </p:txBody>
      </p:sp>
      <p:pic>
        <p:nvPicPr>
          <p:cNvPr id="4" name="Picture 3"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Anti-androgen Therapy</a:t>
            </a:r>
          </a:p>
          <a:p>
            <a:pPr>
              <a:spcBef>
                <a:spcPct val="0"/>
              </a:spcBef>
              <a:defRPr/>
            </a:pPr>
            <a:endParaRPr lang="en-US" sz="1538" spc="100" dirty="0" smtClean="0">
              <a:solidFill>
                <a:srgbClr val="54A9D1"/>
              </a:solidFill>
              <a:latin typeface="Helvetica Neue Medium"/>
              <a:cs typeface="Helvetica Neue Medium"/>
            </a:endParaRPr>
          </a:p>
        </p:txBody>
      </p:sp>
      <p:graphicFrame>
        <p:nvGraphicFramePr>
          <p:cNvPr id="2" name="Table 1"/>
          <p:cNvGraphicFramePr>
            <a:graphicFrameLocks noGrp="1"/>
          </p:cNvGraphicFramePr>
          <p:nvPr>
            <p:extLst>
              <p:ext uri="{D42A27DB-BD31-4B8C-83A1-F6EECF244321}">
                <p14:modId xmlns:p14="http://schemas.microsoft.com/office/powerpoint/2010/main" val="2971926935"/>
              </p:ext>
            </p:extLst>
          </p:nvPr>
        </p:nvGraphicFramePr>
        <p:xfrm>
          <a:off x="467544" y="1916832"/>
          <a:ext cx="7848872" cy="1483360"/>
        </p:xfrm>
        <a:graphic>
          <a:graphicData uri="http://schemas.openxmlformats.org/drawingml/2006/table">
            <a:tbl>
              <a:tblPr firstRow="1" bandRow="1">
                <a:tableStyleId>{5C22544A-7EE6-4342-B048-85BDC9FD1C3A}</a:tableStyleId>
              </a:tblPr>
              <a:tblGrid>
                <a:gridCol w="3646295"/>
                <a:gridCol w="1586286"/>
                <a:gridCol w="2616291"/>
              </a:tblGrid>
              <a:tr h="370840">
                <a:tc gridSpan="3">
                  <a:txBody>
                    <a:bodyPr/>
                    <a:lstStyle/>
                    <a:p>
                      <a:r>
                        <a:rPr lang="en-US" dirty="0" smtClean="0"/>
                        <a:t>COUGAR (</a:t>
                      </a:r>
                      <a:r>
                        <a:rPr lang="en-US" baseline="0" dirty="0" smtClean="0"/>
                        <a:t>2013) Trial 1088 men</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dirty="0" smtClean="0"/>
                        <a:t>OS</a:t>
                      </a:r>
                      <a:endParaRPr lang="en-US" dirty="0"/>
                    </a:p>
                  </a:txBody>
                  <a:tcPr/>
                </a:tc>
                <a:tc>
                  <a:txBody>
                    <a:bodyPr/>
                    <a:lstStyle/>
                    <a:p>
                      <a:r>
                        <a:rPr lang="en-US" dirty="0" smtClean="0"/>
                        <a:t>PFS (radiological)</a:t>
                      </a:r>
                      <a:endParaRPr lang="en-US" dirty="0"/>
                    </a:p>
                  </a:txBody>
                  <a:tcPr/>
                </a:tc>
              </a:tr>
              <a:tr h="370840">
                <a:tc>
                  <a:txBody>
                    <a:bodyPr/>
                    <a:lstStyle/>
                    <a:p>
                      <a:r>
                        <a:rPr lang="en-US" dirty="0" smtClean="0"/>
                        <a:t>Placebo +</a:t>
                      </a:r>
                      <a:r>
                        <a:rPr lang="en-US" baseline="0" dirty="0" smtClean="0"/>
                        <a:t> prednisolone</a:t>
                      </a:r>
                      <a:endParaRPr lang="en-US" dirty="0"/>
                    </a:p>
                  </a:txBody>
                  <a:tcPr/>
                </a:tc>
                <a:tc>
                  <a:txBody>
                    <a:bodyPr/>
                    <a:lstStyle/>
                    <a:p>
                      <a:r>
                        <a:rPr lang="en-US" dirty="0" smtClean="0"/>
                        <a:t>30.1</a:t>
                      </a:r>
                      <a:endParaRPr lang="en-US" dirty="0"/>
                    </a:p>
                  </a:txBody>
                  <a:tcPr/>
                </a:tc>
                <a:tc>
                  <a:txBody>
                    <a:bodyPr/>
                    <a:lstStyle/>
                    <a:p>
                      <a:r>
                        <a:rPr lang="en-US" dirty="0" smtClean="0"/>
                        <a:t>8.2</a:t>
                      </a:r>
                      <a:endParaRPr lang="en-US" dirty="0"/>
                    </a:p>
                  </a:txBody>
                  <a:tcPr/>
                </a:tc>
              </a:tr>
              <a:tr h="370840">
                <a:tc>
                  <a:txBody>
                    <a:bodyPr/>
                    <a:lstStyle/>
                    <a:p>
                      <a:r>
                        <a:rPr lang="en-US" dirty="0" smtClean="0"/>
                        <a:t>Abiraterone +</a:t>
                      </a:r>
                      <a:r>
                        <a:rPr lang="en-US" baseline="0" dirty="0" smtClean="0"/>
                        <a:t> prednisolone</a:t>
                      </a:r>
                      <a:endParaRPr lang="en-US" dirty="0"/>
                    </a:p>
                  </a:txBody>
                  <a:tcPr/>
                </a:tc>
                <a:tc>
                  <a:txBody>
                    <a:bodyPr/>
                    <a:lstStyle/>
                    <a:p>
                      <a:r>
                        <a:rPr lang="en-US" dirty="0" smtClean="0"/>
                        <a:t>35.3 (HR 0.79)</a:t>
                      </a:r>
                      <a:endParaRPr lang="en-US" dirty="0"/>
                    </a:p>
                  </a:txBody>
                  <a:tcPr/>
                </a:tc>
                <a:tc>
                  <a:txBody>
                    <a:bodyPr/>
                    <a:lstStyle/>
                    <a:p>
                      <a:r>
                        <a:rPr lang="en-US" dirty="0" smtClean="0"/>
                        <a:t>16.5 (HR 0.52 )</a:t>
                      </a:r>
                      <a:endParaRPr lang="en-US" dirty="0"/>
                    </a:p>
                  </a:txBody>
                  <a:tcPr/>
                </a:tc>
              </a:tr>
            </a:tbl>
          </a:graphicData>
        </a:graphic>
      </p:graphicFrame>
    </p:spTree>
    <p:extLst>
      <p:ext uri="{BB962C8B-B14F-4D97-AF65-F5344CB8AC3E}">
        <p14:creationId xmlns:p14="http://schemas.microsoft.com/office/powerpoint/2010/main" val="38352114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159 OCV Powerpoint 200412.pdf"/>
          <p:cNvPicPr>
            <a:picLocks noChangeAspect="1"/>
          </p:cNvPicPr>
          <p:nvPr/>
        </p:nvPicPr>
        <p:blipFill rotWithShape="1">
          <a:blip r:embed="rId2"/>
          <a:srcRect b="83402"/>
          <a:stretch/>
        </p:blipFill>
        <p:spPr>
          <a:xfrm>
            <a:off x="0" y="-27384"/>
            <a:ext cx="9144000" cy="1138257"/>
          </a:xfrm>
          <a:prstGeom prst="rect">
            <a:avLst/>
          </a:prstGeom>
        </p:spPr>
      </p:pic>
      <p:sp>
        <p:nvSpPr>
          <p:cNvPr id="3" name="Content Placeholder 2"/>
          <p:cNvSpPr>
            <a:spLocks noGrp="1"/>
          </p:cNvSpPr>
          <p:nvPr>
            <p:ph idx="1"/>
          </p:nvPr>
        </p:nvSpPr>
        <p:spPr/>
        <p:txBody>
          <a:bodyPr>
            <a:normAutofit lnSpcReduction="10000"/>
          </a:bodyPr>
          <a:lstStyle/>
          <a:p>
            <a:r>
              <a:rPr lang="en-US" dirty="0" smtClean="0"/>
              <a:t>Enzalutamide</a:t>
            </a:r>
          </a:p>
          <a:p>
            <a:pPr lvl="1"/>
            <a:r>
              <a:rPr lang="en-US" dirty="0" smtClean="0"/>
              <a:t>Small molecule agonist of the androgen receptor</a:t>
            </a:r>
          </a:p>
          <a:p>
            <a:pPr lvl="1"/>
            <a:r>
              <a:rPr lang="en-US" dirty="0" smtClean="0"/>
              <a:t>Binds to the androgen binding site in the androgen </a:t>
            </a:r>
          </a:p>
          <a:p>
            <a:pPr lvl="2"/>
            <a:r>
              <a:rPr lang="en-US" dirty="0" smtClean="0"/>
              <a:t>Reduce efficiency of nuclear translocation</a:t>
            </a:r>
          </a:p>
          <a:p>
            <a:pPr lvl="2"/>
            <a:r>
              <a:rPr lang="en-US" dirty="0" smtClean="0"/>
              <a:t>Impair binding of the androgen receptor to androgen response elements on DNA</a:t>
            </a:r>
          </a:p>
          <a:p>
            <a:pPr lvl="1"/>
            <a:r>
              <a:rPr lang="en-US" dirty="0" smtClean="0"/>
              <a:t>Does not need to be used with glucocorticoids </a:t>
            </a:r>
          </a:p>
          <a:p>
            <a:pPr lvl="2"/>
            <a:r>
              <a:rPr lang="en-US" dirty="0" smtClean="0"/>
              <a:t>Presented at ASCO 2013: </a:t>
            </a:r>
          </a:p>
          <a:p>
            <a:pPr lvl="3"/>
            <a:r>
              <a:rPr lang="en-US" dirty="0" smtClean="0"/>
              <a:t>AFFIRM: worse prognosis with corticosteroids (median 11.5 </a:t>
            </a:r>
            <a:r>
              <a:rPr lang="en-US" dirty="0" err="1" smtClean="0"/>
              <a:t>vs</a:t>
            </a:r>
            <a:r>
              <a:rPr lang="en-US" dirty="0" smtClean="0"/>
              <a:t> not reached, HR 0.4)</a:t>
            </a:r>
          </a:p>
        </p:txBody>
      </p:sp>
      <p:sp>
        <p:nvSpPr>
          <p:cNvPr id="7" name="Title 1"/>
          <p:cNvSpPr txBox="1">
            <a:spLocks/>
          </p:cNvSpPr>
          <p:nvPr/>
        </p:nvSpPr>
        <p:spPr>
          <a:xfrm>
            <a:off x="2609216" y="260648"/>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Enzalutamide</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6037598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AFFIRM</a:t>
            </a:r>
            <a:endParaRPr lang="en-US" dirty="0"/>
          </a:p>
        </p:txBody>
      </p:sp>
      <p:pic>
        <p:nvPicPr>
          <p:cNvPr id="4" name="Picture 3" descr="Screen Shot 2014-05-14 at 3.32.31 pm.png"/>
          <p:cNvPicPr>
            <a:picLocks noChangeAspect="1"/>
          </p:cNvPicPr>
          <p:nvPr/>
        </p:nvPicPr>
        <p:blipFill rotWithShape="1">
          <a:blip r:embed="rId3">
            <a:extLst>
              <a:ext uri="{28A0092B-C50C-407E-A947-70E740481C1C}">
                <a14:useLocalDpi xmlns:a14="http://schemas.microsoft.com/office/drawing/2010/main" val="0"/>
              </a:ext>
            </a:extLst>
          </a:blip>
          <a:srcRect l="1311"/>
          <a:stretch/>
        </p:blipFill>
        <p:spPr>
          <a:xfrm>
            <a:off x="840398" y="2276872"/>
            <a:ext cx="6384361" cy="3192031"/>
          </a:xfrm>
          <a:prstGeom prst="rect">
            <a:avLst/>
          </a:prstGeom>
        </p:spPr>
      </p:pic>
      <p:pic>
        <p:nvPicPr>
          <p:cNvPr id="5" name="Picture 4" descr="4159 OCV Powerpoint 200412.pdf"/>
          <p:cNvPicPr>
            <a:picLocks noChangeAspect="1"/>
          </p:cNvPicPr>
          <p:nvPr/>
        </p:nvPicPr>
        <p:blipFill rotWithShape="1">
          <a:blip r:embed="rId4"/>
          <a:srcRect b="83402"/>
          <a:stretch/>
        </p:blipFill>
        <p:spPr>
          <a:xfrm>
            <a:off x="0" y="-27384"/>
            <a:ext cx="9144000" cy="1138257"/>
          </a:xfrm>
          <a:prstGeom prst="rect">
            <a:avLst/>
          </a:prstGeom>
        </p:spPr>
      </p:pic>
      <p:sp>
        <p:nvSpPr>
          <p:cNvPr id="6" name="Title 1"/>
          <p:cNvSpPr txBox="1">
            <a:spLocks/>
          </p:cNvSpPr>
          <p:nvPr/>
        </p:nvSpPr>
        <p:spPr>
          <a:xfrm>
            <a:off x="2609216" y="260648"/>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Enzalutamide</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239301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8257"/>
            <a:ext cx="8229600" cy="5387087"/>
          </a:xfrm>
        </p:spPr>
        <p:txBody>
          <a:bodyPr>
            <a:normAutofit fontScale="92500" lnSpcReduction="10000"/>
          </a:bodyPr>
          <a:lstStyle/>
          <a:p>
            <a:r>
              <a:rPr lang="en-AU" dirty="0" smtClean="0"/>
              <a:t>Genetics Factors</a:t>
            </a:r>
          </a:p>
          <a:p>
            <a:pPr lvl="1"/>
            <a:r>
              <a:rPr lang="en-AU" dirty="0" smtClean="0"/>
              <a:t>No specific genes currently identified</a:t>
            </a:r>
          </a:p>
          <a:p>
            <a:pPr lvl="2"/>
            <a:r>
              <a:rPr lang="en-AU" dirty="0" smtClean="0"/>
              <a:t>One affected first degree relative</a:t>
            </a:r>
          </a:p>
          <a:p>
            <a:pPr lvl="3"/>
            <a:r>
              <a:rPr lang="en-AU" dirty="0" smtClean="0"/>
              <a:t> two-fold increased risk</a:t>
            </a:r>
          </a:p>
          <a:p>
            <a:pPr lvl="2"/>
            <a:r>
              <a:rPr lang="en-AU" dirty="0" smtClean="0"/>
              <a:t>Two affected first degree relatives</a:t>
            </a:r>
          </a:p>
          <a:p>
            <a:pPr lvl="3"/>
            <a:r>
              <a:rPr lang="en-AU" dirty="0" smtClean="0"/>
              <a:t>Five fold increased risk</a:t>
            </a:r>
          </a:p>
          <a:p>
            <a:pPr lvl="2"/>
            <a:r>
              <a:rPr lang="en-AU" dirty="0" smtClean="0"/>
              <a:t>Three affected first degree relatives</a:t>
            </a:r>
          </a:p>
          <a:p>
            <a:pPr lvl="3"/>
            <a:r>
              <a:rPr lang="en-AU" dirty="0" smtClean="0"/>
              <a:t>Eleven fold increased risk</a:t>
            </a:r>
          </a:p>
          <a:p>
            <a:pPr lvl="1"/>
            <a:r>
              <a:rPr lang="en-AU" dirty="0" smtClean="0"/>
              <a:t>BRAC1 and BRCA2</a:t>
            </a:r>
          </a:p>
          <a:p>
            <a:pPr lvl="2"/>
            <a:r>
              <a:rPr lang="en-AU" dirty="0" smtClean="0"/>
              <a:t>4.5 fold increase BRCA2, 1.8 fold increase BRCA1</a:t>
            </a:r>
          </a:p>
          <a:p>
            <a:pPr lvl="2"/>
            <a:r>
              <a:rPr lang="en-AU" dirty="0" smtClean="0"/>
              <a:t>Associated with a higher Gleason score, earlier onset  and worse prognosis</a:t>
            </a:r>
          </a:p>
          <a:p>
            <a:pPr lvl="1"/>
            <a:r>
              <a:rPr lang="en-AU" dirty="0" smtClean="0"/>
              <a:t>Lynch Syndrome</a:t>
            </a:r>
          </a:p>
          <a:p>
            <a:pPr lvl="1"/>
            <a:r>
              <a:rPr lang="en-AU" dirty="0" smtClean="0"/>
              <a:t>HOXB13</a:t>
            </a:r>
          </a:p>
          <a:p>
            <a:pPr lvl="2"/>
            <a:endParaRPr lang="en-AU" dirty="0" smtClean="0"/>
          </a:p>
        </p:txBody>
      </p:sp>
      <p:pic>
        <p:nvPicPr>
          <p:cNvPr id="4" name="Picture 3"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Risk Factors: Genes</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21412250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5-14 at 3.33.45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918" b="-144"/>
          <a:stretch/>
        </p:blipFill>
        <p:spPr>
          <a:xfrm>
            <a:off x="1979712" y="980728"/>
            <a:ext cx="5184576" cy="3409232"/>
          </a:xfrm>
        </p:spPr>
      </p:pic>
      <p:pic>
        <p:nvPicPr>
          <p:cNvPr id="5" name="Picture 4" descr="4159 OCV Powerpoint 200412.pdf"/>
          <p:cNvPicPr>
            <a:picLocks noChangeAspect="1"/>
          </p:cNvPicPr>
          <p:nvPr/>
        </p:nvPicPr>
        <p:blipFill rotWithShape="1">
          <a:blip r:embed="rId4"/>
          <a:srcRect b="83402"/>
          <a:stretch/>
        </p:blipFill>
        <p:spPr>
          <a:xfrm>
            <a:off x="0" y="-27384"/>
            <a:ext cx="9144000" cy="1138257"/>
          </a:xfrm>
          <a:prstGeom prst="rect">
            <a:avLst/>
          </a:prstGeom>
        </p:spPr>
      </p:pic>
      <p:sp>
        <p:nvSpPr>
          <p:cNvPr id="6" name="Title 1"/>
          <p:cNvSpPr txBox="1">
            <a:spLocks/>
          </p:cNvSpPr>
          <p:nvPr/>
        </p:nvSpPr>
        <p:spPr>
          <a:xfrm>
            <a:off x="2609216" y="260648"/>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Enzalutamide</a:t>
            </a:r>
          </a:p>
          <a:p>
            <a:pPr>
              <a:spcBef>
                <a:spcPct val="0"/>
              </a:spcBef>
              <a:defRPr/>
            </a:pPr>
            <a:endParaRPr lang="en-US" sz="1538" spc="100" dirty="0" smtClean="0">
              <a:solidFill>
                <a:srgbClr val="54A9D1"/>
              </a:solidFill>
              <a:latin typeface="Helvetica Neue Medium"/>
              <a:cs typeface="Helvetica Neue Medium"/>
            </a:endParaRPr>
          </a:p>
        </p:txBody>
      </p:sp>
      <p:graphicFrame>
        <p:nvGraphicFramePr>
          <p:cNvPr id="2" name="Table 1"/>
          <p:cNvGraphicFramePr>
            <a:graphicFrameLocks noGrp="1"/>
          </p:cNvGraphicFramePr>
          <p:nvPr>
            <p:extLst>
              <p:ext uri="{D42A27DB-BD31-4B8C-83A1-F6EECF244321}">
                <p14:modId xmlns:p14="http://schemas.microsoft.com/office/powerpoint/2010/main" val="565002400"/>
              </p:ext>
            </p:extLst>
          </p:nvPr>
        </p:nvGraphicFramePr>
        <p:xfrm>
          <a:off x="323528" y="4445209"/>
          <a:ext cx="8496945" cy="2296159"/>
        </p:xfrm>
        <a:graphic>
          <a:graphicData uri="http://schemas.openxmlformats.org/drawingml/2006/table">
            <a:tbl>
              <a:tblPr firstRow="1" bandRow="1">
                <a:tableStyleId>{5C22544A-7EE6-4342-B048-85BDC9FD1C3A}</a:tableStyleId>
              </a:tblPr>
              <a:tblGrid>
                <a:gridCol w="1699389"/>
                <a:gridCol w="1699389"/>
                <a:gridCol w="1699389"/>
                <a:gridCol w="1699389"/>
                <a:gridCol w="1699389"/>
              </a:tblGrid>
              <a:tr h="370840">
                <a:tc gridSpan="5">
                  <a:txBody>
                    <a:bodyPr/>
                    <a:lstStyle/>
                    <a:p>
                      <a:r>
                        <a:rPr lang="en-US" dirty="0" smtClean="0"/>
                        <a:t>AFFIRM </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a:p>
                  </a:txBody>
                  <a:tcPr/>
                </a:tc>
                <a:tc>
                  <a:txBody>
                    <a:bodyPr/>
                    <a:lstStyle/>
                    <a:p>
                      <a:pPr algn="ctr"/>
                      <a:r>
                        <a:rPr lang="en-US" dirty="0" smtClean="0"/>
                        <a:t>OS</a:t>
                      </a:r>
                      <a:endParaRPr lang="en-US" dirty="0"/>
                    </a:p>
                  </a:txBody>
                  <a:tcPr/>
                </a:tc>
                <a:tc>
                  <a:txBody>
                    <a:bodyPr/>
                    <a:lstStyle/>
                    <a:p>
                      <a:pPr algn="ctr"/>
                      <a:r>
                        <a:rPr lang="en-US" dirty="0" smtClean="0"/>
                        <a:t>PSA response (&gt;50% decrease)</a:t>
                      </a:r>
                      <a:endParaRPr lang="en-US" dirty="0"/>
                    </a:p>
                  </a:txBody>
                  <a:tcPr/>
                </a:tc>
                <a:tc>
                  <a:txBody>
                    <a:bodyPr/>
                    <a:lstStyle/>
                    <a:p>
                      <a:pPr algn="ctr"/>
                      <a:r>
                        <a:rPr lang="en-US" dirty="0" smtClean="0"/>
                        <a:t>QOL response</a:t>
                      </a:r>
                      <a:endParaRPr lang="en-US" dirty="0"/>
                    </a:p>
                  </a:txBody>
                  <a:tcPr/>
                </a:tc>
                <a:tc>
                  <a:txBody>
                    <a:bodyPr/>
                    <a:lstStyle/>
                    <a:p>
                      <a:pPr algn="ctr"/>
                      <a:r>
                        <a:rPr lang="en-US" dirty="0" smtClean="0"/>
                        <a:t>Radiographic</a:t>
                      </a:r>
                      <a:r>
                        <a:rPr lang="en-US" baseline="0" dirty="0" smtClean="0"/>
                        <a:t> PFS</a:t>
                      </a:r>
                      <a:endParaRPr lang="en-US" dirty="0"/>
                    </a:p>
                  </a:txBody>
                  <a:tcPr/>
                </a:tc>
              </a:tr>
              <a:tr h="370840">
                <a:tc>
                  <a:txBody>
                    <a:bodyPr/>
                    <a:lstStyle/>
                    <a:p>
                      <a:r>
                        <a:rPr lang="en-US" dirty="0" smtClean="0"/>
                        <a:t>Enzalutamide</a:t>
                      </a:r>
                      <a:endParaRPr lang="en-US" dirty="0"/>
                    </a:p>
                  </a:txBody>
                  <a:tcPr/>
                </a:tc>
                <a:tc>
                  <a:txBody>
                    <a:bodyPr/>
                    <a:lstStyle/>
                    <a:p>
                      <a:pPr algn="ctr"/>
                      <a:r>
                        <a:rPr lang="en-US" dirty="0" smtClean="0"/>
                        <a:t>18.4 months</a:t>
                      </a:r>
                    </a:p>
                    <a:p>
                      <a:pPr algn="ctr"/>
                      <a:r>
                        <a:rPr lang="en-US" dirty="0" smtClean="0"/>
                        <a:t>(HR 0.63)</a:t>
                      </a:r>
                      <a:endParaRPr lang="en-US" dirty="0"/>
                    </a:p>
                  </a:txBody>
                  <a:tcPr/>
                </a:tc>
                <a:tc>
                  <a:txBody>
                    <a:bodyPr/>
                    <a:lstStyle/>
                    <a:p>
                      <a:pPr algn="ctr"/>
                      <a:r>
                        <a:rPr lang="en-US" dirty="0" smtClean="0"/>
                        <a:t>54%</a:t>
                      </a:r>
                      <a:endParaRPr lang="en-US" dirty="0"/>
                    </a:p>
                  </a:txBody>
                  <a:tcPr/>
                </a:tc>
                <a:tc>
                  <a:txBody>
                    <a:bodyPr/>
                    <a:lstStyle/>
                    <a:p>
                      <a:pPr algn="ctr"/>
                      <a:r>
                        <a:rPr lang="en-US" dirty="0" smtClean="0"/>
                        <a:t>43%</a:t>
                      </a:r>
                      <a:endParaRPr lang="en-US" dirty="0"/>
                    </a:p>
                  </a:txBody>
                  <a:tcPr/>
                </a:tc>
                <a:tc>
                  <a:txBody>
                    <a:bodyPr/>
                    <a:lstStyle/>
                    <a:p>
                      <a:pPr algn="ctr"/>
                      <a:r>
                        <a:rPr lang="en-US" dirty="0" smtClean="0"/>
                        <a:t>8.3</a:t>
                      </a:r>
                      <a:endParaRPr lang="en-US" dirty="0"/>
                    </a:p>
                  </a:txBody>
                  <a:tcPr/>
                </a:tc>
              </a:tr>
              <a:tr h="370840">
                <a:tc>
                  <a:txBody>
                    <a:bodyPr/>
                    <a:lstStyle/>
                    <a:p>
                      <a:r>
                        <a:rPr lang="en-US" dirty="0" smtClean="0"/>
                        <a:t>Placebo</a:t>
                      </a:r>
                      <a:endParaRPr lang="en-US" dirty="0"/>
                    </a:p>
                  </a:txBody>
                  <a:tcPr/>
                </a:tc>
                <a:tc>
                  <a:txBody>
                    <a:bodyPr/>
                    <a:lstStyle/>
                    <a:p>
                      <a:pPr algn="ctr"/>
                      <a:r>
                        <a:rPr lang="en-US" dirty="0" smtClean="0"/>
                        <a:t>12.6 months</a:t>
                      </a:r>
                      <a:endParaRPr lang="en-US" dirty="0"/>
                    </a:p>
                  </a:txBody>
                  <a:tcPr/>
                </a:tc>
                <a:tc>
                  <a:txBody>
                    <a:bodyPr/>
                    <a:lstStyle/>
                    <a:p>
                      <a:pPr algn="ctr"/>
                      <a:r>
                        <a:rPr lang="en-US" dirty="0" smtClean="0"/>
                        <a:t>2% </a:t>
                      </a:r>
                      <a:endParaRPr lang="en-US" dirty="0"/>
                    </a:p>
                  </a:txBody>
                  <a:tcPr/>
                </a:tc>
                <a:tc>
                  <a:txBody>
                    <a:bodyPr/>
                    <a:lstStyle/>
                    <a:p>
                      <a:pPr algn="ctr"/>
                      <a:r>
                        <a:rPr lang="en-US" dirty="0" smtClean="0"/>
                        <a:t>18%</a:t>
                      </a:r>
                      <a:endParaRPr lang="en-US" dirty="0"/>
                    </a:p>
                  </a:txBody>
                  <a:tcPr/>
                </a:tc>
                <a:tc>
                  <a:txBody>
                    <a:bodyPr/>
                    <a:lstStyle/>
                    <a:p>
                      <a:pPr algn="ctr"/>
                      <a:r>
                        <a:rPr lang="en-US" dirty="0" smtClean="0"/>
                        <a:t>2.9</a:t>
                      </a:r>
                      <a:endParaRPr lang="en-US" dirty="0"/>
                    </a:p>
                  </a:txBody>
                  <a:tcPr/>
                </a:tc>
              </a:tr>
            </a:tbl>
          </a:graphicData>
        </a:graphic>
      </p:graphicFrame>
      <p:sp>
        <p:nvSpPr>
          <p:cNvPr id="3" name="Oval 2"/>
          <p:cNvSpPr/>
          <p:nvPr/>
        </p:nvSpPr>
        <p:spPr>
          <a:xfrm>
            <a:off x="4860032" y="1484784"/>
            <a:ext cx="2232248" cy="57606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07848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5-14 at 3.48.16 pm.png"/>
          <p:cNvPicPr>
            <a:picLocks noGrp="1" noChangeAspect="1"/>
          </p:cNvPicPr>
          <p:nvPr>
            <p:ph idx="1"/>
          </p:nvPr>
        </p:nvPicPr>
        <p:blipFill>
          <a:blip r:embed="rId3">
            <a:extLst>
              <a:ext uri="{28A0092B-C50C-407E-A947-70E740481C1C}">
                <a14:useLocalDpi xmlns:a14="http://schemas.microsoft.com/office/drawing/2010/main" val="0"/>
              </a:ext>
            </a:extLst>
          </a:blip>
          <a:srcRect l="353" r="353"/>
          <a:stretch>
            <a:fillRect/>
          </a:stretch>
        </p:blipFill>
        <p:spPr/>
      </p:pic>
      <p:sp>
        <p:nvSpPr>
          <p:cNvPr id="6" name="Oval 5"/>
          <p:cNvSpPr/>
          <p:nvPr/>
        </p:nvSpPr>
        <p:spPr>
          <a:xfrm>
            <a:off x="179512" y="3789040"/>
            <a:ext cx="3456384" cy="864096"/>
          </a:xfrm>
          <a:prstGeom prst="ellipse">
            <a:avLst/>
          </a:prstGeom>
          <a:no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4159 OCV Powerpoint 200412.pdf"/>
          <p:cNvPicPr>
            <a:picLocks noChangeAspect="1"/>
          </p:cNvPicPr>
          <p:nvPr/>
        </p:nvPicPr>
        <p:blipFill rotWithShape="1">
          <a:blip r:embed="rId4"/>
          <a:srcRect b="83402"/>
          <a:stretch/>
        </p:blipFill>
        <p:spPr>
          <a:xfrm>
            <a:off x="0" y="-27384"/>
            <a:ext cx="9144000" cy="1138257"/>
          </a:xfrm>
          <a:prstGeom prst="rect">
            <a:avLst/>
          </a:prstGeom>
        </p:spPr>
      </p:pic>
      <p:sp>
        <p:nvSpPr>
          <p:cNvPr id="8" name="Title 1"/>
          <p:cNvSpPr txBox="1">
            <a:spLocks/>
          </p:cNvSpPr>
          <p:nvPr/>
        </p:nvSpPr>
        <p:spPr>
          <a:xfrm>
            <a:off x="2609216" y="260648"/>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Enzalutamide</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7133913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4159 OCV Powerpoint 200412.pdf"/>
          <p:cNvPicPr>
            <a:picLocks noChangeAspect="1"/>
          </p:cNvPicPr>
          <p:nvPr/>
        </p:nvPicPr>
        <p:blipFill rotWithShape="1">
          <a:blip r:embed="rId3"/>
          <a:srcRect b="83402"/>
          <a:stretch/>
        </p:blipFill>
        <p:spPr>
          <a:xfrm>
            <a:off x="0" y="-27384"/>
            <a:ext cx="9144000" cy="1138257"/>
          </a:xfrm>
          <a:prstGeom prst="rect">
            <a:avLst/>
          </a:prstGeom>
        </p:spPr>
      </p:pic>
      <p:sp>
        <p:nvSpPr>
          <p:cNvPr id="8" name="Title 1"/>
          <p:cNvSpPr txBox="1">
            <a:spLocks/>
          </p:cNvSpPr>
          <p:nvPr/>
        </p:nvSpPr>
        <p:spPr>
          <a:xfrm>
            <a:off x="2609216" y="260648"/>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Enzalutamide</a:t>
            </a:r>
          </a:p>
          <a:p>
            <a:pPr>
              <a:spcBef>
                <a:spcPct val="0"/>
              </a:spcBef>
              <a:defRPr/>
            </a:pPr>
            <a:endParaRPr lang="en-US" sz="1538" spc="100" dirty="0" smtClean="0">
              <a:solidFill>
                <a:srgbClr val="54A9D1"/>
              </a:solidFill>
              <a:latin typeface="Helvetica Neue Medium"/>
              <a:cs typeface="Helvetica Neue Medium"/>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45994143"/>
              </p:ext>
            </p:extLst>
          </p:nvPr>
        </p:nvGraphicFramePr>
        <p:xfrm>
          <a:off x="457200" y="3212976"/>
          <a:ext cx="8435280" cy="1112520"/>
        </p:xfrm>
        <a:graphic>
          <a:graphicData uri="http://schemas.openxmlformats.org/drawingml/2006/table">
            <a:tbl>
              <a:tblPr firstRow="1" bandRow="1">
                <a:tableStyleId>{5C22544A-7EE6-4342-B048-85BDC9FD1C3A}</a:tableStyleId>
              </a:tblPr>
              <a:tblGrid>
                <a:gridCol w="2811760"/>
                <a:gridCol w="2811760"/>
                <a:gridCol w="2811760"/>
              </a:tblGrid>
              <a:tr h="370840">
                <a:tc gridSpan="3">
                  <a:txBody>
                    <a:bodyPr/>
                    <a:lstStyle/>
                    <a:p>
                      <a:r>
                        <a:rPr lang="en-US" dirty="0" smtClean="0"/>
                        <a:t>PREVAIL Trial</a:t>
                      </a:r>
                      <a:r>
                        <a:rPr lang="en-US" baseline="0" dirty="0" smtClean="0"/>
                        <a:t> (2014 ASCO GO symposium)</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dirty="0" smtClean="0"/>
                        <a:t>OS</a:t>
                      </a:r>
                      <a:endParaRPr lang="en-US" dirty="0"/>
                    </a:p>
                  </a:txBody>
                  <a:tcPr/>
                </a:tc>
                <a:tc>
                  <a:txBody>
                    <a:bodyPr/>
                    <a:lstStyle/>
                    <a:p>
                      <a:r>
                        <a:rPr lang="en-US" dirty="0" smtClean="0"/>
                        <a:t>Radiographic PFS</a:t>
                      </a:r>
                      <a:endParaRPr lang="en-US" dirty="0"/>
                    </a:p>
                  </a:txBody>
                  <a:tcPr/>
                </a:tc>
              </a:tr>
              <a:tr h="370840">
                <a:tc>
                  <a:txBody>
                    <a:bodyPr/>
                    <a:lstStyle/>
                    <a:p>
                      <a:r>
                        <a:rPr lang="en-US" dirty="0" smtClean="0"/>
                        <a:t>Enzalutamide v placebo</a:t>
                      </a:r>
                      <a:endParaRPr lang="en-US" dirty="0"/>
                    </a:p>
                  </a:txBody>
                  <a:tcPr/>
                </a:tc>
                <a:tc>
                  <a:txBody>
                    <a:bodyPr/>
                    <a:lstStyle/>
                    <a:p>
                      <a:r>
                        <a:rPr lang="en-US" dirty="0" smtClean="0"/>
                        <a:t>HR</a:t>
                      </a:r>
                      <a:r>
                        <a:rPr lang="en-US" baseline="0" dirty="0" smtClean="0"/>
                        <a:t> 0.7</a:t>
                      </a:r>
                      <a:endParaRPr lang="en-US" dirty="0"/>
                    </a:p>
                  </a:txBody>
                  <a:tcPr/>
                </a:tc>
                <a:tc>
                  <a:txBody>
                    <a:bodyPr/>
                    <a:lstStyle/>
                    <a:p>
                      <a:r>
                        <a:rPr lang="en-US" dirty="0" smtClean="0"/>
                        <a:t>HR 0.19</a:t>
                      </a:r>
                      <a:endParaRPr lang="en-US" dirty="0"/>
                    </a:p>
                  </a:txBody>
                  <a:tcPr/>
                </a:tc>
              </a:tr>
            </a:tbl>
          </a:graphicData>
        </a:graphic>
      </p:graphicFrame>
    </p:spTree>
    <p:extLst>
      <p:ext uri="{BB962C8B-B14F-4D97-AF65-F5344CB8AC3E}">
        <p14:creationId xmlns:p14="http://schemas.microsoft.com/office/powerpoint/2010/main" val="20593243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5-14 at 3.55.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400" y="821928"/>
            <a:ext cx="5384800" cy="3759200"/>
          </a:xfrm>
          <a:prstGeom prst="rect">
            <a:avLst/>
          </a:prstGeom>
        </p:spPr>
      </p:pic>
      <p:pic>
        <p:nvPicPr>
          <p:cNvPr id="6" name="Picture 5" descr="4159 OCV Powerpoint 200412.pdf"/>
          <p:cNvPicPr>
            <a:picLocks noChangeAspect="1"/>
          </p:cNvPicPr>
          <p:nvPr/>
        </p:nvPicPr>
        <p:blipFill rotWithShape="1">
          <a:blip r:embed="rId4"/>
          <a:srcRect b="83402"/>
          <a:stretch/>
        </p:blipFill>
        <p:spPr>
          <a:xfrm>
            <a:off x="0" y="-27384"/>
            <a:ext cx="9144000" cy="1138257"/>
          </a:xfrm>
          <a:prstGeom prst="rect">
            <a:avLst/>
          </a:prstGeom>
        </p:spPr>
      </p:pic>
      <p:sp>
        <p:nvSpPr>
          <p:cNvPr id="7" name="Title 1"/>
          <p:cNvSpPr txBox="1">
            <a:spLocks/>
          </p:cNvSpPr>
          <p:nvPr/>
        </p:nvSpPr>
        <p:spPr>
          <a:xfrm>
            <a:off x="2609216" y="260648"/>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Chemotherapy: Docetaxel</a:t>
            </a:r>
            <a:endParaRPr lang="en-US" sz="1538" spc="100" dirty="0" smtClean="0">
              <a:solidFill>
                <a:srgbClr val="54A9D1"/>
              </a:solidFill>
              <a:latin typeface="Helvetica Neue Medium"/>
              <a:cs typeface="Helvetica Neue Medium"/>
            </a:endParaRPr>
          </a:p>
        </p:txBody>
      </p:sp>
      <p:graphicFrame>
        <p:nvGraphicFramePr>
          <p:cNvPr id="2" name="Table 1"/>
          <p:cNvGraphicFramePr>
            <a:graphicFrameLocks noGrp="1"/>
          </p:cNvGraphicFramePr>
          <p:nvPr>
            <p:extLst>
              <p:ext uri="{D42A27DB-BD31-4B8C-83A1-F6EECF244321}">
                <p14:modId xmlns:p14="http://schemas.microsoft.com/office/powerpoint/2010/main" val="2722681980"/>
              </p:ext>
            </p:extLst>
          </p:nvPr>
        </p:nvGraphicFramePr>
        <p:xfrm>
          <a:off x="611560" y="4581128"/>
          <a:ext cx="7992889" cy="1828800"/>
        </p:xfrm>
        <a:graphic>
          <a:graphicData uri="http://schemas.openxmlformats.org/drawingml/2006/table">
            <a:tbl>
              <a:tblPr firstRow="1" bandRow="1">
                <a:tableStyleId>{5C22544A-7EE6-4342-B048-85BDC9FD1C3A}</a:tableStyleId>
              </a:tblPr>
              <a:tblGrid>
                <a:gridCol w="2485810"/>
                <a:gridCol w="1982708"/>
                <a:gridCol w="1526149"/>
                <a:gridCol w="1998222"/>
              </a:tblGrid>
              <a:tr h="319990">
                <a:tc gridSpan="4">
                  <a:txBody>
                    <a:bodyPr/>
                    <a:lstStyle/>
                    <a:p>
                      <a:r>
                        <a:rPr lang="en-US" dirty="0" smtClean="0"/>
                        <a:t>TAX-327 Trial</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19990">
                <a:tc>
                  <a:txBody>
                    <a:bodyPr/>
                    <a:lstStyle/>
                    <a:p>
                      <a:endParaRPr lang="en-US" dirty="0"/>
                    </a:p>
                  </a:txBody>
                  <a:tcPr/>
                </a:tc>
                <a:tc>
                  <a:txBody>
                    <a:bodyPr/>
                    <a:lstStyle/>
                    <a:p>
                      <a:r>
                        <a:rPr lang="en-US" dirty="0" smtClean="0"/>
                        <a:t>OS (months)</a:t>
                      </a:r>
                      <a:endParaRPr lang="en-US" dirty="0"/>
                    </a:p>
                  </a:txBody>
                  <a:tcPr/>
                </a:tc>
                <a:tc>
                  <a:txBody>
                    <a:bodyPr/>
                    <a:lstStyle/>
                    <a:p>
                      <a:r>
                        <a:rPr lang="en-US" dirty="0" smtClean="0"/>
                        <a:t>3</a:t>
                      </a:r>
                      <a:r>
                        <a:rPr lang="en-US" baseline="0" dirty="0" smtClean="0"/>
                        <a:t> year survival</a:t>
                      </a:r>
                      <a:endParaRPr lang="en-US" dirty="0"/>
                    </a:p>
                  </a:txBody>
                  <a:tcPr/>
                </a:tc>
                <a:tc>
                  <a:txBody>
                    <a:bodyPr/>
                    <a:lstStyle/>
                    <a:p>
                      <a:r>
                        <a:rPr lang="en-US" dirty="0" smtClean="0"/>
                        <a:t>PSA response</a:t>
                      </a:r>
                      <a:endParaRPr lang="en-US" dirty="0"/>
                    </a:p>
                  </a:txBody>
                  <a:tcPr/>
                </a:tc>
              </a:tr>
              <a:tr h="319990">
                <a:tc>
                  <a:txBody>
                    <a:bodyPr/>
                    <a:lstStyle/>
                    <a:p>
                      <a:r>
                        <a:rPr lang="en-US" dirty="0" smtClean="0"/>
                        <a:t>Docetaxel</a:t>
                      </a:r>
                      <a:r>
                        <a:rPr lang="en-US" baseline="0" dirty="0" smtClean="0"/>
                        <a:t> (3 weekly)</a:t>
                      </a:r>
                      <a:endParaRPr lang="en-US" dirty="0"/>
                    </a:p>
                  </a:txBody>
                  <a:tcPr/>
                </a:tc>
                <a:tc>
                  <a:txBody>
                    <a:bodyPr/>
                    <a:lstStyle/>
                    <a:p>
                      <a:r>
                        <a:rPr lang="en-US" dirty="0" smtClean="0"/>
                        <a:t>19.2</a:t>
                      </a:r>
                      <a:endParaRPr lang="en-US" dirty="0"/>
                    </a:p>
                  </a:txBody>
                  <a:tcPr/>
                </a:tc>
                <a:tc>
                  <a:txBody>
                    <a:bodyPr/>
                    <a:lstStyle/>
                    <a:p>
                      <a:r>
                        <a:rPr lang="en-US" dirty="0" smtClean="0"/>
                        <a:t>18.6%</a:t>
                      </a:r>
                      <a:endParaRPr lang="en-US" dirty="0"/>
                    </a:p>
                  </a:txBody>
                  <a:tcPr/>
                </a:tc>
                <a:tc>
                  <a:txBody>
                    <a:bodyPr/>
                    <a:lstStyle/>
                    <a:p>
                      <a:r>
                        <a:rPr lang="en-US" dirty="0" smtClean="0"/>
                        <a:t>45</a:t>
                      </a:r>
                      <a:endParaRPr lang="en-US" dirty="0"/>
                    </a:p>
                  </a:txBody>
                  <a:tcPr/>
                </a:tc>
              </a:tr>
              <a:tr h="319990">
                <a:tc>
                  <a:txBody>
                    <a:bodyPr/>
                    <a:lstStyle/>
                    <a:p>
                      <a:r>
                        <a:rPr lang="en-US" dirty="0" smtClean="0"/>
                        <a:t>Docetaxel (weekly)</a:t>
                      </a:r>
                      <a:endParaRPr lang="en-US" dirty="0"/>
                    </a:p>
                  </a:txBody>
                  <a:tcPr/>
                </a:tc>
                <a:tc>
                  <a:txBody>
                    <a:bodyPr/>
                    <a:lstStyle/>
                    <a:p>
                      <a:r>
                        <a:rPr lang="en-US" dirty="0" smtClean="0"/>
                        <a:t>17.8</a:t>
                      </a:r>
                      <a:endParaRPr lang="en-US" dirty="0"/>
                    </a:p>
                  </a:txBody>
                  <a:tcPr/>
                </a:tc>
                <a:tc>
                  <a:txBody>
                    <a:bodyPr/>
                    <a:lstStyle/>
                    <a:p>
                      <a:r>
                        <a:rPr lang="en-US" dirty="0" smtClean="0"/>
                        <a:t>16.6%</a:t>
                      </a:r>
                      <a:endParaRPr lang="en-US" dirty="0"/>
                    </a:p>
                  </a:txBody>
                  <a:tcPr/>
                </a:tc>
                <a:tc>
                  <a:txBody>
                    <a:bodyPr/>
                    <a:lstStyle/>
                    <a:p>
                      <a:r>
                        <a:rPr lang="en-US" dirty="0" smtClean="0"/>
                        <a:t>48</a:t>
                      </a:r>
                      <a:endParaRPr lang="en-US" dirty="0"/>
                    </a:p>
                  </a:txBody>
                  <a:tcPr/>
                </a:tc>
              </a:tr>
              <a:tr h="319990">
                <a:tc>
                  <a:txBody>
                    <a:bodyPr/>
                    <a:lstStyle/>
                    <a:p>
                      <a:r>
                        <a:rPr lang="en-US" dirty="0" smtClean="0"/>
                        <a:t>Mitoxantrone</a:t>
                      </a:r>
                      <a:endParaRPr lang="en-US" dirty="0"/>
                    </a:p>
                  </a:txBody>
                  <a:tcPr/>
                </a:tc>
                <a:tc>
                  <a:txBody>
                    <a:bodyPr/>
                    <a:lstStyle/>
                    <a:p>
                      <a:r>
                        <a:rPr lang="en-US" dirty="0" smtClean="0"/>
                        <a:t>16.3</a:t>
                      </a:r>
                      <a:endParaRPr lang="en-US" dirty="0"/>
                    </a:p>
                  </a:txBody>
                  <a:tcPr/>
                </a:tc>
                <a:tc>
                  <a:txBody>
                    <a:bodyPr/>
                    <a:lstStyle/>
                    <a:p>
                      <a:r>
                        <a:rPr lang="en-US" dirty="0" smtClean="0"/>
                        <a:t>13.5%</a:t>
                      </a:r>
                      <a:endParaRPr lang="en-US" dirty="0"/>
                    </a:p>
                  </a:txBody>
                  <a:tcPr/>
                </a:tc>
                <a:tc>
                  <a:txBody>
                    <a:bodyPr/>
                    <a:lstStyle/>
                    <a:p>
                      <a:r>
                        <a:rPr lang="en-US" dirty="0" smtClean="0"/>
                        <a:t>32</a:t>
                      </a:r>
                      <a:endParaRPr lang="en-US" dirty="0"/>
                    </a:p>
                  </a:txBody>
                  <a:tcPr/>
                </a:tc>
              </a:tr>
            </a:tbl>
          </a:graphicData>
        </a:graphic>
      </p:graphicFrame>
    </p:spTree>
    <p:extLst>
      <p:ext uri="{BB962C8B-B14F-4D97-AF65-F5344CB8AC3E}">
        <p14:creationId xmlns:p14="http://schemas.microsoft.com/office/powerpoint/2010/main" val="6129036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159 OCV Powerpoint 200412.pdf"/>
          <p:cNvPicPr>
            <a:picLocks noChangeAspect="1"/>
          </p:cNvPicPr>
          <p:nvPr/>
        </p:nvPicPr>
        <p:blipFill rotWithShape="1">
          <a:blip r:embed="rId2"/>
          <a:srcRect b="83402"/>
          <a:stretch/>
        </p:blipFill>
        <p:spPr>
          <a:xfrm>
            <a:off x="28510" y="0"/>
            <a:ext cx="9144000" cy="1138257"/>
          </a:xfrm>
          <a:prstGeom prst="rect">
            <a:avLst/>
          </a:prstGeom>
        </p:spPr>
      </p:pic>
      <p:sp>
        <p:nvSpPr>
          <p:cNvPr id="3" name="Content Placeholder 2"/>
          <p:cNvSpPr>
            <a:spLocks noGrp="1"/>
          </p:cNvSpPr>
          <p:nvPr>
            <p:ph idx="1"/>
          </p:nvPr>
        </p:nvSpPr>
        <p:spPr/>
        <p:txBody>
          <a:bodyPr/>
          <a:lstStyle/>
          <a:p>
            <a:r>
              <a:rPr lang="en-US" dirty="0" smtClean="0"/>
              <a:t>Cabazitaxel</a:t>
            </a:r>
          </a:p>
          <a:p>
            <a:pPr lvl="1"/>
            <a:r>
              <a:rPr lang="en-US" dirty="0" smtClean="0"/>
              <a:t>New semi-synthetic taxane</a:t>
            </a:r>
          </a:p>
          <a:p>
            <a:pPr lvl="2"/>
            <a:r>
              <a:rPr lang="en-US" dirty="0" smtClean="0"/>
              <a:t>Selected to overcome the emergence of taxane resistance</a:t>
            </a:r>
          </a:p>
          <a:p>
            <a:pPr lvl="1"/>
            <a:r>
              <a:rPr lang="en-US" dirty="0" smtClean="0"/>
              <a:t>Has activity in tumour cells and tumour models that are resistant to or not sensitive to currently available taxanes</a:t>
            </a:r>
          </a:p>
          <a:p>
            <a:endParaRPr lang="en-US" dirty="0"/>
          </a:p>
        </p:txBody>
      </p:sp>
      <p:sp>
        <p:nvSpPr>
          <p:cNvPr id="4" name="Title 1"/>
          <p:cNvSpPr txBox="1">
            <a:spLocks/>
          </p:cNvSpPr>
          <p:nvPr/>
        </p:nvSpPr>
        <p:spPr>
          <a:xfrm>
            <a:off x="2609216" y="260648"/>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Cabazitaxel</a:t>
            </a:r>
          </a:p>
          <a:p>
            <a:pPr>
              <a:spcBef>
                <a:spcPct val="0"/>
              </a:spcBef>
              <a:defRPr/>
            </a:pPr>
            <a:endParaRPr lang="en-US" sz="1538" spc="100" dirty="0" smtClean="0">
              <a:solidFill>
                <a:srgbClr val="54A9D1"/>
              </a:solidFill>
              <a:latin typeface="Helvetica Neue Medium"/>
              <a:cs typeface="Helvetica Neue Light"/>
            </a:endParaRP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11386957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5-14 at 4.00.08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216" b="482"/>
          <a:stretch/>
        </p:blipFill>
        <p:spPr>
          <a:xfrm>
            <a:off x="2267744" y="908720"/>
            <a:ext cx="4320480" cy="2754833"/>
          </a:xfrm>
        </p:spPr>
      </p:pic>
      <p:pic>
        <p:nvPicPr>
          <p:cNvPr id="5" name="Picture 4" descr="4159 OCV Powerpoint 200412.pdf"/>
          <p:cNvPicPr>
            <a:picLocks noChangeAspect="1"/>
          </p:cNvPicPr>
          <p:nvPr/>
        </p:nvPicPr>
        <p:blipFill rotWithShape="1">
          <a:blip r:embed="rId4"/>
          <a:srcRect b="83402"/>
          <a:stretch/>
        </p:blipFill>
        <p:spPr>
          <a:xfrm>
            <a:off x="0" y="-27384"/>
            <a:ext cx="9144000" cy="1138257"/>
          </a:xfrm>
          <a:prstGeom prst="rect">
            <a:avLst/>
          </a:prstGeom>
        </p:spPr>
      </p:pic>
      <p:sp>
        <p:nvSpPr>
          <p:cNvPr id="6" name="Title 1"/>
          <p:cNvSpPr txBox="1">
            <a:spLocks/>
          </p:cNvSpPr>
          <p:nvPr/>
        </p:nvSpPr>
        <p:spPr>
          <a:xfrm>
            <a:off x="2609216" y="260648"/>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Cabazitaxel</a:t>
            </a:r>
          </a:p>
          <a:p>
            <a:pPr>
              <a:spcBef>
                <a:spcPct val="0"/>
              </a:spcBef>
              <a:defRPr/>
            </a:pPr>
            <a:endParaRPr lang="en-US" sz="1538" spc="100" dirty="0" smtClean="0">
              <a:solidFill>
                <a:srgbClr val="54A9D1"/>
              </a:solidFill>
              <a:latin typeface="Helvetica Neue Medium"/>
              <a:cs typeface="Helvetica Neue Light"/>
            </a:endParaRPr>
          </a:p>
          <a:p>
            <a:pPr>
              <a:spcBef>
                <a:spcPct val="0"/>
              </a:spcBef>
              <a:defRPr/>
            </a:pPr>
            <a:endParaRPr lang="en-US" sz="1538" spc="100" dirty="0" smtClean="0">
              <a:solidFill>
                <a:srgbClr val="54A9D1"/>
              </a:solidFill>
              <a:latin typeface="Helvetica Neue Medium"/>
              <a:cs typeface="Helvetica Neue Medium"/>
            </a:endParaRPr>
          </a:p>
        </p:txBody>
      </p:sp>
      <p:graphicFrame>
        <p:nvGraphicFramePr>
          <p:cNvPr id="3" name="Table 2"/>
          <p:cNvGraphicFramePr>
            <a:graphicFrameLocks noGrp="1"/>
          </p:cNvGraphicFramePr>
          <p:nvPr>
            <p:extLst>
              <p:ext uri="{D42A27DB-BD31-4B8C-83A1-F6EECF244321}">
                <p14:modId xmlns:p14="http://schemas.microsoft.com/office/powerpoint/2010/main" val="763185787"/>
              </p:ext>
            </p:extLst>
          </p:nvPr>
        </p:nvGraphicFramePr>
        <p:xfrm>
          <a:off x="539552" y="3861048"/>
          <a:ext cx="7848873" cy="1926909"/>
        </p:xfrm>
        <a:graphic>
          <a:graphicData uri="http://schemas.openxmlformats.org/drawingml/2006/table">
            <a:tbl>
              <a:tblPr firstRow="1" bandRow="1">
                <a:tableStyleId>{5C22544A-7EE6-4342-B048-85BDC9FD1C3A}</a:tableStyleId>
              </a:tblPr>
              <a:tblGrid>
                <a:gridCol w="3831724"/>
                <a:gridCol w="1400858"/>
                <a:gridCol w="2616291"/>
              </a:tblGrid>
              <a:tr h="302406">
                <a:tc gridSpan="3">
                  <a:txBody>
                    <a:bodyPr/>
                    <a:lstStyle/>
                    <a:p>
                      <a:r>
                        <a:rPr lang="en-US" dirty="0" smtClean="0"/>
                        <a:t>TROPIC trial</a:t>
                      </a:r>
                      <a:endParaRPr lang="en-US" dirty="0"/>
                    </a:p>
                  </a:txBody>
                  <a:tcPr/>
                </a:tc>
                <a:tc hMerge="1">
                  <a:txBody>
                    <a:bodyPr/>
                    <a:lstStyle/>
                    <a:p>
                      <a:endParaRPr lang="en-US" dirty="0"/>
                    </a:p>
                  </a:txBody>
                  <a:tcPr/>
                </a:tc>
                <a:tc hMerge="1">
                  <a:txBody>
                    <a:bodyPr/>
                    <a:lstStyle/>
                    <a:p>
                      <a:endParaRPr lang="en-US" dirty="0"/>
                    </a:p>
                  </a:txBody>
                  <a:tcPr/>
                </a:tc>
              </a:tr>
              <a:tr h="302406">
                <a:tc>
                  <a:txBody>
                    <a:bodyPr/>
                    <a:lstStyle/>
                    <a:p>
                      <a:endParaRPr lang="en-US" dirty="0"/>
                    </a:p>
                  </a:txBody>
                  <a:tcPr/>
                </a:tc>
                <a:tc>
                  <a:txBody>
                    <a:bodyPr/>
                    <a:lstStyle/>
                    <a:p>
                      <a:r>
                        <a:rPr lang="en-US" dirty="0" smtClean="0"/>
                        <a:t>OS</a:t>
                      </a:r>
                      <a:endParaRPr lang="en-US" dirty="0"/>
                    </a:p>
                  </a:txBody>
                  <a:tcPr/>
                </a:tc>
                <a:tc>
                  <a:txBody>
                    <a:bodyPr/>
                    <a:lstStyle/>
                    <a:p>
                      <a:r>
                        <a:rPr lang="en-US" dirty="0" smtClean="0"/>
                        <a:t>PFS</a:t>
                      </a:r>
                      <a:endParaRPr lang="en-US" dirty="0"/>
                    </a:p>
                  </a:txBody>
                  <a:tcPr/>
                </a:tc>
              </a:tr>
              <a:tr h="703170">
                <a:tc>
                  <a:txBody>
                    <a:bodyPr/>
                    <a:lstStyle/>
                    <a:p>
                      <a:r>
                        <a:rPr lang="en-US" dirty="0" smtClean="0"/>
                        <a:t>Cabazitaxel</a:t>
                      </a:r>
                      <a:r>
                        <a:rPr lang="en-US" baseline="0" dirty="0" smtClean="0"/>
                        <a:t> and prednisolone</a:t>
                      </a:r>
                      <a:endParaRPr lang="en-US" dirty="0"/>
                    </a:p>
                  </a:txBody>
                  <a:tcPr/>
                </a:tc>
                <a:tc>
                  <a:txBody>
                    <a:bodyPr/>
                    <a:lstStyle/>
                    <a:p>
                      <a:r>
                        <a:rPr lang="en-US" dirty="0" smtClean="0"/>
                        <a:t>15.1 months</a:t>
                      </a:r>
                    </a:p>
                    <a:p>
                      <a:r>
                        <a:rPr lang="en-US" dirty="0" smtClean="0"/>
                        <a:t>(HR 0.70)</a:t>
                      </a:r>
                      <a:endParaRPr lang="en-US" dirty="0"/>
                    </a:p>
                  </a:txBody>
                  <a:tcPr/>
                </a:tc>
                <a:tc>
                  <a:txBody>
                    <a:bodyPr/>
                    <a:lstStyle/>
                    <a:p>
                      <a:r>
                        <a:rPr lang="en-US" dirty="0" smtClean="0"/>
                        <a:t>2.8 (HR 0.74)</a:t>
                      </a:r>
                      <a:endParaRPr lang="en-US" dirty="0"/>
                    </a:p>
                  </a:txBody>
                  <a:tcPr/>
                </a:tc>
              </a:tr>
              <a:tr h="492219">
                <a:tc>
                  <a:txBody>
                    <a:bodyPr/>
                    <a:lstStyle/>
                    <a:p>
                      <a:r>
                        <a:rPr lang="en-US" dirty="0" smtClean="0"/>
                        <a:t>Mitoxantrone and prednisolone</a:t>
                      </a:r>
                      <a:endParaRPr lang="en-US" dirty="0"/>
                    </a:p>
                  </a:txBody>
                  <a:tcPr/>
                </a:tc>
                <a:tc>
                  <a:txBody>
                    <a:bodyPr/>
                    <a:lstStyle/>
                    <a:p>
                      <a:r>
                        <a:rPr lang="en-US" dirty="0" smtClean="0"/>
                        <a:t>12.7 months</a:t>
                      </a:r>
                      <a:endParaRPr lang="en-US" dirty="0"/>
                    </a:p>
                  </a:txBody>
                  <a:tcPr/>
                </a:tc>
                <a:tc>
                  <a:txBody>
                    <a:bodyPr/>
                    <a:lstStyle/>
                    <a:p>
                      <a:r>
                        <a:rPr lang="en-US" dirty="0" smtClean="0"/>
                        <a:t>1.4</a:t>
                      </a:r>
                      <a:endParaRPr lang="en-US" dirty="0"/>
                    </a:p>
                  </a:txBody>
                  <a:tcPr/>
                </a:tc>
              </a:tr>
            </a:tbl>
          </a:graphicData>
        </a:graphic>
      </p:graphicFrame>
    </p:spTree>
    <p:extLst>
      <p:ext uri="{BB962C8B-B14F-4D97-AF65-F5344CB8AC3E}">
        <p14:creationId xmlns:p14="http://schemas.microsoft.com/office/powerpoint/2010/main" val="38941304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Side effects:</a:t>
            </a:r>
          </a:p>
          <a:p>
            <a:pPr lvl="1"/>
            <a:r>
              <a:rPr lang="en-US" dirty="0" smtClean="0"/>
              <a:t>Neutropenia and febrile neutropenia occur at much higher rate</a:t>
            </a:r>
          </a:p>
          <a:p>
            <a:pPr lvl="2"/>
            <a:r>
              <a:rPr lang="en-US" dirty="0" smtClean="0"/>
              <a:t>TROPIC trial used secondary prophylaxis with g-CSF</a:t>
            </a:r>
          </a:p>
          <a:p>
            <a:pPr lvl="1"/>
            <a:r>
              <a:rPr lang="en-US" dirty="0" smtClean="0"/>
              <a:t>Diarrhoea</a:t>
            </a:r>
          </a:p>
          <a:p>
            <a:pPr lvl="2"/>
            <a:endParaRPr lang="en-US" dirty="0" smtClean="0"/>
          </a:p>
        </p:txBody>
      </p:sp>
      <p:pic>
        <p:nvPicPr>
          <p:cNvPr id="4" name="Picture 3" descr="4159 OCV Powerpoint 200412.pdf"/>
          <p:cNvPicPr>
            <a:picLocks noChangeAspect="1"/>
          </p:cNvPicPr>
          <p:nvPr/>
        </p:nvPicPr>
        <p:blipFill rotWithShape="1">
          <a:blip r:embed="rId2"/>
          <a:srcRect b="83402"/>
          <a:stretch/>
        </p:blipFill>
        <p:spPr>
          <a:xfrm>
            <a:off x="0" y="-27384"/>
            <a:ext cx="9144000" cy="1138257"/>
          </a:xfrm>
          <a:prstGeom prst="rect">
            <a:avLst/>
          </a:prstGeom>
        </p:spPr>
      </p:pic>
      <p:sp>
        <p:nvSpPr>
          <p:cNvPr id="5" name="Title 1"/>
          <p:cNvSpPr txBox="1">
            <a:spLocks/>
          </p:cNvSpPr>
          <p:nvPr/>
        </p:nvSpPr>
        <p:spPr>
          <a:xfrm>
            <a:off x="2609216" y="260648"/>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Cabazitaxel</a:t>
            </a:r>
          </a:p>
          <a:p>
            <a:pPr>
              <a:spcBef>
                <a:spcPct val="0"/>
              </a:spcBef>
              <a:defRPr/>
            </a:pPr>
            <a:endParaRPr lang="en-US" sz="1538" spc="100" dirty="0" smtClean="0">
              <a:solidFill>
                <a:srgbClr val="54A9D1"/>
              </a:solidFill>
              <a:latin typeface="Helvetica Neue Medium"/>
              <a:cs typeface="Helvetica Neue Light"/>
            </a:endParaRP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278753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96544"/>
          </a:xfrm>
        </p:spPr>
        <p:txBody>
          <a:bodyPr>
            <a:normAutofit fontScale="77500" lnSpcReduction="20000"/>
          </a:bodyPr>
          <a:lstStyle/>
          <a:p>
            <a:r>
              <a:rPr lang="en-AU" dirty="0" smtClean="0"/>
              <a:t>Ethnicity</a:t>
            </a:r>
          </a:p>
          <a:p>
            <a:pPr lvl="1"/>
            <a:r>
              <a:rPr lang="en-AU" dirty="0" smtClean="0"/>
              <a:t>Increased in patients from African descent, and lower in patients from Asian descent</a:t>
            </a:r>
          </a:p>
          <a:p>
            <a:pPr lvl="2"/>
            <a:r>
              <a:rPr lang="en-AU" dirty="0" smtClean="0"/>
              <a:t>Possibly due to variations in testosterone levels </a:t>
            </a:r>
          </a:p>
          <a:p>
            <a:r>
              <a:rPr lang="en-AU" dirty="0" smtClean="0"/>
              <a:t>Diet (increased risk with) </a:t>
            </a:r>
          </a:p>
          <a:p>
            <a:pPr lvl="1"/>
            <a:r>
              <a:rPr lang="en-AU" dirty="0" smtClean="0"/>
              <a:t>High in </a:t>
            </a:r>
          </a:p>
          <a:p>
            <a:pPr lvl="2"/>
            <a:r>
              <a:rPr lang="en-AU" dirty="0" smtClean="0"/>
              <a:t>Animal fat</a:t>
            </a:r>
          </a:p>
          <a:p>
            <a:pPr lvl="2"/>
            <a:r>
              <a:rPr lang="en-AU" dirty="0" smtClean="0"/>
              <a:t>Omega 3 fatty acids (retrospective trials only)</a:t>
            </a:r>
          </a:p>
          <a:p>
            <a:pPr lvl="1"/>
            <a:r>
              <a:rPr lang="en-AU" dirty="0" smtClean="0"/>
              <a:t>Low in</a:t>
            </a:r>
          </a:p>
          <a:p>
            <a:pPr lvl="2"/>
            <a:r>
              <a:rPr lang="en-AU" dirty="0" smtClean="0"/>
              <a:t>Vegetables</a:t>
            </a:r>
          </a:p>
          <a:p>
            <a:pPr lvl="2"/>
            <a:r>
              <a:rPr lang="en-AU" dirty="0" smtClean="0"/>
              <a:t>Tomatoes</a:t>
            </a:r>
          </a:p>
          <a:p>
            <a:pPr lvl="2"/>
            <a:r>
              <a:rPr lang="en-AU" dirty="0" smtClean="0"/>
              <a:t>Coffee</a:t>
            </a:r>
          </a:p>
          <a:p>
            <a:r>
              <a:rPr lang="en-AU" dirty="0" smtClean="0"/>
              <a:t>Smoking, Obesity, Agent Orange</a:t>
            </a:r>
          </a:p>
          <a:p>
            <a:pPr lvl="1"/>
            <a:r>
              <a:rPr lang="en-AU" dirty="0" smtClean="0"/>
              <a:t>Increased incidence of prostate cancer and risk of progression</a:t>
            </a:r>
          </a:p>
          <a:p>
            <a:pPr lvl="1"/>
            <a:endParaRPr lang="en-AU" dirty="0" smtClean="0"/>
          </a:p>
          <a:p>
            <a:endParaRPr lang="en-AU" dirty="0"/>
          </a:p>
        </p:txBody>
      </p:sp>
      <p:pic>
        <p:nvPicPr>
          <p:cNvPr id="4" name="Picture 3"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Risk Factors: Other </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2099977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24944"/>
            <a:ext cx="8229600" cy="3201219"/>
          </a:xfrm>
        </p:spPr>
        <p:txBody>
          <a:bodyPr/>
          <a:lstStyle/>
          <a:p>
            <a:pPr marL="0" indent="0" algn="ctr">
              <a:buNone/>
            </a:pPr>
            <a:r>
              <a:rPr lang="en-AU" dirty="0" smtClean="0"/>
              <a:t>There is no government funded screening program in Australia</a:t>
            </a:r>
            <a:endParaRPr lang="en-AU" dirty="0"/>
          </a:p>
        </p:txBody>
      </p:sp>
      <p:pic>
        <p:nvPicPr>
          <p:cNvPr id="4" name="Picture 3" descr="4159 OCV Powerpoint 200412.pdf"/>
          <p:cNvPicPr>
            <a:picLocks noChangeAspect="1"/>
          </p:cNvPicPr>
          <p:nvPr/>
        </p:nvPicPr>
        <p:blipFill rotWithShape="1">
          <a:blip r:embed="rId2"/>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Screening in Australia</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3937946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229600" cy="1684783"/>
          </a:xfrm>
        </p:spPr>
        <p:txBody>
          <a:bodyPr>
            <a:normAutofit fontScale="77500" lnSpcReduction="20000"/>
          </a:bodyPr>
          <a:lstStyle/>
          <a:p>
            <a:r>
              <a:rPr lang="en-AU" dirty="0" smtClean="0"/>
              <a:t>Glycoprotein produced by prostate epithelial cells </a:t>
            </a:r>
          </a:p>
          <a:p>
            <a:pPr lvl="1"/>
            <a:r>
              <a:rPr lang="en-AU" dirty="0" smtClean="0"/>
              <a:t>Elevated in prostate cancer because of increased production and disruption of tissue barriers</a:t>
            </a:r>
          </a:p>
          <a:p>
            <a:pPr lvl="1"/>
            <a:r>
              <a:rPr lang="en-AU" dirty="0" smtClean="0"/>
              <a:t>Can be elevated preceding clinical disease by up to 5-10 years</a:t>
            </a:r>
          </a:p>
          <a:p>
            <a:pPr marL="457200" lvl="1" indent="0">
              <a:buNone/>
            </a:pPr>
            <a:endParaRPr lang="en-AU" dirty="0" smtClean="0"/>
          </a:p>
        </p:txBody>
      </p:sp>
      <p:pic>
        <p:nvPicPr>
          <p:cNvPr id="4" name="Picture 3"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Prostate Cancer| </a:t>
            </a:r>
            <a:r>
              <a:rPr lang="en-US" sz="1538" spc="100" dirty="0" smtClean="0">
                <a:solidFill>
                  <a:srgbClr val="54A9D1"/>
                </a:solidFill>
                <a:latin typeface="Helvetica Neue Medium"/>
                <a:cs typeface="Helvetica Neue Light"/>
              </a:rPr>
              <a:t>Screening: Prostate Specific Antigen</a:t>
            </a:r>
          </a:p>
          <a:p>
            <a:pPr>
              <a:spcBef>
                <a:spcPct val="0"/>
              </a:spcBef>
              <a:defRPr/>
            </a:pPr>
            <a:endParaRPr lang="en-US" sz="1538" spc="100" dirty="0" smtClean="0">
              <a:solidFill>
                <a:srgbClr val="54A9D1"/>
              </a:solidFill>
              <a:latin typeface="Helvetica Neue Medium"/>
              <a:cs typeface="Helvetica Neue Medium"/>
            </a:endParaRPr>
          </a:p>
        </p:txBody>
      </p:sp>
      <p:graphicFrame>
        <p:nvGraphicFramePr>
          <p:cNvPr id="5" name="Table 4"/>
          <p:cNvGraphicFramePr>
            <a:graphicFrameLocks noGrp="1"/>
          </p:cNvGraphicFramePr>
          <p:nvPr>
            <p:extLst>
              <p:ext uri="{D42A27DB-BD31-4B8C-83A1-F6EECF244321}">
                <p14:modId xmlns:p14="http://schemas.microsoft.com/office/powerpoint/2010/main" val="2249324450"/>
              </p:ext>
            </p:extLst>
          </p:nvPr>
        </p:nvGraphicFramePr>
        <p:xfrm>
          <a:off x="1500336" y="3140968"/>
          <a:ext cx="6096000" cy="3291344"/>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r>
                        <a:rPr lang="en-AU" dirty="0" smtClean="0"/>
                        <a:t>Causes for elevated PSA</a:t>
                      </a:r>
                      <a:endParaRPr lang="en-AU" dirty="0"/>
                    </a:p>
                  </a:txBody>
                  <a:tcPr/>
                </a:tc>
                <a:tc hMerge="1">
                  <a:txBody>
                    <a:bodyPr/>
                    <a:lstStyle/>
                    <a:p>
                      <a:endParaRPr lang="en-AU" dirty="0"/>
                    </a:p>
                  </a:txBody>
                  <a:tcPr/>
                </a:tc>
              </a:tr>
              <a:tr h="370840">
                <a:tc>
                  <a:txBody>
                    <a:bodyPr/>
                    <a:lstStyle/>
                    <a:p>
                      <a:r>
                        <a:rPr lang="en-AU" dirty="0" smtClean="0"/>
                        <a:t>Malignant</a:t>
                      </a:r>
                      <a:endParaRPr lang="en-AU" dirty="0"/>
                    </a:p>
                  </a:txBody>
                  <a:tcPr/>
                </a:tc>
                <a:tc>
                  <a:txBody>
                    <a:bodyPr/>
                    <a:lstStyle/>
                    <a:p>
                      <a:r>
                        <a:rPr lang="en-AU" dirty="0" smtClean="0"/>
                        <a:t>Prostate Cancer</a:t>
                      </a:r>
                      <a:endParaRPr lang="en-AU" dirty="0"/>
                    </a:p>
                  </a:txBody>
                  <a:tcPr/>
                </a:tc>
              </a:tr>
              <a:tr h="426224">
                <a:tc>
                  <a:txBody>
                    <a:bodyPr/>
                    <a:lstStyle/>
                    <a:p>
                      <a:r>
                        <a:rPr lang="en-AU" dirty="0" smtClean="0"/>
                        <a:t>Benign</a:t>
                      </a:r>
                      <a:endParaRPr lang="en-AU" dirty="0"/>
                    </a:p>
                  </a:txBody>
                  <a:tcPr/>
                </a:tc>
                <a:tc>
                  <a:txBody>
                    <a:bodyPr/>
                    <a:lstStyle/>
                    <a:p>
                      <a:r>
                        <a:rPr lang="en-AU" dirty="0" smtClean="0"/>
                        <a:t>Benign Prostatic Hyperplasia</a:t>
                      </a:r>
                      <a:endParaRPr lang="en-AU" dirty="0"/>
                    </a:p>
                  </a:txBody>
                  <a:tcPr/>
                </a:tc>
              </a:tr>
              <a:tr h="370840">
                <a:tc>
                  <a:txBody>
                    <a:bodyPr/>
                    <a:lstStyle/>
                    <a:p>
                      <a:endParaRPr lang="en-AU"/>
                    </a:p>
                  </a:txBody>
                  <a:tcPr/>
                </a:tc>
                <a:tc>
                  <a:txBody>
                    <a:bodyPr/>
                    <a:lstStyle/>
                    <a:p>
                      <a:r>
                        <a:rPr lang="en-AU" dirty="0" smtClean="0"/>
                        <a:t>Acute Prostatitis</a:t>
                      </a:r>
                    </a:p>
                  </a:txBody>
                  <a:tcPr/>
                </a:tc>
              </a:tr>
              <a:tr h="370840">
                <a:tc>
                  <a:txBody>
                    <a:bodyPr/>
                    <a:lstStyle/>
                    <a:p>
                      <a:endParaRPr lang="en-AU"/>
                    </a:p>
                  </a:txBody>
                  <a:tcPr/>
                </a:tc>
                <a:tc>
                  <a:txBody>
                    <a:bodyPr/>
                    <a:lstStyle/>
                    <a:p>
                      <a:r>
                        <a:rPr lang="en-AU" dirty="0" smtClean="0"/>
                        <a:t>Subclinical inflammation</a:t>
                      </a:r>
                      <a:endParaRPr lang="en-AU" dirty="0"/>
                    </a:p>
                  </a:txBody>
                  <a:tcPr/>
                </a:tc>
              </a:tr>
              <a:tr h="370840">
                <a:tc>
                  <a:txBody>
                    <a:bodyPr/>
                    <a:lstStyle/>
                    <a:p>
                      <a:endParaRPr lang="en-AU"/>
                    </a:p>
                  </a:txBody>
                  <a:tcPr/>
                </a:tc>
                <a:tc>
                  <a:txBody>
                    <a:bodyPr/>
                    <a:lstStyle/>
                    <a:p>
                      <a:r>
                        <a:rPr lang="en-AU" dirty="0" smtClean="0"/>
                        <a:t>Prostate</a:t>
                      </a:r>
                      <a:r>
                        <a:rPr lang="en-AU" baseline="0" dirty="0" smtClean="0"/>
                        <a:t> Biopsy/Cystoscopy/ TURP/ DRE/ </a:t>
                      </a:r>
                      <a:r>
                        <a:rPr lang="en-AU" baseline="0" dirty="0" err="1" smtClean="0"/>
                        <a:t>Perineal</a:t>
                      </a:r>
                      <a:r>
                        <a:rPr lang="en-AU" baseline="0" dirty="0" smtClean="0"/>
                        <a:t> trauma</a:t>
                      </a:r>
                      <a:endParaRPr lang="en-AU" dirty="0"/>
                    </a:p>
                  </a:txBody>
                  <a:tcPr/>
                </a:tc>
              </a:tr>
              <a:tr h="370840">
                <a:tc>
                  <a:txBody>
                    <a:bodyPr/>
                    <a:lstStyle/>
                    <a:p>
                      <a:endParaRPr lang="en-AU"/>
                    </a:p>
                  </a:txBody>
                  <a:tcPr/>
                </a:tc>
                <a:tc>
                  <a:txBody>
                    <a:bodyPr/>
                    <a:lstStyle/>
                    <a:p>
                      <a:r>
                        <a:rPr lang="en-AU" dirty="0" smtClean="0"/>
                        <a:t>Urinary</a:t>
                      </a:r>
                      <a:r>
                        <a:rPr lang="en-AU" baseline="0" dirty="0" smtClean="0"/>
                        <a:t> Retention</a:t>
                      </a:r>
                      <a:endParaRPr lang="en-AU" dirty="0"/>
                    </a:p>
                  </a:txBody>
                  <a:tcPr/>
                </a:tc>
              </a:tr>
              <a:tr h="370840">
                <a:tc>
                  <a:txBody>
                    <a:bodyPr/>
                    <a:lstStyle/>
                    <a:p>
                      <a:endParaRPr lang="en-AU" dirty="0"/>
                    </a:p>
                  </a:txBody>
                  <a:tcPr/>
                </a:tc>
                <a:tc>
                  <a:txBody>
                    <a:bodyPr/>
                    <a:lstStyle/>
                    <a:p>
                      <a:r>
                        <a:rPr lang="en-AU" dirty="0" smtClean="0"/>
                        <a:t>Prostatic Infarction</a:t>
                      </a:r>
                      <a:endParaRPr lang="en-AU" dirty="0"/>
                    </a:p>
                  </a:txBody>
                  <a:tcPr/>
                </a:tc>
              </a:tr>
            </a:tbl>
          </a:graphicData>
        </a:graphic>
      </p:graphicFrame>
    </p:spTree>
    <p:extLst>
      <p:ext uri="{BB962C8B-B14F-4D97-AF65-F5344CB8AC3E}">
        <p14:creationId xmlns:p14="http://schemas.microsoft.com/office/powerpoint/2010/main" val="970146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4310</TotalTime>
  <Words>4353</Words>
  <Application>Microsoft Macintosh PowerPoint</Application>
  <PresentationFormat>On-screen Show (4:3)</PresentationFormat>
  <Paragraphs>720</Paragraphs>
  <Slides>66</Slides>
  <Notes>36</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Prostate Cancer</dc:title>
  <dc:creator>Registrar</dc:creator>
  <cp:lastModifiedBy>Kortnye Morris</cp:lastModifiedBy>
  <cp:revision>63</cp:revision>
  <cp:lastPrinted>2014-05-08T10:17:12Z</cp:lastPrinted>
  <dcterms:created xsi:type="dcterms:W3CDTF">2014-05-07T01:33:09Z</dcterms:created>
  <dcterms:modified xsi:type="dcterms:W3CDTF">2014-06-13T01:19:34Z</dcterms:modified>
</cp:coreProperties>
</file>