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7" r:id="rId2"/>
    <p:sldId id="276" r:id="rId3"/>
    <p:sldId id="275" r:id="rId4"/>
    <p:sldId id="294" r:id="rId5"/>
    <p:sldId id="295" r:id="rId6"/>
    <p:sldId id="296" r:id="rId7"/>
    <p:sldId id="298" r:id="rId8"/>
    <p:sldId id="299" r:id="rId9"/>
    <p:sldId id="300" r:id="rId10"/>
    <p:sldId id="301" r:id="rId11"/>
    <p:sldId id="303" r:id="rId12"/>
    <p:sldId id="304" r:id="rId13"/>
    <p:sldId id="307" r:id="rId14"/>
    <p:sldId id="310" r:id="rId15"/>
    <p:sldId id="312" r:id="rId16"/>
    <p:sldId id="314" r:id="rId17"/>
    <p:sldId id="316" r:id="rId18"/>
    <p:sldId id="317" r:id="rId19"/>
    <p:sldId id="318" r:id="rId20"/>
    <p:sldId id="319" r:id="rId21"/>
    <p:sldId id="320" r:id="rId22"/>
    <p:sldId id="338" r:id="rId23"/>
    <p:sldId id="339" r:id="rId24"/>
    <p:sldId id="331" r:id="rId25"/>
    <p:sldId id="337" r:id="rId26"/>
    <p:sldId id="322" r:id="rId27"/>
    <p:sldId id="340" r:id="rId28"/>
    <p:sldId id="324" r:id="rId29"/>
    <p:sldId id="333" r:id="rId30"/>
    <p:sldId id="334" r:id="rId31"/>
    <p:sldId id="335" r:id="rId32"/>
    <p:sldId id="336" r:id="rId33"/>
    <p:sldId id="329" r:id="rId34"/>
    <p:sldId id="323" r:id="rId35"/>
    <p:sldId id="326" r:id="rId36"/>
    <p:sldId id="325" r:id="rId37"/>
    <p:sldId id="327" r:id="rId38"/>
    <p:sldId id="328" r:id="rId39"/>
    <p:sldId id="330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A9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2634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9385A-A335-4AEC-A274-B2989DCD7259}" type="datetimeFigureOut">
              <a:rPr lang="en-AU" smtClean="0"/>
              <a:t>17/03/2015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8E5BB-53CD-44A1-8F88-3E6DFDC200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1506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8E5BB-53CD-44A1-8F88-3E6DFDC200FE}" type="slidenum">
              <a:rPr lang="en-AU" smtClean="0"/>
              <a:t>28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6EF3-9EF9-DE42-8415-825ECA51C290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98A0-DAA0-4D43-AC25-3AAB88F1B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6EF3-9EF9-DE42-8415-825ECA51C290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98A0-DAA0-4D43-AC25-3AAB88F1B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6EF3-9EF9-DE42-8415-825ECA51C290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98A0-DAA0-4D43-AC25-3AAB88F1B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6EF3-9EF9-DE42-8415-825ECA51C290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98A0-DAA0-4D43-AC25-3AAB88F1B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6EF3-9EF9-DE42-8415-825ECA51C290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98A0-DAA0-4D43-AC25-3AAB88F1B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6EF3-9EF9-DE42-8415-825ECA51C290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98A0-DAA0-4D43-AC25-3AAB88F1B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6EF3-9EF9-DE42-8415-825ECA51C290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98A0-DAA0-4D43-AC25-3AAB88F1B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6EF3-9EF9-DE42-8415-825ECA51C290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98A0-DAA0-4D43-AC25-3AAB88F1B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6EF3-9EF9-DE42-8415-825ECA51C290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98A0-DAA0-4D43-AC25-3AAB88F1B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6EF3-9EF9-DE42-8415-825ECA51C290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98A0-DAA0-4D43-AC25-3AAB88F1B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6EF3-9EF9-DE42-8415-825ECA51C290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98A0-DAA0-4D43-AC25-3AAB88F1B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56EF3-9EF9-DE42-8415-825ECA51C290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A98A0-DAA0-4D43-AC25-3AAB88F1B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d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91288" y="231411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300" b="1" i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Prostate cancer: To screen or not to screen</a:t>
            </a:r>
            <a:r>
              <a:rPr kumimoji="0" lang="en-US" sz="4300" b="1" i="1" u="none" strike="noStrike" kern="1200" cap="none" spc="10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–</a:t>
            </a:r>
            <a:endParaRPr lang="en-US" sz="4300" b="1" i="1" spc="1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 Neue Light"/>
              <a:ea typeface="+mj-ea"/>
              <a:cs typeface="Helvetica Neue Medium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300" b="1" i="1" spc="10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Medium"/>
              </a:rPr>
              <a:t>To treat </a:t>
            </a:r>
            <a:r>
              <a:rPr lang="en-US" sz="4300" b="1" i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Medium"/>
              </a:rPr>
              <a:t>or not to treat</a:t>
            </a:r>
            <a:endParaRPr kumimoji="0" lang="en-US" sz="4300" b="1" i="1" u="none" strike="noStrike" kern="1200" cap="none" spc="100" normalizeH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elvetica Neue Light"/>
              <a:ea typeface="+mj-ea"/>
              <a:cs typeface="Helvetica Neue Medium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3100" spc="1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 Neue Light"/>
              <a:ea typeface="+mj-ea"/>
              <a:cs typeface="Helvetica Neue Medium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u="none" strike="noStrike" kern="1200" cap="none" spc="10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Medium"/>
              </a:rPr>
              <a:t>Dr Oliver Klein – Medical Oncologist</a:t>
            </a:r>
            <a:endParaRPr kumimoji="0" lang="en-US" sz="3000" b="1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Prostate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Screening Trials - ERSPC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645025" y="1360685"/>
            <a:ext cx="4041775" cy="3951288"/>
          </a:xfrm>
        </p:spPr>
        <p:txBody>
          <a:bodyPr>
            <a:normAutofit fontScale="85000" lnSpcReduction="10000"/>
          </a:bodyPr>
          <a:lstStyle/>
          <a:p>
            <a:r>
              <a:rPr lang="en-AU" dirty="0" smtClean="0"/>
              <a:t>1 ½ more cancers in screening arm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But more than 50% Gleason6</a:t>
            </a:r>
          </a:p>
          <a:p>
            <a:r>
              <a:rPr lang="en-AU" dirty="0" smtClean="0"/>
              <a:t>21% reduction in prostate ca mortality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!781 to screen to avoid one death</a:t>
            </a:r>
          </a:p>
          <a:p>
            <a:r>
              <a:rPr lang="en-AU" dirty="0" smtClean="0"/>
              <a:t>?increasing benefit over time</a:t>
            </a:r>
          </a:p>
          <a:p>
            <a:r>
              <a:rPr lang="en-AU" dirty="0" smtClean="0"/>
              <a:t>Trial positive in Sweden/Netherlands </a:t>
            </a:r>
            <a:r>
              <a:rPr lang="en-AU" dirty="0" smtClean="0">
                <a:solidFill>
                  <a:srgbClr val="FF0000"/>
                </a:solidFill>
              </a:rPr>
              <a:t>bur not in Italy/</a:t>
            </a:r>
            <a:r>
              <a:rPr lang="en-AU" dirty="0" err="1" smtClean="0">
                <a:solidFill>
                  <a:srgbClr val="FF0000"/>
                </a:solidFill>
              </a:rPr>
              <a:t>Finnland</a:t>
            </a:r>
            <a:endParaRPr lang="en-AU" dirty="0" smtClean="0">
              <a:solidFill>
                <a:srgbClr val="FF0000"/>
              </a:solidFill>
            </a:endParaRPr>
          </a:p>
          <a:p>
            <a:r>
              <a:rPr lang="en-AU" dirty="0" smtClean="0"/>
              <a:t>Positive in men 65-69 </a:t>
            </a:r>
            <a:r>
              <a:rPr lang="en-AU" dirty="0" smtClean="0">
                <a:solidFill>
                  <a:srgbClr val="FF0000"/>
                </a:solidFill>
              </a:rPr>
              <a:t>but not in 55-59 or 60-64</a:t>
            </a:r>
          </a:p>
          <a:p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237995" y="6325643"/>
            <a:ext cx="21236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(Schroeder FH et al., </a:t>
            </a:r>
            <a:r>
              <a:rPr lang="en-AU" sz="1400" dirty="0" smtClean="0"/>
              <a:t>2014)</a:t>
            </a:r>
            <a:endParaRPr lang="en-AU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9" y="1933575"/>
            <a:ext cx="4387046" cy="273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Prostate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Screening Trials - PLCO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995" y="6325643"/>
            <a:ext cx="199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(</a:t>
            </a:r>
            <a:r>
              <a:rPr lang="en-AU" sz="1400" dirty="0" err="1" smtClean="0"/>
              <a:t>Andriole</a:t>
            </a:r>
            <a:r>
              <a:rPr lang="en-AU" sz="1400" dirty="0" smtClean="0"/>
              <a:t> GL et al., 2009)</a:t>
            </a:r>
            <a:endParaRPr lang="en-AU" sz="1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" y="1151429"/>
            <a:ext cx="4040188" cy="37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981145" y="1151429"/>
            <a:ext cx="4041775" cy="378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158641" y="4936724"/>
            <a:ext cx="41586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Follow up to short</a:t>
            </a:r>
          </a:p>
          <a:p>
            <a:r>
              <a:rPr lang="en-AU" dirty="0" smtClean="0"/>
              <a:t>More than 50% of men in control group had screening performed</a:t>
            </a:r>
          </a:p>
          <a:p>
            <a:r>
              <a:rPr lang="en-AU" dirty="0" smtClean="0"/>
              <a:t>Only 40% underwent biopsy with abnormal initial PSA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Prostate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Screening – What to do?  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042" y="883945"/>
            <a:ext cx="8203584" cy="492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32350" y="4465832"/>
            <a:ext cx="5961249" cy="159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32350" y="1560208"/>
            <a:ext cx="4165817" cy="2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5134" y="5472173"/>
            <a:ext cx="7942186" cy="34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5134" y="5839146"/>
            <a:ext cx="7942194" cy="54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Prostate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Case Vignette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2442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AU" dirty="0" smtClean="0"/>
              <a:t>AH decides after informed discussion about the potential benefits and harms of PSA screening to pursue with testing</a:t>
            </a:r>
          </a:p>
          <a:p>
            <a:r>
              <a:rPr lang="en-AU" dirty="0" smtClean="0"/>
              <a:t>His serum PSA returns with 11.4 </a:t>
            </a:r>
            <a:r>
              <a:rPr lang="en-AU" dirty="0" err="1" smtClean="0"/>
              <a:t>ng</a:t>
            </a:r>
            <a:r>
              <a:rPr lang="en-AU" dirty="0" smtClean="0"/>
              <a:t>/ml</a:t>
            </a:r>
          </a:p>
          <a:p>
            <a:r>
              <a:rPr lang="en-AU" dirty="0" smtClean="0"/>
              <a:t>The clinical examination revealed a T2c tumour and a subsequent biopsy demonstrated </a:t>
            </a:r>
            <a:r>
              <a:rPr lang="en-AU" dirty="0" err="1" smtClean="0"/>
              <a:t>adenocarcinoma</a:t>
            </a:r>
            <a:r>
              <a:rPr lang="en-AU" dirty="0" smtClean="0"/>
              <a:t>, Gleason score 4+4 in 9/11 cores</a:t>
            </a:r>
          </a:p>
          <a:p>
            <a:r>
              <a:rPr lang="en-AU" dirty="0" smtClean="0"/>
              <a:t>A whole body bone scan and a CT scan of </a:t>
            </a:r>
            <a:r>
              <a:rPr lang="en-AU" smtClean="0"/>
              <a:t>the abdomen/pelvis </a:t>
            </a:r>
            <a:r>
              <a:rPr lang="en-AU" dirty="0" smtClean="0"/>
              <a:t>were unremarkable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Prostate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Treatments for localized prostate cancer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Radical prostatectomy +/- pelvic lymph node dissection</a:t>
            </a:r>
          </a:p>
          <a:p>
            <a:r>
              <a:rPr lang="en-AU" dirty="0" smtClean="0"/>
              <a:t>External beam radiotherapy</a:t>
            </a:r>
          </a:p>
          <a:p>
            <a:r>
              <a:rPr lang="en-AU" dirty="0" smtClean="0"/>
              <a:t>Expectant management/Active surveillance</a:t>
            </a:r>
          </a:p>
          <a:p>
            <a:r>
              <a:rPr lang="en-AU" dirty="0" smtClean="0"/>
              <a:t>(Androgen deprivation therapy)</a:t>
            </a:r>
          </a:p>
          <a:p>
            <a:r>
              <a:rPr lang="en-AU" dirty="0" err="1" smtClean="0"/>
              <a:t>Brachytherapy</a:t>
            </a:r>
            <a:endParaRPr lang="en-AU" dirty="0" smtClean="0"/>
          </a:p>
          <a:p>
            <a:r>
              <a:rPr lang="en-AU" dirty="0" smtClean="0"/>
              <a:t>(</a:t>
            </a:r>
            <a:r>
              <a:rPr lang="en-AU" dirty="0" err="1" smtClean="0"/>
              <a:t>Kryotherapy</a:t>
            </a:r>
            <a:r>
              <a:rPr lang="en-AU" dirty="0" smtClean="0"/>
              <a:t>)</a:t>
            </a:r>
          </a:p>
          <a:p>
            <a:r>
              <a:rPr lang="en-AU" dirty="0" smtClean="0"/>
              <a:t>(HIUF)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Prostate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Treatments for localized prostate cancer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259541"/>
            <a:ext cx="4040188" cy="639762"/>
          </a:xfrm>
        </p:spPr>
        <p:txBody>
          <a:bodyPr/>
          <a:lstStyle/>
          <a:p>
            <a:r>
              <a:rPr lang="en-AU" dirty="0" smtClean="0"/>
              <a:t>Tumour related factors</a:t>
            </a:r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1899303"/>
            <a:ext cx="4040188" cy="1382517"/>
          </a:xfrm>
        </p:spPr>
        <p:txBody>
          <a:bodyPr>
            <a:noAutofit/>
          </a:bodyPr>
          <a:lstStyle/>
          <a:p>
            <a:r>
              <a:rPr lang="en-AU" dirty="0" smtClean="0"/>
              <a:t>Clinical stage</a:t>
            </a:r>
          </a:p>
          <a:p>
            <a:r>
              <a:rPr lang="en-AU" dirty="0" smtClean="0"/>
              <a:t>PSA level</a:t>
            </a:r>
          </a:p>
          <a:p>
            <a:r>
              <a:rPr lang="en-AU" dirty="0" smtClean="0"/>
              <a:t>Gleason score</a:t>
            </a:r>
          </a:p>
          <a:p>
            <a:r>
              <a:rPr lang="en-AU" dirty="0" smtClean="0"/>
              <a:t>Number/percentage of cores involved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645025" y="1259541"/>
            <a:ext cx="4041775" cy="639762"/>
          </a:xfrm>
        </p:spPr>
        <p:txBody>
          <a:bodyPr/>
          <a:lstStyle/>
          <a:p>
            <a:r>
              <a:rPr lang="en-AU" dirty="0" smtClean="0"/>
              <a:t>Patient related factors</a:t>
            </a:r>
            <a:endParaRPr lang="en-A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025" y="1899303"/>
            <a:ext cx="4041775" cy="1382517"/>
          </a:xfrm>
        </p:spPr>
        <p:txBody>
          <a:bodyPr/>
          <a:lstStyle/>
          <a:p>
            <a:r>
              <a:rPr lang="en-AU" dirty="0" smtClean="0"/>
              <a:t>Life expectancy</a:t>
            </a:r>
          </a:p>
          <a:p>
            <a:r>
              <a:rPr lang="en-AU" dirty="0" err="1" smtClean="0"/>
              <a:t>Comorbidities</a:t>
            </a:r>
            <a:endParaRPr lang="en-AU" dirty="0" smtClean="0"/>
          </a:p>
          <a:p>
            <a:r>
              <a:rPr lang="en-AU" dirty="0" smtClean="0"/>
              <a:t>Preferences</a:t>
            </a:r>
            <a:endParaRPr lang="en-AU" dirty="0"/>
          </a:p>
        </p:txBody>
      </p:sp>
      <p:sp>
        <p:nvSpPr>
          <p:cNvPr id="12" name="Content Placeholder 10"/>
          <p:cNvSpPr txBox="1">
            <a:spLocks/>
          </p:cNvSpPr>
          <p:nvPr/>
        </p:nvSpPr>
        <p:spPr>
          <a:xfrm>
            <a:off x="463429" y="4356487"/>
            <a:ext cx="4041775" cy="1382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AU" sz="2400" dirty="0" smtClean="0"/>
              <a:t>cT2c</a:t>
            </a:r>
            <a:endParaRPr kumimoji="0" lang="en-A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AU" sz="2400" dirty="0" smtClean="0"/>
              <a:t>PSA 11.4 </a:t>
            </a:r>
            <a:r>
              <a:rPr lang="en-AU" sz="2400" dirty="0" err="1" smtClean="0"/>
              <a:t>ng</a:t>
            </a:r>
            <a:r>
              <a:rPr lang="en-AU" sz="2400" dirty="0" smtClean="0"/>
              <a:t>/ml</a:t>
            </a:r>
            <a:endParaRPr kumimoji="0" lang="en-A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AU" sz="2400" dirty="0" smtClean="0"/>
              <a:t>Gleason 4+4 in 10/11 cores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10"/>
          <p:cNvSpPr txBox="1">
            <a:spLocks/>
          </p:cNvSpPr>
          <p:nvPr/>
        </p:nvSpPr>
        <p:spPr>
          <a:xfrm>
            <a:off x="4711831" y="4346049"/>
            <a:ext cx="4041775" cy="13825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AU" sz="2400" noProof="0" dirty="0" smtClean="0"/>
              <a:t>&gt; 15 years</a:t>
            </a:r>
            <a:endParaRPr kumimoji="0" lang="en-A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AU" sz="2400" noProof="0" dirty="0" smtClean="0"/>
              <a:t>Arterial hypertension/</a:t>
            </a:r>
            <a:r>
              <a:rPr lang="en-AU" sz="2400" noProof="0" dirty="0" err="1" smtClean="0"/>
              <a:t>Dyslipdemia</a:t>
            </a:r>
            <a:endParaRPr kumimoji="0" lang="en-A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AU" sz="2400" noProof="0" dirty="0" smtClean="0"/>
              <a:t>Nil preferences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Prostate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Case Vignette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2442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AH decides to proceed with a radical prostatectomy with pelvic lymph node dissection</a:t>
            </a:r>
          </a:p>
          <a:p>
            <a:r>
              <a:rPr lang="en-AU" dirty="0" smtClean="0"/>
              <a:t>The histopathology demonstrates a pT3a, Gleason 4+4 </a:t>
            </a:r>
            <a:r>
              <a:rPr lang="en-AU" dirty="0" err="1" smtClean="0"/>
              <a:t>adenocarcinoma</a:t>
            </a:r>
            <a:r>
              <a:rPr lang="en-AU" dirty="0" smtClean="0"/>
              <a:t> with clear surgical margins. All lymph nodes are free of cancer</a:t>
            </a:r>
          </a:p>
          <a:p>
            <a:r>
              <a:rPr lang="en-AU" dirty="0" smtClean="0"/>
              <a:t>Recovery was unremarkable. Urinary continence was gained after a short period of time. He suffered moderate erectile dysfunction. </a:t>
            </a:r>
          </a:p>
          <a:p>
            <a:r>
              <a:rPr lang="en-AU" dirty="0" smtClean="0"/>
              <a:t>The serum PSA two months after the procedure is undetectable (&lt;0.03 </a:t>
            </a:r>
            <a:r>
              <a:rPr lang="en-AU" dirty="0" err="1" smtClean="0"/>
              <a:t>ng</a:t>
            </a:r>
            <a:r>
              <a:rPr lang="en-AU" dirty="0" smtClean="0"/>
              <a:t>/ml)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Prostate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Case Vignette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24420"/>
            <a:ext cx="8229600" cy="4525963"/>
          </a:xfrm>
        </p:spPr>
        <p:txBody>
          <a:bodyPr>
            <a:normAutofit/>
          </a:bodyPr>
          <a:lstStyle/>
          <a:p>
            <a:r>
              <a:rPr lang="en-AU" dirty="0" smtClean="0"/>
              <a:t>AH has a regular three monthly follow up with his Urologist with his serum PSA being undetectable.</a:t>
            </a:r>
          </a:p>
          <a:p>
            <a:r>
              <a:rPr lang="en-AU" dirty="0" smtClean="0"/>
              <a:t>He returns as usual in his third year of follow up and his serum PSA has risen to 0.5ng/ml with a subsequent testing demonstrating a further rise to 0.8ng/ml. Pelvic imaging reveals no evidence for any local regional recurrence</a:t>
            </a:r>
          </a:p>
          <a:p>
            <a:endParaRPr lang="en-AU" dirty="0" smtClean="0"/>
          </a:p>
          <a:p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Prostate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Case Vignette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24420"/>
            <a:ext cx="8229600" cy="4525963"/>
          </a:xfrm>
        </p:spPr>
        <p:txBody>
          <a:bodyPr>
            <a:normAutofit/>
          </a:bodyPr>
          <a:lstStyle/>
          <a:p>
            <a:r>
              <a:rPr lang="en-AU" dirty="0" smtClean="0"/>
              <a:t>AH has a regular three monthly follow up with his Urologist with his serum PSA being undetectable.</a:t>
            </a:r>
          </a:p>
          <a:p>
            <a:r>
              <a:rPr lang="en-AU" dirty="0" smtClean="0"/>
              <a:t>He returns as usual in his third year of follow up and his serum PSA has risen to 0.5ng/ml with a subsequent testing demonstrating a further rise to 0.8ng/ml. Pelvic imaging reveals no evidence for any local regional recurrence</a:t>
            </a:r>
          </a:p>
          <a:p>
            <a:endParaRPr lang="en-AU" dirty="0" smtClean="0"/>
          </a:p>
          <a:p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Prostate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Biochemical Relapse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215022"/>
            <a:ext cx="9144000" cy="1127344"/>
          </a:xfrm>
        </p:spPr>
        <p:txBody>
          <a:bodyPr>
            <a:normAutofit fontScale="90000"/>
          </a:bodyPr>
          <a:lstStyle/>
          <a:p>
            <a:r>
              <a:rPr lang="en-AU" sz="3100" dirty="0" smtClean="0"/>
              <a:t>20-50% of patients experience a biochemical relapse after RPT or definite RT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AU" dirty="0" smtClean="0"/>
          </a:p>
          <a:p>
            <a:pPr>
              <a:buNone/>
            </a:pPr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75364" y="3444658"/>
            <a:ext cx="8818324" cy="2881921"/>
          </a:xfrm>
        </p:spPr>
        <p:txBody>
          <a:bodyPr/>
          <a:lstStyle/>
          <a:p>
            <a:r>
              <a:rPr lang="en-AU" dirty="0" smtClean="0"/>
              <a:t>Prognostic factors (Metastasis free survival/Overall survival)</a:t>
            </a:r>
          </a:p>
          <a:p>
            <a:pPr lvl="1"/>
            <a:r>
              <a:rPr lang="en-AU" dirty="0" smtClean="0"/>
              <a:t>PSA doubling time</a:t>
            </a:r>
          </a:p>
          <a:p>
            <a:pPr lvl="1"/>
            <a:r>
              <a:rPr lang="en-AU" dirty="0" smtClean="0"/>
              <a:t>Gleason score</a:t>
            </a:r>
          </a:p>
          <a:p>
            <a:pPr lvl="1"/>
            <a:r>
              <a:rPr lang="en-AU" dirty="0" smtClean="0"/>
              <a:t>Time to biochemical recurrence</a:t>
            </a:r>
          </a:p>
          <a:p>
            <a:pPr lvl="1"/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488516" y="2404997"/>
            <a:ext cx="3557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Definition after RPT: PSA&gt; 0.2 </a:t>
            </a:r>
            <a:r>
              <a:rPr lang="en-AU" dirty="0" err="1" smtClean="0"/>
              <a:t>ng</a:t>
            </a:r>
            <a:r>
              <a:rPr lang="en-AU" dirty="0" smtClean="0"/>
              <a:t>/ml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4812074" y="2407085"/>
            <a:ext cx="3933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Definition after RPT: PSA&gt; nadir+2ng/ml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Prostate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Epidemiology- Australia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pic>
        <p:nvPicPr>
          <p:cNvPr id="10" name="Content Placeholder 9" descr="Horizontal bar chart showing commonly diagnosed cancer; cancer type on y axis; and number of cases on x axis"/>
          <p:cNvPicPr>
            <a:picLocks noGrp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052" y="2234936"/>
            <a:ext cx="4370540" cy="28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10" descr="Horizontal bar chart showing cause of death on y-axis and number of deaths on x-axis"/>
          <p:cNvPicPr>
            <a:picLocks noGrp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673252" y="2207850"/>
            <a:ext cx="4495800" cy="282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039660" y="1628384"/>
            <a:ext cx="2884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Most common cancers 2012 </a:t>
            </a:r>
            <a:endParaRPr lang="en-A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102252" y="1630472"/>
            <a:ext cx="2840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Cancer related deaths 2010 </a:t>
            </a:r>
            <a:endParaRPr lang="en-AU" b="1" dirty="0"/>
          </a:p>
        </p:txBody>
      </p:sp>
      <p:sp>
        <p:nvSpPr>
          <p:cNvPr id="14" name="Oval 13"/>
          <p:cNvSpPr/>
          <p:nvPr/>
        </p:nvSpPr>
        <p:spPr>
          <a:xfrm>
            <a:off x="626300" y="2279739"/>
            <a:ext cx="3769292" cy="2630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/>
          <p:cNvSpPr/>
          <p:nvPr/>
        </p:nvSpPr>
        <p:spPr>
          <a:xfrm>
            <a:off x="5749446" y="2743202"/>
            <a:ext cx="1966586" cy="2254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/>
          <p:cNvSpPr txBox="1"/>
          <p:nvPr/>
        </p:nvSpPr>
        <p:spPr>
          <a:xfrm>
            <a:off x="1265129" y="5649238"/>
            <a:ext cx="32211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i="1" dirty="0" smtClean="0"/>
              <a:t>Australian Institute of Health and Welfare</a:t>
            </a:r>
            <a:endParaRPr lang="en-AU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Prostate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Biochemical Relapse - Treatment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AU" dirty="0" smtClean="0"/>
              <a:t>Salvage Radiotherapy</a:t>
            </a:r>
          </a:p>
          <a:p>
            <a:pPr lvl="1"/>
            <a:r>
              <a:rPr lang="en-AU" dirty="0" smtClean="0"/>
              <a:t>PSADT</a:t>
            </a:r>
          </a:p>
          <a:p>
            <a:pPr lvl="1"/>
            <a:r>
              <a:rPr lang="en-AU" dirty="0" smtClean="0"/>
              <a:t>Time to biochemical recurrence</a:t>
            </a:r>
          </a:p>
          <a:p>
            <a:pPr lvl="1"/>
            <a:r>
              <a:rPr lang="en-AU" dirty="0" smtClean="0"/>
              <a:t>PSA level</a:t>
            </a:r>
          </a:p>
          <a:p>
            <a:pPr lvl="1"/>
            <a:endParaRPr lang="en-AU" dirty="0" smtClean="0"/>
          </a:p>
          <a:p>
            <a:pPr>
              <a:buNone/>
            </a:pPr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4485362" y="1600200"/>
            <a:ext cx="4495800" cy="4525963"/>
          </a:xfrm>
        </p:spPr>
        <p:txBody>
          <a:bodyPr>
            <a:normAutofit fontScale="92500"/>
          </a:bodyPr>
          <a:lstStyle/>
          <a:p>
            <a:r>
              <a:rPr lang="en-AU" dirty="0" smtClean="0"/>
              <a:t>Observation/Surveillance</a:t>
            </a:r>
          </a:p>
          <a:p>
            <a:pPr lvl="1"/>
            <a:r>
              <a:rPr lang="en-AU" dirty="0" smtClean="0"/>
              <a:t>Median time to metastasis for patients with PSADT&lt;9months ~ 2 years but in patients with PSADT&gt;15 months &gt; 10 years</a:t>
            </a:r>
          </a:p>
          <a:p>
            <a:pPr lvl="1"/>
            <a:r>
              <a:rPr lang="en-AU" dirty="0" smtClean="0"/>
              <a:t>Median PSA at time of radiographic metastasis ~ 30ng/ml</a:t>
            </a:r>
          </a:p>
          <a:p>
            <a:r>
              <a:rPr lang="en-AU" dirty="0" smtClean="0"/>
              <a:t>ADT</a:t>
            </a:r>
          </a:p>
          <a:p>
            <a:pPr lvl="1"/>
            <a:r>
              <a:rPr lang="en-AU" dirty="0" smtClean="0"/>
              <a:t>Immediate </a:t>
            </a:r>
            <a:r>
              <a:rPr lang="en-AU" dirty="0" err="1" smtClean="0"/>
              <a:t>vs</a:t>
            </a:r>
            <a:r>
              <a:rPr lang="en-AU" dirty="0" smtClean="0"/>
              <a:t> deferred</a:t>
            </a:r>
          </a:p>
          <a:p>
            <a:pPr lvl="1"/>
            <a:r>
              <a:rPr lang="en-AU" dirty="0" smtClean="0"/>
              <a:t>Continuous or intermittent</a:t>
            </a:r>
          </a:p>
          <a:p>
            <a:pPr lvl="1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Prostate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Biochemical Relapse – Treatment/ADT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40" y="1719263"/>
            <a:ext cx="4868319" cy="378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873668" y="1938402"/>
            <a:ext cx="4038600" cy="4525963"/>
          </a:xfrm>
        </p:spPr>
        <p:txBody>
          <a:bodyPr/>
          <a:lstStyle/>
          <a:p>
            <a:r>
              <a:rPr lang="en-AU" dirty="0" smtClean="0"/>
              <a:t>43.9 </a:t>
            </a:r>
            <a:r>
              <a:rPr lang="en-AU" dirty="0" err="1" smtClean="0"/>
              <a:t>vs</a:t>
            </a:r>
            <a:r>
              <a:rPr lang="en-AU" dirty="0" smtClean="0"/>
              <a:t> 15.4 months of ADT</a:t>
            </a:r>
          </a:p>
          <a:p>
            <a:r>
              <a:rPr lang="en-AU" dirty="0" smtClean="0"/>
              <a:t>Difference in hot flushes, libido, urinary symptoms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175365" y="6401735"/>
            <a:ext cx="1722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(Crook M et al, 2012)</a:t>
            </a:r>
            <a:endParaRPr lang="en-A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Prostate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Biochemical Relapse – Treatment/ADT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365" y="6401735"/>
            <a:ext cx="2287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(</a:t>
            </a:r>
            <a:r>
              <a:rPr lang="en-AU" sz="1400" dirty="0" err="1" smtClean="0"/>
              <a:t>Gracia-Albinez</a:t>
            </a:r>
            <a:r>
              <a:rPr lang="en-AU" sz="1400" dirty="0" smtClean="0"/>
              <a:t> X</a:t>
            </a:r>
            <a:r>
              <a:rPr lang="en-AU" sz="1400" dirty="0" smtClean="0"/>
              <a:t> </a:t>
            </a:r>
            <a:r>
              <a:rPr lang="en-AU" sz="1400" dirty="0" smtClean="0"/>
              <a:t>et al, </a:t>
            </a:r>
            <a:r>
              <a:rPr lang="en-AU" sz="1400" dirty="0" smtClean="0"/>
              <a:t>2014)</a:t>
            </a:r>
            <a:endParaRPr lang="en-AU" sz="1400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399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2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Prostate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Biochemical Relapse – Treatment/ADT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365" y="6401735"/>
            <a:ext cx="2287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(</a:t>
            </a:r>
            <a:r>
              <a:rPr lang="en-AU" sz="1400" dirty="0" err="1" smtClean="0"/>
              <a:t>Gracia-Albinez</a:t>
            </a:r>
            <a:r>
              <a:rPr lang="en-AU" sz="1400" dirty="0" smtClean="0"/>
              <a:t> X</a:t>
            </a:r>
            <a:r>
              <a:rPr lang="en-AU" sz="1400" dirty="0" smtClean="0"/>
              <a:t> </a:t>
            </a:r>
            <a:r>
              <a:rPr lang="en-AU" sz="1400" dirty="0" smtClean="0"/>
              <a:t>et al, </a:t>
            </a:r>
            <a:r>
              <a:rPr lang="en-AU" sz="1400" dirty="0" smtClean="0"/>
              <a:t>2014)</a:t>
            </a:r>
            <a:endParaRPr lang="en-AU" sz="14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399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77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Prostate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Case Vignette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AH undergoes the next two years three monthly PSA testing and the serum PSA has risen over last year significantly from 3.4 to 11.3 </a:t>
            </a:r>
            <a:r>
              <a:rPr lang="en-AU" dirty="0" err="1" smtClean="0"/>
              <a:t>ng</a:t>
            </a:r>
            <a:r>
              <a:rPr lang="en-AU" dirty="0" smtClean="0"/>
              <a:t>/ml. Imaging studies revealed no evidence for metastatic disease. </a:t>
            </a:r>
            <a:r>
              <a:rPr lang="en-AU" dirty="0" smtClean="0"/>
              <a:t>He presents now for his three monthly follow up. His serum PSA has further risen to 21ng/ml and bone scan reveals evidence three bony metastases.</a:t>
            </a: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Prostate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Treatment-ADT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1462088"/>
            <a:ext cx="5553075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6926" y="6325644"/>
            <a:ext cx="2120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(</a:t>
            </a:r>
            <a:r>
              <a:rPr lang="en-AU" sz="1400" dirty="0" err="1" smtClean="0"/>
              <a:t>Denmeade</a:t>
            </a:r>
            <a:r>
              <a:rPr lang="en-AU" sz="1400" dirty="0" smtClean="0"/>
              <a:t> SR et al, 2002)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94013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Prostate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Treatment -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ADT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1897" y="6247846"/>
            <a:ext cx="1538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(Harris et al, 2009)</a:t>
            </a:r>
            <a:endParaRPr lang="en-AU" sz="1400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4"/>
          <a:srcRect l="42307" r="7253" b="8434"/>
          <a:stretch>
            <a:fillRect/>
          </a:stretch>
        </p:blipFill>
        <p:spPr bwMode="auto">
          <a:xfrm>
            <a:off x="3728991" y="1027134"/>
            <a:ext cx="5089333" cy="50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1068907" y="1143935"/>
            <a:ext cx="2228850" cy="5257800"/>
            <a:chOff x="2895600" y="685800"/>
            <a:chExt cx="1981200" cy="5257800"/>
          </a:xfrm>
        </p:grpSpPr>
        <p:sp>
          <p:nvSpPr>
            <p:cNvPr id="9" name="Rounded Rectangle 8"/>
            <p:cNvSpPr/>
            <p:nvPr/>
          </p:nvSpPr>
          <p:spPr>
            <a:xfrm>
              <a:off x="2895600" y="685800"/>
              <a:ext cx="1981200" cy="6858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cholesterol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895600" y="1828800"/>
              <a:ext cx="1981200" cy="6858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000" dirty="0" err="1">
                  <a:solidFill>
                    <a:schemeClr val="bg1"/>
                  </a:solidFill>
                </a:rPr>
                <a:t>pregnenolone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895600" y="2971800"/>
              <a:ext cx="1981200" cy="6858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17</a:t>
              </a:r>
              <a:r>
                <a:rPr lang="el-GR" sz="2000" dirty="0">
                  <a:solidFill>
                    <a:schemeClr val="bg1"/>
                  </a:solidFill>
                </a:rPr>
                <a:t>α</a:t>
              </a:r>
              <a:r>
                <a:rPr lang="en-US" sz="2000" dirty="0">
                  <a:solidFill>
                    <a:schemeClr val="bg1"/>
                  </a:solidFill>
                </a:rPr>
                <a:t>-</a:t>
              </a:r>
              <a:r>
                <a:rPr lang="en-US" sz="2000" dirty="0" err="1">
                  <a:solidFill>
                    <a:schemeClr val="bg1"/>
                  </a:solidFill>
                </a:rPr>
                <a:t>hydroxy</a:t>
              </a:r>
              <a:r>
                <a:rPr lang="en-US" sz="2000" dirty="0">
                  <a:solidFill>
                    <a:schemeClr val="bg1"/>
                  </a:solidFill>
                </a:rPr>
                <a:t>-</a:t>
              </a:r>
            </a:p>
            <a:p>
              <a:pPr>
                <a:defRPr/>
              </a:pPr>
              <a:r>
                <a:rPr lang="en-US" sz="2000" dirty="0" err="1">
                  <a:solidFill>
                    <a:schemeClr val="bg1"/>
                  </a:solidFill>
                </a:rPr>
                <a:t>pregnenolone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895600" y="4114800"/>
              <a:ext cx="1981200" cy="6858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DHEA</a:t>
              </a:r>
            </a:p>
            <a:p>
              <a:pPr>
                <a:defRPr/>
              </a:pPr>
              <a:r>
                <a:rPr lang="en-US" sz="2000" dirty="0" err="1">
                  <a:solidFill>
                    <a:schemeClr val="bg1"/>
                  </a:solidFill>
                </a:rPr>
                <a:t>androstenedione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895600" y="5257800"/>
              <a:ext cx="1981200" cy="6858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000" b="1" dirty="0">
                  <a:solidFill>
                    <a:schemeClr val="bg1"/>
                  </a:solidFill>
                </a:rPr>
                <a:t>Testosterone</a:t>
              </a:r>
            </a:p>
            <a:p>
              <a:pPr>
                <a:defRPr/>
              </a:pPr>
              <a:r>
                <a:rPr lang="en-US" sz="2000" b="1" dirty="0">
                  <a:solidFill>
                    <a:schemeClr val="bg1"/>
                  </a:solidFill>
                </a:rPr>
                <a:t>DHT</a:t>
              </a:r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3810000" y="4800600"/>
              <a:ext cx="152400" cy="381000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3810000" y="3657600"/>
              <a:ext cx="152400" cy="381000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3810000" y="2514600"/>
              <a:ext cx="152400" cy="381000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3810000" y="1371600"/>
              <a:ext cx="152400" cy="381000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20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Prostate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Metastatic disease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 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589" y="6247846"/>
            <a:ext cx="2181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(</a:t>
            </a:r>
            <a:r>
              <a:rPr lang="en-AU" sz="1400" dirty="0" err="1" smtClean="0"/>
              <a:t>Antonarakis</a:t>
            </a:r>
            <a:r>
              <a:rPr lang="en-AU" sz="1400" dirty="0" smtClean="0"/>
              <a:t> ES</a:t>
            </a:r>
            <a:r>
              <a:rPr lang="en-AU" sz="1400" dirty="0" smtClean="0"/>
              <a:t> </a:t>
            </a:r>
            <a:r>
              <a:rPr lang="en-AU" sz="1400" dirty="0" smtClean="0"/>
              <a:t>et al, </a:t>
            </a:r>
            <a:r>
              <a:rPr lang="en-AU" sz="1400" dirty="0" smtClean="0"/>
              <a:t>2011)</a:t>
            </a:r>
            <a:endParaRPr lang="en-AU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7666"/>
            <a:ext cx="8982209" cy="487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35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60748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Prostate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Metastatic disease – Treatment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41324" y="1966586"/>
            <a:ext cx="1920284" cy="4509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3772415" y="1968674"/>
            <a:ext cx="3141950" cy="45093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1002082" y="1089764"/>
            <a:ext cx="693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De novo metastatic disease( 5%) or developed from biochemical relapse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1898273" y="1590806"/>
            <a:ext cx="2010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Castration sensitive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4192619" y="1592894"/>
            <a:ext cx="2002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Castration </a:t>
            </a:r>
            <a:r>
              <a:rPr lang="en-AU" dirty="0" err="1" smtClean="0"/>
              <a:t>resistent</a:t>
            </a:r>
            <a:endParaRPr lang="en-A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98273" y="2655518"/>
            <a:ext cx="16966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74053" y="2730675"/>
            <a:ext cx="1035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1-3 years</a:t>
            </a:r>
            <a:endParaRPr lang="en-AU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830882" y="3100007"/>
            <a:ext cx="0" cy="8456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85331" y="4020855"/>
            <a:ext cx="2298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ADT +/- </a:t>
            </a:r>
            <a:r>
              <a:rPr lang="en-AU" dirty="0" err="1" smtClean="0"/>
              <a:t>antiandrogens</a:t>
            </a:r>
            <a:endParaRPr lang="en-AU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3908310" y="2655518"/>
            <a:ext cx="284321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743763" y="2732763"/>
            <a:ext cx="963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~3 years</a:t>
            </a:r>
            <a:endParaRPr lang="en-AU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348614" y="3100010"/>
            <a:ext cx="0" cy="11337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411252" y="3089571"/>
            <a:ext cx="0" cy="18331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229610" y="3079133"/>
            <a:ext cx="0" cy="18435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684744" y="4922727"/>
            <a:ext cx="14507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 smtClean="0"/>
              <a:t>Abiraterone</a:t>
            </a:r>
            <a:endParaRPr lang="en-AU" dirty="0" smtClean="0"/>
          </a:p>
          <a:p>
            <a:r>
              <a:rPr lang="en-AU" dirty="0" err="1" smtClean="0"/>
              <a:t>Enzalutamide</a:t>
            </a:r>
            <a:endParaRPr lang="en-AU" dirty="0" smtClean="0"/>
          </a:p>
          <a:p>
            <a:r>
              <a:rPr lang="en-AU" dirty="0" smtClean="0"/>
              <a:t>Radium 223</a:t>
            </a:r>
            <a:endParaRPr lang="en-AU" dirty="0"/>
          </a:p>
        </p:txBody>
      </p:sp>
      <p:sp>
        <p:nvSpPr>
          <p:cNvPr id="34" name="TextBox 33"/>
          <p:cNvSpPr txBox="1"/>
          <p:nvPr/>
        </p:nvSpPr>
        <p:spPr>
          <a:xfrm>
            <a:off x="4797324" y="4296428"/>
            <a:ext cx="1105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 smtClean="0"/>
              <a:t>Docetaxel</a:t>
            </a:r>
            <a:endParaRPr lang="en-AU" dirty="0"/>
          </a:p>
        </p:txBody>
      </p:sp>
      <p:sp>
        <p:nvSpPr>
          <p:cNvPr id="36" name="TextBox 35"/>
          <p:cNvSpPr txBox="1"/>
          <p:nvPr/>
        </p:nvSpPr>
        <p:spPr>
          <a:xfrm>
            <a:off x="5503102" y="4912289"/>
            <a:ext cx="14507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 smtClean="0"/>
              <a:t>Abiraterone</a:t>
            </a:r>
            <a:endParaRPr lang="en-AU" dirty="0" smtClean="0"/>
          </a:p>
          <a:p>
            <a:r>
              <a:rPr lang="en-AU" dirty="0" err="1" smtClean="0"/>
              <a:t>Enzalutamide</a:t>
            </a:r>
            <a:endParaRPr lang="en-AU" dirty="0" smtClean="0"/>
          </a:p>
          <a:p>
            <a:r>
              <a:rPr lang="en-AU" dirty="0" err="1" smtClean="0"/>
              <a:t>Cabazitaxel</a:t>
            </a:r>
            <a:endParaRPr lang="en-AU" dirty="0" smtClean="0"/>
          </a:p>
          <a:p>
            <a:r>
              <a:rPr lang="en-AU" dirty="0" smtClean="0"/>
              <a:t>Radium 223</a:t>
            </a:r>
            <a:endParaRPr lang="en-AU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3983652" y="6112618"/>
            <a:ext cx="29702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983652" y="6112618"/>
            <a:ext cx="29702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004729" y="6200384"/>
            <a:ext cx="2880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 smtClean="0"/>
              <a:t>Zoledronic</a:t>
            </a:r>
            <a:r>
              <a:rPr lang="en-AU" dirty="0" smtClean="0"/>
              <a:t> acid/ </a:t>
            </a:r>
            <a:r>
              <a:rPr lang="en-AU" dirty="0" err="1" smtClean="0"/>
              <a:t>Denosumab</a:t>
            </a:r>
            <a:endParaRPr lang="en-AU" dirty="0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1898273" y="2732763"/>
            <a:ext cx="0" cy="25907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359655" y="5523978"/>
            <a:ext cx="1105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 smtClean="0"/>
              <a:t>Docetaxel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Prostate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Metastatic disease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– Treatment/ADT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115" y="6373106"/>
            <a:ext cx="1870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(</a:t>
            </a:r>
            <a:r>
              <a:rPr lang="en-AU" sz="1400" dirty="0" smtClean="0"/>
              <a:t>Hussein M et al</a:t>
            </a:r>
            <a:r>
              <a:rPr lang="en-AU" sz="1400" dirty="0" smtClean="0"/>
              <a:t>, </a:t>
            </a:r>
            <a:r>
              <a:rPr lang="en-AU" sz="1400" dirty="0" smtClean="0"/>
              <a:t>2013)</a:t>
            </a:r>
            <a:endParaRPr lang="en-A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175" y="1319016"/>
            <a:ext cx="5999967" cy="454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03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Prostate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Key Facts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51563" y="1252603"/>
            <a:ext cx="6739002" cy="4534421"/>
          </a:xfrm>
        </p:spPr>
        <p:txBody>
          <a:bodyPr>
            <a:normAutofit lnSpcReduction="10000"/>
          </a:bodyPr>
          <a:lstStyle/>
          <a:p>
            <a:r>
              <a:rPr lang="en-AU" sz="2800" dirty="0" smtClean="0"/>
              <a:t>1/6 men diagnosed with prostate ca during their life time</a:t>
            </a:r>
          </a:p>
          <a:p>
            <a:r>
              <a:rPr lang="en-AU" sz="2800" dirty="0" smtClean="0"/>
              <a:t>Median age at diagnosis: 68 years</a:t>
            </a:r>
          </a:p>
          <a:p>
            <a:r>
              <a:rPr lang="en-AU" sz="2800" dirty="0" smtClean="0"/>
              <a:t>Median age of death from prostate ca: 81 years</a:t>
            </a:r>
          </a:p>
          <a:p>
            <a:r>
              <a:rPr lang="en-AU" sz="2800" dirty="0" smtClean="0"/>
              <a:t>90% of cancers detected by screening</a:t>
            </a:r>
          </a:p>
          <a:p>
            <a:r>
              <a:rPr lang="en-AU" sz="2800" dirty="0" smtClean="0"/>
              <a:t>Lifetime risk to receive diagnosis of prostate ca doubled since introduction of PSA screening</a:t>
            </a:r>
          </a:p>
          <a:p>
            <a:pPr>
              <a:buNone/>
            </a:pPr>
            <a:r>
              <a:rPr lang="en-AU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Prostate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Metastatic disease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– Treatment/ADT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115" y="6373106"/>
            <a:ext cx="1889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(</a:t>
            </a:r>
            <a:r>
              <a:rPr lang="en-AU" sz="1400" dirty="0" smtClean="0"/>
              <a:t>Sweeney</a:t>
            </a:r>
            <a:r>
              <a:rPr lang="en-AU" sz="1400" dirty="0" smtClean="0"/>
              <a:t> </a:t>
            </a:r>
            <a:r>
              <a:rPr lang="en-AU" sz="1400" dirty="0" smtClean="0"/>
              <a:t>C</a:t>
            </a:r>
            <a:r>
              <a:rPr lang="en-AU" sz="1400" dirty="0" smtClean="0"/>
              <a:t> et al</a:t>
            </a:r>
            <a:r>
              <a:rPr lang="en-AU" sz="1400" dirty="0" smtClean="0"/>
              <a:t>, </a:t>
            </a:r>
            <a:r>
              <a:rPr lang="en-AU" sz="1400" dirty="0" smtClean="0"/>
              <a:t>2014)</a:t>
            </a:r>
            <a:endParaRPr lang="en-AU" sz="14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399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1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Prostate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Metastatic disease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– Treatment/ADT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115" y="6373106"/>
            <a:ext cx="1889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(</a:t>
            </a:r>
            <a:r>
              <a:rPr lang="en-AU" sz="1400" dirty="0" smtClean="0"/>
              <a:t>Sweeney</a:t>
            </a:r>
            <a:r>
              <a:rPr lang="en-AU" sz="1400" dirty="0" smtClean="0"/>
              <a:t> </a:t>
            </a:r>
            <a:r>
              <a:rPr lang="en-AU" sz="1400" dirty="0" smtClean="0"/>
              <a:t>C</a:t>
            </a:r>
            <a:r>
              <a:rPr lang="en-AU" sz="1400" dirty="0" smtClean="0"/>
              <a:t> et al</a:t>
            </a:r>
            <a:r>
              <a:rPr lang="en-AU" sz="1400" dirty="0" smtClean="0"/>
              <a:t>, </a:t>
            </a:r>
            <a:r>
              <a:rPr lang="en-AU" sz="1400" dirty="0" smtClean="0"/>
              <a:t>2014)</a:t>
            </a:r>
            <a:endParaRPr lang="en-AU" sz="14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399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8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Prostate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Metastatic disease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– Treatment/ADT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115" y="6373106"/>
            <a:ext cx="1889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(</a:t>
            </a:r>
            <a:r>
              <a:rPr lang="en-AU" sz="1400" dirty="0" smtClean="0"/>
              <a:t>Sweeney</a:t>
            </a:r>
            <a:r>
              <a:rPr lang="en-AU" sz="1400" dirty="0" smtClean="0"/>
              <a:t> </a:t>
            </a:r>
            <a:r>
              <a:rPr lang="en-AU" sz="1400" dirty="0" smtClean="0"/>
              <a:t>C</a:t>
            </a:r>
            <a:r>
              <a:rPr lang="en-AU" sz="1400" dirty="0" smtClean="0"/>
              <a:t> et al</a:t>
            </a:r>
            <a:r>
              <a:rPr lang="en-AU" sz="1400" dirty="0" smtClean="0"/>
              <a:t>, </a:t>
            </a:r>
            <a:r>
              <a:rPr lang="en-AU" sz="1400" dirty="0" smtClean="0"/>
              <a:t>2014)</a:t>
            </a:r>
            <a:endParaRPr lang="en-AU" sz="14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399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44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Prostate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Metastatic disease - </a:t>
            </a:r>
            <a:r>
              <a:rPr lang="en-US" sz="1538" spc="100" dirty="0" err="1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Abiraterone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42925" y="1624939"/>
            <a:ext cx="38671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926" y="4015110"/>
            <a:ext cx="38957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710830" y="2138274"/>
            <a:ext cx="4038600" cy="287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465545" y="1240077"/>
            <a:ext cx="1487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Pre-</a:t>
            </a:r>
            <a:r>
              <a:rPr lang="en-AU" dirty="0" err="1" smtClean="0"/>
              <a:t>Docetaxel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4897677" y="5824604"/>
            <a:ext cx="335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(De Bono JS et al, 2011; Ryan CJ et al, 2013)</a:t>
            </a:r>
            <a:endParaRPr lang="en-A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588687" y="1242165"/>
            <a:ext cx="1575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Post-</a:t>
            </a:r>
            <a:r>
              <a:rPr lang="en-AU" dirty="0" err="1" smtClean="0"/>
              <a:t>Docetaxel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Prostate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Metastatic disease - </a:t>
            </a:r>
            <a:r>
              <a:rPr lang="en-US" sz="1538" spc="100" dirty="0" err="1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Abiraterone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42925" y="1624939"/>
            <a:ext cx="38671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926" y="4015110"/>
            <a:ext cx="38957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710830" y="2138274"/>
            <a:ext cx="4038600" cy="287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465545" y="1240077"/>
            <a:ext cx="1487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Pre-</a:t>
            </a:r>
            <a:r>
              <a:rPr lang="en-AU" dirty="0" err="1" smtClean="0"/>
              <a:t>Docetaxel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4897677" y="5824604"/>
            <a:ext cx="335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(De Bono JS et al, 2011; Ryan CJ et al, 2013)</a:t>
            </a:r>
            <a:endParaRPr lang="en-A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588687" y="1242165"/>
            <a:ext cx="1575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Post-</a:t>
            </a:r>
            <a:r>
              <a:rPr lang="en-AU" dirty="0" err="1" smtClean="0"/>
              <a:t>Docetaxel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Prostate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Metastatic disease - </a:t>
            </a:r>
            <a:r>
              <a:rPr lang="en-US" sz="1538" spc="100" dirty="0" err="1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Abiraterone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365" y="6363222"/>
            <a:ext cx="1652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(Ryan CJ et al, 2013)</a:t>
            </a:r>
            <a:endParaRPr lang="en-AU" sz="14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5441" y="1217113"/>
            <a:ext cx="5887233" cy="4435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Prostate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Metastatic disease - </a:t>
            </a:r>
            <a:r>
              <a:rPr lang="en-US" sz="1538" spc="100" dirty="0" err="1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Enzalutamide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65545" y="1102291"/>
            <a:ext cx="1487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Pre-</a:t>
            </a:r>
            <a:r>
              <a:rPr lang="en-AU" dirty="0" err="1" smtClean="0"/>
              <a:t>Docetaxel</a:t>
            </a:r>
            <a:endParaRPr lang="en-A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53714" y="1687513"/>
            <a:ext cx="3622959" cy="475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129199" y="1424836"/>
            <a:ext cx="3413552" cy="502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9732" y="6521641"/>
            <a:ext cx="3226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(</a:t>
            </a:r>
            <a:r>
              <a:rPr lang="en-AU" sz="1400" dirty="0" err="1" smtClean="0"/>
              <a:t>Scher</a:t>
            </a:r>
            <a:r>
              <a:rPr lang="en-AU" sz="1400" dirty="0" smtClean="0"/>
              <a:t> HI et al.,2012; Beer TM et al, 2014)</a:t>
            </a:r>
            <a:endParaRPr lang="en-A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Prostate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Metastatic disease - </a:t>
            </a:r>
            <a:r>
              <a:rPr lang="en-US" sz="1538" spc="100" dirty="0" err="1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Enzalutamide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732" y="6521641"/>
            <a:ext cx="3226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(Beer TM et al, 2014)</a:t>
            </a:r>
            <a:endParaRPr lang="en-AU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5649" y="943891"/>
            <a:ext cx="5755522" cy="535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Prostate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Metastatic disease – Treatment options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77446" y="1397000"/>
          <a:ext cx="6926895" cy="3905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8965"/>
                <a:gridCol w="2308965"/>
                <a:gridCol w="2308965"/>
              </a:tblGrid>
              <a:tr h="747734">
                <a:tc>
                  <a:txBody>
                    <a:bodyPr/>
                    <a:lstStyle/>
                    <a:p>
                      <a:r>
                        <a:rPr lang="en-AU" dirty="0" smtClean="0"/>
                        <a:t>Agent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Increase</a:t>
                      </a:r>
                      <a:r>
                        <a:rPr lang="en-AU" baseline="0" dirty="0" smtClean="0"/>
                        <a:t> in Median Survival</a:t>
                      </a:r>
                      <a:endParaRPr lang="en-AU" dirty="0" smtClean="0"/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Relative reduction in risk of death</a:t>
                      </a:r>
                    </a:p>
                    <a:p>
                      <a:endParaRPr lang="en-AU" dirty="0"/>
                    </a:p>
                  </a:txBody>
                  <a:tcPr/>
                </a:tc>
              </a:tr>
              <a:tr h="747734"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Abiraterone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3.9 months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35%</a:t>
                      </a:r>
                      <a:endParaRPr lang="en-AU" dirty="0"/>
                    </a:p>
                  </a:txBody>
                  <a:tcPr anchor="ctr"/>
                </a:tc>
              </a:tr>
              <a:tr h="747734"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Enzalutamide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4.8 months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37%</a:t>
                      </a:r>
                      <a:endParaRPr lang="en-AU" dirty="0"/>
                    </a:p>
                  </a:txBody>
                  <a:tcPr anchor="ctr"/>
                </a:tc>
              </a:tr>
              <a:tr h="747734"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Cabazitaxel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2.8 months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30%</a:t>
                      </a:r>
                      <a:endParaRPr lang="en-AU" dirty="0"/>
                    </a:p>
                  </a:txBody>
                  <a:tcPr anchor="ctr"/>
                </a:tc>
              </a:tr>
              <a:tr h="747734">
                <a:tc>
                  <a:txBody>
                    <a:bodyPr/>
                    <a:lstStyle/>
                    <a:p>
                      <a:r>
                        <a:rPr lang="en-AU" dirty="0" smtClean="0"/>
                        <a:t>Radium 223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2.8 months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31%</a:t>
                      </a:r>
                      <a:endParaRPr lang="en-AU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Prostate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Metastatic disease –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Conclusions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12310"/>
            <a:ext cx="8229600" cy="4525963"/>
          </a:xfrm>
        </p:spPr>
        <p:txBody>
          <a:bodyPr/>
          <a:lstStyle/>
          <a:p>
            <a:r>
              <a:rPr lang="en-AU" dirty="0" smtClean="0"/>
              <a:t>? Sequencing of new agents</a:t>
            </a:r>
          </a:p>
          <a:p>
            <a:pPr lvl="1"/>
            <a:r>
              <a:rPr lang="en-AU" dirty="0" smtClean="0"/>
              <a:t>preliminary evidence poor efficacy of </a:t>
            </a:r>
            <a:r>
              <a:rPr lang="en-AU" dirty="0" err="1" smtClean="0"/>
              <a:t>Abiraterone</a:t>
            </a:r>
            <a:r>
              <a:rPr lang="en-AU" dirty="0" smtClean="0"/>
              <a:t> after </a:t>
            </a:r>
            <a:r>
              <a:rPr lang="en-AU" dirty="0" err="1" smtClean="0"/>
              <a:t>Enzalutamide</a:t>
            </a:r>
            <a:r>
              <a:rPr lang="en-AU" dirty="0" smtClean="0"/>
              <a:t> and vice versa</a:t>
            </a:r>
          </a:p>
          <a:p>
            <a:pPr lvl="1"/>
            <a:r>
              <a:rPr lang="en-AU" dirty="0" smtClean="0"/>
              <a:t>?</a:t>
            </a:r>
            <a:r>
              <a:rPr lang="en-AU" dirty="0" err="1" smtClean="0"/>
              <a:t>Cabazitaxel</a:t>
            </a:r>
            <a:r>
              <a:rPr lang="en-AU" dirty="0" smtClean="0"/>
              <a:t> </a:t>
            </a:r>
            <a:r>
              <a:rPr lang="en-AU" dirty="0" smtClean="0"/>
              <a:t>efficacy diminished after </a:t>
            </a:r>
            <a:r>
              <a:rPr lang="en-AU" dirty="0" err="1" smtClean="0"/>
              <a:t>Abiraterone</a:t>
            </a:r>
            <a:r>
              <a:rPr lang="en-AU" dirty="0" smtClean="0"/>
              <a:t> therapy</a:t>
            </a:r>
          </a:p>
          <a:p>
            <a:r>
              <a:rPr lang="en-AU" dirty="0" smtClean="0"/>
              <a:t> Combination therapies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Prostate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Key Facts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77029" y="1615857"/>
            <a:ext cx="6513535" cy="4171167"/>
          </a:xfrm>
        </p:spPr>
        <p:txBody>
          <a:bodyPr>
            <a:normAutofit lnSpcReduction="10000"/>
          </a:bodyPr>
          <a:lstStyle/>
          <a:p>
            <a:r>
              <a:rPr lang="en-AU" sz="2800" dirty="0" smtClean="0"/>
              <a:t>Less than 5% of patients present with metastases at time of diagnosis</a:t>
            </a:r>
          </a:p>
          <a:p>
            <a:r>
              <a:rPr lang="en-AU" sz="2800" dirty="0" smtClean="0"/>
              <a:t>Risk Factors: </a:t>
            </a:r>
          </a:p>
          <a:p>
            <a:pPr lvl="1"/>
            <a:r>
              <a:rPr lang="en-AU" sz="2400" dirty="0" smtClean="0"/>
              <a:t>Age</a:t>
            </a:r>
          </a:p>
          <a:p>
            <a:pPr lvl="1"/>
            <a:r>
              <a:rPr lang="en-AU" sz="2400" dirty="0" smtClean="0"/>
              <a:t>Family history (first degree relatives)</a:t>
            </a:r>
          </a:p>
          <a:p>
            <a:pPr lvl="1"/>
            <a:r>
              <a:rPr lang="en-AU" sz="2400" dirty="0" smtClean="0"/>
              <a:t>Ethnicity</a:t>
            </a:r>
          </a:p>
          <a:p>
            <a:r>
              <a:rPr lang="en-AU" sz="2800" dirty="0" smtClean="0"/>
              <a:t>Sites of metastatic disease: Bone, liver, lung </a:t>
            </a:r>
          </a:p>
          <a:p>
            <a:pPr>
              <a:buNone/>
            </a:pPr>
            <a:r>
              <a:rPr lang="en-AU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Prostate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Key Facts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39868" y="1244925"/>
            <a:ext cx="6798379" cy="4141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37995" y="6325643"/>
            <a:ext cx="1823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(Walsh PC et al., 2007)</a:t>
            </a:r>
            <a:endParaRPr lang="en-A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Prostate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Incidence - Mortality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995" y="6325643"/>
            <a:ext cx="20767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(Hoffman RM et al., 2011)</a:t>
            </a:r>
            <a:endParaRPr lang="en-AU" sz="1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89973" y="1113035"/>
            <a:ext cx="6379143" cy="477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Prostate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Case Vignette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 66 year old man, AH,  visits you for his biannual Health check. One of his friends has recently been diagnosed with prostate cancer and requests for a PSA testing. He has no family history for prostate cancer and no lower urinary tract symptoms</a:t>
            </a:r>
          </a:p>
          <a:p>
            <a:endParaRPr lang="en-AU" dirty="0" smtClean="0"/>
          </a:p>
          <a:p>
            <a:r>
              <a:rPr lang="en-AU" dirty="0" smtClean="0"/>
              <a:t>To screen or not to screen?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Prostate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Screening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Early detection/treatment of asymptomatic cancers prolong survival</a:t>
            </a:r>
          </a:p>
          <a:p>
            <a:pPr lvl="1"/>
            <a:r>
              <a:rPr lang="en-AU" dirty="0" smtClean="0"/>
              <a:t>Accurate test</a:t>
            </a:r>
          </a:p>
          <a:p>
            <a:pPr lvl="1"/>
            <a:r>
              <a:rPr lang="en-AU" dirty="0" smtClean="0"/>
              <a:t>Effective treatment that provides better outcomes if administered early</a:t>
            </a:r>
          </a:p>
          <a:p>
            <a:r>
              <a:rPr lang="en-AU" dirty="0" smtClean="0"/>
              <a:t>2000 – 75% of men older than 50 years undergoing PSA testing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9216" y="271274"/>
            <a:ext cx="6095410" cy="527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1" spc="1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Prostate Cancer</a:t>
            </a:r>
            <a:r>
              <a:rPr kumimoji="0" lang="en-US" sz="2051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|</a:t>
            </a:r>
            <a:r>
              <a:rPr lang="en-US" sz="205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1538" spc="100" dirty="0" smtClean="0">
                <a:solidFill>
                  <a:srgbClr val="54A9D1"/>
                </a:solidFill>
                <a:latin typeface="Helvetica Neue Medium"/>
                <a:ea typeface="+mj-ea"/>
                <a:cs typeface="Helvetica Neue Light"/>
              </a:rPr>
              <a:t>Screening</a:t>
            </a:r>
            <a:endParaRPr kumimoji="0" lang="en-US" sz="1538" b="0" i="0" u="none" strike="noStrike" kern="1200" cap="none" spc="100" normalizeH="0" baseline="0" noProof="0" dirty="0" smtClean="0">
              <a:ln>
                <a:noFill/>
              </a:ln>
              <a:solidFill>
                <a:srgbClr val="54A9D1"/>
              </a:solidFill>
              <a:effectLst/>
              <a:uLnTx/>
              <a:uFillTx/>
              <a:latin typeface="Helvetica Neue Medium"/>
              <a:ea typeface="+mj-ea"/>
              <a:cs typeface="Helvetica Neue Medium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343840" y="2033579"/>
            <a:ext cx="4119589" cy="3020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4572000" y="4647157"/>
            <a:ext cx="1791221" cy="5260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237995" y="6325643"/>
            <a:ext cx="20767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(Hoffman RM et al., 2007)</a:t>
            </a:r>
            <a:endParaRPr lang="en-A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</TotalTime>
  <Words>1287</Words>
  <Application>Microsoft Office PowerPoint</Application>
  <PresentationFormat>On-screen Show (4:3)</PresentationFormat>
  <Paragraphs>202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20-50% of patients experience a biochemical relapse after RPT or definite RT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Heading  Sub-heading</dc:title>
  <dc:creator>Adinda Uneputty</dc:creator>
  <cp:lastModifiedBy>Oliver Klein</cp:lastModifiedBy>
  <cp:revision>101</cp:revision>
  <dcterms:created xsi:type="dcterms:W3CDTF">2012-04-23T02:04:31Z</dcterms:created>
  <dcterms:modified xsi:type="dcterms:W3CDTF">2015-03-17T05:05:54Z</dcterms:modified>
</cp:coreProperties>
</file>