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58" r:id="rId3"/>
    <p:sldId id="259" r:id="rId4"/>
    <p:sldId id="267" r:id="rId5"/>
    <p:sldId id="269" r:id="rId6"/>
    <p:sldId id="270" r:id="rId7"/>
    <p:sldId id="271" r:id="rId8"/>
    <p:sldId id="283" r:id="rId9"/>
    <p:sldId id="285" r:id="rId10"/>
    <p:sldId id="260" r:id="rId11"/>
    <p:sldId id="272" r:id="rId12"/>
    <p:sldId id="274" r:id="rId13"/>
    <p:sldId id="276" r:id="rId14"/>
    <p:sldId id="277" r:id="rId15"/>
    <p:sldId id="287" r:id="rId16"/>
    <p:sldId id="288" r:id="rId17"/>
    <p:sldId id="297" r:id="rId18"/>
    <p:sldId id="299" r:id="rId19"/>
    <p:sldId id="290" r:id="rId20"/>
    <p:sldId id="303" r:id="rId21"/>
    <p:sldId id="301" r:id="rId22"/>
    <p:sldId id="292" r:id="rId23"/>
    <p:sldId id="294" r:id="rId24"/>
    <p:sldId id="295" r:id="rId25"/>
    <p:sldId id="306" r:id="rId26"/>
    <p:sldId id="307" r:id="rId27"/>
    <p:sldId id="309" r:id="rId28"/>
    <p:sldId id="305" r:id="rId29"/>
    <p:sldId id="311" r:id="rId30"/>
    <p:sldId id="281" r:id="rId31"/>
    <p:sldId id="26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41" autoAdjust="0"/>
  </p:normalViewPr>
  <p:slideViewPr>
    <p:cSldViewPr snapToGrid="0" snapToObjects="1">
      <p:cViewPr>
        <p:scale>
          <a:sx n="103" d="100"/>
          <a:sy n="103" d="100"/>
        </p:scale>
        <p:origin x="-1056" y="7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27967-98EF-2544-AE17-8337BE1BBECB}" type="datetimeFigureOut">
              <a:rPr lang="en-US" smtClean="0"/>
              <a:t>18/03/16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EACD1-92CC-5449-9F6C-9F84661FEF6C}" type="slidenum">
              <a:rPr lang="en-US" smtClean="0"/>
              <a:t>‹#›</a:t>
            </a:fld>
            <a:endParaRPr lang="en-US"/>
          </a:p>
        </p:txBody>
      </p:sp>
    </p:spTree>
    <p:extLst>
      <p:ext uri="{BB962C8B-B14F-4D97-AF65-F5344CB8AC3E}">
        <p14:creationId xmlns:p14="http://schemas.microsoft.com/office/powerpoint/2010/main" val="490825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Genomic medicine, </a:t>
            </a:r>
            <a:r>
              <a:rPr lang="en-US" baseline="0" dirty="0" err="1" smtClean="0"/>
              <a:t>personalised</a:t>
            </a:r>
            <a:r>
              <a:rPr lang="en-US" baseline="0" dirty="0" smtClean="0"/>
              <a:t> medicine, precision medicine, stratified medicine</a:t>
            </a:r>
          </a:p>
          <a:p>
            <a:endParaRPr lang="en-US" baseline="0" dirty="0" smtClean="0"/>
          </a:p>
          <a:p>
            <a:r>
              <a:rPr lang="en-US" baseline="0" dirty="0" smtClean="0"/>
              <a:t>Genomics is the use of an individuals genetic profile to guide preventing, diagnosing and treating disease</a:t>
            </a:r>
          </a:p>
          <a:p>
            <a:r>
              <a:rPr lang="en-US" sz="1200" kern="1200" dirty="0" smtClean="0">
                <a:solidFill>
                  <a:schemeClr val="tx1"/>
                </a:solidFill>
                <a:latin typeface="+mn-lt"/>
                <a:ea typeface="+mn-ea"/>
                <a:cs typeface="+mn-cs"/>
              </a:rPr>
              <a:t>This is done by sequencing and </a:t>
            </a:r>
            <a:r>
              <a:rPr lang="en-US" sz="1200" kern="1200" dirty="0" err="1" smtClean="0">
                <a:solidFill>
                  <a:schemeClr val="tx1"/>
                </a:solidFill>
                <a:latin typeface="+mn-lt"/>
                <a:ea typeface="+mn-ea"/>
                <a:cs typeface="+mn-cs"/>
              </a:rPr>
              <a:t>analysing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DNA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this presentation, I will be covering some genetics principles followed by examples of how we incorporate genomic medicine into everyday oncology practice</a:t>
            </a:r>
          </a:p>
        </p:txBody>
      </p:sp>
      <p:sp>
        <p:nvSpPr>
          <p:cNvPr id="4" name="Slide Number Placeholder 3"/>
          <p:cNvSpPr>
            <a:spLocks noGrp="1"/>
          </p:cNvSpPr>
          <p:nvPr>
            <p:ph type="sldNum" sz="quarter" idx="10"/>
          </p:nvPr>
        </p:nvSpPr>
        <p:spPr/>
        <p:txBody>
          <a:bodyPr/>
          <a:lstStyle/>
          <a:p>
            <a:fld id="{365EACD1-92CC-5449-9F6C-9F84661FEF6C}" type="slidenum">
              <a:rPr lang="en-US" smtClean="0"/>
              <a:t>2</a:t>
            </a:fld>
            <a:endParaRPr lang="en-US"/>
          </a:p>
        </p:txBody>
      </p:sp>
    </p:spTree>
    <p:extLst>
      <p:ext uri="{BB962C8B-B14F-4D97-AF65-F5344CB8AC3E}">
        <p14:creationId xmlns:p14="http://schemas.microsoft.com/office/powerpoint/2010/main" val="198481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all made up of trillions of cells </a:t>
            </a:r>
          </a:p>
          <a:p>
            <a:r>
              <a:rPr lang="en-US" sz="1200" kern="1200" dirty="0" smtClean="0">
                <a:solidFill>
                  <a:schemeClr val="tx1"/>
                </a:solidFill>
                <a:latin typeface="+mn-lt"/>
                <a:ea typeface="+mn-ea"/>
                <a:cs typeface="+mn-cs"/>
              </a:rPr>
              <a:t>Cells provide structure</a:t>
            </a:r>
            <a:r>
              <a:rPr lang="en-US" sz="1200" kern="1200" baseline="0" dirty="0" smtClean="0">
                <a:solidFill>
                  <a:schemeClr val="tx1"/>
                </a:solidFill>
                <a:latin typeface="+mn-lt"/>
                <a:ea typeface="+mn-ea"/>
                <a:cs typeface="+mn-cs"/>
              </a:rPr>
              <a:t>, take in nutrients from food, covert these nutrients to energy and differentiate to carry out specific functions</a:t>
            </a: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cell nucleus is ‘command </a:t>
            </a:r>
            <a:r>
              <a:rPr lang="en-US" sz="1200" kern="1200" baseline="0" dirty="0" err="1" smtClean="0">
                <a:solidFill>
                  <a:schemeClr val="tx1"/>
                </a:solidFill>
                <a:latin typeface="+mn-lt"/>
                <a:ea typeface="+mn-ea"/>
                <a:cs typeface="+mn-cs"/>
              </a:rPr>
              <a:t>centre</a:t>
            </a:r>
            <a:r>
              <a:rPr lang="en-US" sz="1200" kern="1200" baseline="0" dirty="0" smtClean="0">
                <a:solidFill>
                  <a:schemeClr val="tx1"/>
                </a:solidFill>
                <a:latin typeface="+mn-lt"/>
                <a:ea typeface="+mn-ea"/>
                <a:cs typeface="+mn-cs"/>
              </a:rPr>
              <a:t>’ of the cell, housing DNA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DNA is the structure that contains our genetic code</a:t>
            </a:r>
          </a:p>
          <a:p>
            <a:r>
              <a:rPr lang="en-US" sz="1200" kern="1200" baseline="0" dirty="0" smtClean="0">
                <a:solidFill>
                  <a:schemeClr val="tx1"/>
                </a:solidFill>
                <a:latin typeface="+mn-lt"/>
                <a:ea typeface="+mn-ea"/>
                <a:cs typeface="+mn-cs"/>
              </a:rPr>
              <a:t>It is made up of 4 </a:t>
            </a:r>
            <a:r>
              <a:rPr lang="en-US" sz="1200" kern="1200" dirty="0" smtClean="0">
                <a:solidFill>
                  <a:schemeClr val="tx1"/>
                </a:solidFill>
                <a:latin typeface="+mn-lt"/>
                <a:ea typeface="+mn-ea"/>
                <a:cs typeface="+mn-cs"/>
              </a:rPr>
              <a:t>chemical bases: adenine (A), guanine (G), cytosine (C), and thymine (T)</a:t>
            </a:r>
          </a:p>
          <a:p>
            <a:r>
              <a:rPr lang="en-US" sz="1200" kern="1200" dirty="0" smtClean="0">
                <a:solidFill>
                  <a:schemeClr val="tx1"/>
                </a:solidFill>
                <a:latin typeface="+mn-lt"/>
                <a:ea typeface="+mn-ea"/>
                <a:cs typeface="+mn-cs"/>
              </a:rPr>
              <a:t>DNA bases pair up with each other, A with T and C with G, to form units called base pairs. </a:t>
            </a:r>
          </a:p>
          <a:p>
            <a:r>
              <a:rPr lang="en-US" sz="1200" kern="1200" dirty="0" smtClean="0">
                <a:solidFill>
                  <a:schemeClr val="tx1"/>
                </a:solidFill>
                <a:latin typeface="+mn-lt"/>
                <a:ea typeface="+mn-ea"/>
                <a:cs typeface="+mn-cs"/>
              </a:rPr>
              <a:t>Each base is attached to a sugar molecule and a phosphate molecule</a:t>
            </a:r>
          </a:p>
          <a:p>
            <a:r>
              <a:rPr lang="en-US" sz="1200" kern="1200" dirty="0" smtClean="0">
                <a:solidFill>
                  <a:schemeClr val="tx1"/>
                </a:solidFill>
                <a:latin typeface="+mn-lt"/>
                <a:ea typeface="+mn-ea"/>
                <a:cs typeface="+mn-cs"/>
              </a:rPr>
              <a:t>Together, a base, sugar, and phosphate are called a nucleotide</a:t>
            </a:r>
          </a:p>
          <a:p>
            <a:r>
              <a:rPr lang="en-US" sz="1200" kern="1200" dirty="0" smtClean="0">
                <a:solidFill>
                  <a:schemeClr val="tx1"/>
                </a:solidFill>
                <a:latin typeface="+mn-lt"/>
                <a:ea typeface="+mn-ea"/>
                <a:cs typeface="+mn-cs"/>
              </a:rPr>
              <a:t>Nucleotides are arranged in two long strands that form a spiral called a double helix</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unraveled,</a:t>
            </a:r>
            <a:r>
              <a:rPr lang="en-US" sz="1200" kern="1200" baseline="0" dirty="0" smtClean="0">
                <a:solidFill>
                  <a:schemeClr val="tx1"/>
                </a:solidFill>
                <a:latin typeface="+mn-lt"/>
                <a:ea typeface="+mn-ea"/>
                <a:cs typeface="+mn-cs"/>
              </a:rPr>
              <a:t> the base pairs can be read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Human DNA consists of about 3 billion bases</a:t>
            </a:r>
          </a:p>
          <a:p>
            <a:r>
              <a:rPr lang="en-US" sz="1200" kern="1200" dirty="0" smtClean="0">
                <a:solidFill>
                  <a:schemeClr val="tx1"/>
                </a:solidFill>
                <a:latin typeface="+mn-lt"/>
                <a:ea typeface="+mn-ea"/>
                <a:cs typeface="+mn-cs"/>
              </a:rPr>
              <a:t>&gt;99%</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bases are the same in all humans</a:t>
            </a:r>
          </a:p>
          <a:p>
            <a:r>
              <a:rPr lang="en-US" sz="1200" kern="1200" dirty="0" smtClean="0">
                <a:solidFill>
                  <a:schemeClr val="tx1"/>
                </a:solidFill>
                <a:latin typeface="+mn-lt"/>
                <a:ea typeface="+mn-ea"/>
                <a:cs typeface="+mn-cs"/>
              </a:rPr>
              <a:t>The order, or sequence, of these bases determines the information available for building and maintaining an organism</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 important property of DNA is that it can replicate, or make copies of itself. Each strand of DNA in the double helix can serve as a pattern for duplicating the sequence of bases. This is critical when cells divide because each new cell needs to have an exact copy of the DNA present in the old cell</a:t>
            </a:r>
          </a:p>
          <a:p>
            <a:endParaRPr lang="en-US" sz="1200" kern="1200" baseline="0" dirty="0" smtClean="0">
              <a:solidFill>
                <a:schemeClr val="tx1"/>
              </a:solidFill>
              <a:latin typeface="+mn-lt"/>
              <a:ea typeface="+mn-ea"/>
              <a:cs typeface="+mn-cs"/>
            </a:endParaRPr>
          </a:p>
          <a:p>
            <a:r>
              <a:rPr lang="en-US" b="1" dirty="0" smtClean="0"/>
              <a:t>gene</a:t>
            </a:r>
            <a:r>
              <a:rPr lang="en-US" dirty="0" smtClean="0"/>
              <a:t> is a length of DNA that codes for a specific protein</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5EACD1-92CC-5449-9F6C-9F84661FEF6C}" type="slidenum">
              <a:rPr lang="en-US" smtClean="0"/>
              <a:t>4</a:t>
            </a:fld>
            <a:endParaRPr lang="en-US"/>
          </a:p>
        </p:txBody>
      </p:sp>
    </p:spTree>
    <p:extLst>
      <p:ext uri="{BB962C8B-B14F-4D97-AF65-F5344CB8AC3E}">
        <p14:creationId xmlns:p14="http://schemas.microsoft.com/office/powerpoint/2010/main" val="221917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5EACD1-92CC-5449-9F6C-9F84661FEF6C}" type="slidenum">
              <a:rPr lang="en-US" smtClean="0"/>
              <a:t>10</a:t>
            </a:fld>
            <a:endParaRPr lang="en-US"/>
          </a:p>
        </p:txBody>
      </p:sp>
    </p:spTree>
    <p:extLst>
      <p:ext uri="{BB962C8B-B14F-4D97-AF65-F5344CB8AC3E}">
        <p14:creationId xmlns:p14="http://schemas.microsoft.com/office/powerpoint/2010/main" val="195515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PARP inhibitors block the</a:t>
            </a:r>
            <a:r>
              <a:rPr lang="en-US" baseline="0" dirty="0" smtClean="0"/>
              <a:t> repair of DNA single-stand breaks</a:t>
            </a:r>
          </a:p>
          <a:p>
            <a:r>
              <a:rPr lang="en-US" baseline="0" dirty="0" smtClean="0"/>
              <a:t>For tumours associated with BRCA mutations, this results in death of tumour due to inefficiency cell repair mechanisms</a:t>
            </a:r>
          </a:p>
        </p:txBody>
      </p:sp>
      <p:sp>
        <p:nvSpPr>
          <p:cNvPr id="4" name="Slide Number Placeholder 3"/>
          <p:cNvSpPr>
            <a:spLocks noGrp="1"/>
          </p:cNvSpPr>
          <p:nvPr>
            <p:ph type="sldNum" sz="quarter" idx="10"/>
          </p:nvPr>
        </p:nvSpPr>
        <p:spPr/>
        <p:txBody>
          <a:bodyPr/>
          <a:lstStyle/>
          <a:p>
            <a:fld id="{365EACD1-92CC-5449-9F6C-9F84661FEF6C}" type="slidenum">
              <a:rPr lang="en-US" smtClean="0"/>
              <a:t>14</a:t>
            </a:fld>
            <a:endParaRPr lang="en-US"/>
          </a:p>
        </p:txBody>
      </p:sp>
    </p:spTree>
    <p:extLst>
      <p:ext uri="{BB962C8B-B14F-4D97-AF65-F5344CB8AC3E}">
        <p14:creationId xmlns:p14="http://schemas.microsoft.com/office/powerpoint/2010/main" val="898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PARP inhibitors block the</a:t>
            </a:r>
            <a:r>
              <a:rPr lang="en-US" baseline="0" dirty="0" smtClean="0"/>
              <a:t> repair of DNA single-stand breaks</a:t>
            </a:r>
          </a:p>
          <a:p>
            <a:r>
              <a:rPr lang="en-US" baseline="0" dirty="0" smtClean="0"/>
              <a:t>For tumours associated with BRCA mutations, this results in death of tumour due to inefficiency cell repair mechanisms</a:t>
            </a:r>
          </a:p>
        </p:txBody>
      </p:sp>
      <p:sp>
        <p:nvSpPr>
          <p:cNvPr id="4" name="Slide Number Placeholder 3"/>
          <p:cNvSpPr>
            <a:spLocks noGrp="1"/>
          </p:cNvSpPr>
          <p:nvPr>
            <p:ph type="sldNum" sz="quarter" idx="10"/>
          </p:nvPr>
        </p:nvSpPr>
        <p:spPr/>
        <p:txBody>
          <a:bodyPr/>
          <a:lstStyle/>
          <a:p>
            <a:fld id="{365EACD1-92CC-5449-9F6C-9F84661FEF6C}" type="slidenum">
              <a:rPr lang="en-US" smtClean="0"/>
              <a:t>15</a:t>
            </a:fld>
            <a:endParaRPr lang="en-US"/>
          </a:p>
        </p:txBody>
      </p:sp>
    </p:spTree>
    <p:extLst>
      <p:ext uri="{BB962C8B-B14F-4D97-AF65-F5344CB8AC3E}">
        <p14:creationId xmlns:p14="http://schemas.microsoft.com/office/powerpoint/2010/main" val="898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Cancer</a:t>
            </a:r>
            <a:r>
              <a:rPr lang="en-US" sz="1200" kern="1200" baseline="0" dirty="0" smtClean="0">
                <a:solidFill>
                  <a:schemeClr val="tx1"/>
                </a:solidFill>
                <a:latin typeface="+mn-lt"/>
                <a:ea typeface="+mn-ea"/>
                <a:cs typeface="+mn-cs"/>
              </a:rPr>
              <a:t> 2015 project is an example of how genomics can be incorporated into routine cancer care at the point of diagnosis to </a:t>
            </a:r>
            <a:r>
              <a:rPr lang="en-US" sz="1200" kern="1200" baseline="0" dirty="0" err="1" smtClean="0">
                <a:solidFill>
                  <a:schemeClr val="tx1"/>
                </a:solidFill>
                <a:latin typeface="+mn-lt"/>
                <a:ea typeface="+mn-ea"/>
                <a:cs typeface="+mn-cs"/>
              </a:rPr>
              <a:t>personalise</a:t>
            </a:r>
            <a:r>
              <a:rPr lang="en-US" sz="1200" kern="1200" baseline="0" dirty="0" smtClean="0">
                <a:solidFill>
                  <a:schemeClr val="tx1"/>
                </a:solidFill>
                <a:latin typeface="+mn-lt"/>
                <a:ea typeface="+mn-ea"/>
                <a:cs typeface="+mn-cs"/>
              </a:rPr>
              <a:t> a patient's treatment strategy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this phase I study, cancer tumour DNA was screened for specific mutations</a:t>
            </a:r>
          </a:p>
          <a:p>
            <a:r>
              <a:rPr lang="en-US" sz="1200" kern="1200" dirty="0" smtClean="0">
                <a:solidFill>
                  <a:schemeClr val="tx1"/>
                </a:solidFill>
                <a:latin typeface="+mn-lt"/>
                <a:ea typeface="+mn-ea"/>
                <a:cs typeface="+mn-cs"/>
              </a:rPr>
              <a:t>58%</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had at least one somatic variant identified</a:t>
            </a:r>
          </a:p>
          <a:p>
            <a:r>
              <a:rPr lang="en-US" sz="1200" kern="1200" dirty="0" smtClean="0">
                <a:solidFill>
                  <a:schemeClr val="tx1"/>
                </a:solidFill>
                <a:latin typeface="+mn-lt"/>
                <a:ea typeface="+mn-ea"/>
                <a:cs typeface="+mn-cs"/>
              </a:rPr>
              <a:t>Approximated</a:t>
            </a:r>
            <a:r>
              <a:rPr lang="en-US" sz="1200" kern="1200" baseline="0" dirty="0" smtClean="0">
                <a:solidFill>
                  <a:schemeClr val="tx1"/>
                </a:solidFill>
                <a:latin typeface="+mn-lt"/>
                <a:ea typeface="+mn-ea"/>
                <a:cs typeface="+mn-cs"/>
              </a:rPr>
              <a:t> 10% of patients screened had mutations that could be treated with currently available targeted agents </a:t>
            </a:r>
          </a:p>
          <a:p>
            <a:endParaRPr lang="en-US" sz="1200" kern="1200" baseline="0" dirty="0" smtClean="0">
              <a:solidFill>
                <a:schemeClr val="tx1"/>
              </a:solidFill>
              <a:latin typeface="+mn-lt"/>
              <a:ea typeface="+mn-ea"/>
              <a:cs typeface="+mn-cs"/>
            </a:endParaRPr>
          </a:p>
          <a:p>
            <a:pPr marL="171450" indent="-171450">
              <a:buFontTx/>
              <a:buChar char="-"/>
            </a:pPr>
            <a:r>
              <a:rPr lang="en-US" sz="1200" kern="1200" baseline="0" dirty="0" smtClean="0">
                <a:solidFill>
                  <a:schemeClr val="tx1"/>
                </a:solidFill>
                <a:latin typeface="+mn-lt"/>
                <a:ea typeface="+mn-ea"/>
                <a:cs typeface="+mn-cs"/>
              </a:rPr>
              <a:t>Saving patients from up front chemotherapy</a:t>
            </a:r>
          </a:p>
          <a:p>
            <a:pPr marL="171450" indent="-171450">
              <a:buFontTx/>
              <a:buChar char="-"/>
            </a:pPr>
            <a:r>
              <a:rPr lang="en-US" sz="1200" kern="1200" baseline="0" dirty="0" smtClean="0">
                <a:solidFill>
                  <a:schemeClr val="tx1"/>
                </a:solidFill>
                <a:latin typeface="+mn-lt"/>
                <a:ea typeface="+mn-ea"/>
                <a:cs typeface="+mn-cs"/>
              </a:rPr>
              <a:t>Able to identified treatments for rarer cancer types </a:t>
            </a:r>
          </a:p>
        </p:txBody>
      </p:sp>
      <p:sp>
        <p:nvSpPr>
          <p:cNvPr id="4" name="Slide Number Placeholder 3"/>
          <p:cNvSpPr>
            <a:spLocks noGrp="1"/>
          </p:cNvSpPr>
          <p:nvPr>
            <p:ph type="sldNum" sz="quarter" idx="10"/>
          </p:nvPr>
        </p:nvSpPr>
        <p:spPr/>
        <p:txBody>
          <a:bodyPr/>
          <a:lstStyle/>
          <a:p>
            <a:fld id="{365EACD1-92CC-5449-9F6C-9F84661FEF6C}" type="slidenum">
              <a:rPr lang="en-US" smtClean="0"/>
              <a:t>30</a:t>
            </a:fld>
            <a:endParaRPr lang="en-US"/>
          </a:p>
        </p:txBody>
      </p:sp>
    </p:spTree>
    <p:extLst>
      <p:ext uri="{BB962C8B-B14F-4D97-AF65-F5344CB8AC3E}">
        <p14:creationId xmlns:p14="http://schemas.microsoft.com/office/powerpoint/2010/main" val="209526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0C56EF3-9EF9-DE42-8415-825ECA51C290}" type="datetimeFigureOut">
              <a:rPr lang="en-US" smtClean="0"/>
              <a:pPr/>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0C56EF3-9EF9-DE42-8415-825ECA51C290}" type="datetimeFigureOut">
              <a:rPr lang="en-US" smtClean="0"/>
              <a:pPr/>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0C56EF3-9EF9-DE42-8415-825ECA51C290}" type="datetimeFigureOut">
              <a:rPr lang="en-US" smtClean="0"/>
              <a:pPr/>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0C56EF3-9EF9-DE42-8415-825ECA51C290}" type="datetimeFigureOut">
              <a:rPr lang="en-US" smtClean="0"/>
              <a:pPr/>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0C56EF3-9EF9-DE42-8415-825ECA51C290}" type="datetimeFigureOut">
              <a:rPr lang="en-US" smtClean="0"/>
              <a:pPr/>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0C56EF3-9EF9-DE42-8415-825ECA51C290}" type="datetimeFigureOut">
              <a:rPr lang="en-US" smtClean="0"/>
              <a:pPr/>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0C56EF3-9EF9-DE42-8415-825ECA51C290}" type="datetimeFigureOut">
              <a:rPr lang="en-US" smtClean="0"/>
              <a:pPr/>
              <a:t>18/03/16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0C56EF3-9EF9-DE42-8415-825ECA51C290}" type="datetimeFigureOut">
              <a:rPr lang="en-US" smtClean="0"/>
              <a:pPr/>
              <a:t>18/03/16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56EF3-9EF9-DE42-8415-825ECA51C290}" type="datetimeFigureOut">
              <a:rPr lang="en-US" smtClean="0"/>
              <a:pPr/>
              <a:t>18/03/16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0C56EF3-9EF9-DE42-8415-825ECA51C290}" type="datetimeFigureOut">
              <a:rPr lang="en-US" smtClean="0"/>
              <a:pPr/>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0C56EF3-9EF9-DE42-8415-825ECA51C290}" type="datetimeFigureOut">
              <a:rPr lang="en-US" smtClean="0"/>
              <a:pPr/>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A98A0-DAA0-4D43-AC25-3AAB88F1B9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56EF3-9EF9-DE42-8415-825ECA51C290}" type="datetimeFigureOut">
              <a:rPr lang="en-US" smtClean="0"/>
              <a:pPr/>
              <a:t>18/03/16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A98A0-DAA0-4D43-AC25-3AAB88F1B9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emf"/><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emf"/><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emf"/><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emf"/><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sp>
        <p:nvSpPr>
          <p:cNvPr id="5" name="Title 1"/>
          <p:cNvSpPr txBox="1">
            <a:spLocks/>
          </p:cNvSpPr>
          <p:nvPr/>
        </p:nvSpPr>
        <p:spPr>
          <a:xfrm>
            <a:off x="591288" y="2339163"/>
            <a:ext cx="7772400" cy="1955704"/>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100" normalizeH="0" baseline="0" noProof="0" dirty="0" smtClean="0">
                <a:ln>
                  <a:noFill/>
                </a:ln>
                <a:solidFill>
                  <a:schemeClr val="tx1">
                    <a:lumMod val="75000"/>
                    <a:lumOff val="25000"/>
                  </a:schemeClr>
                </a:solidFill>
                <a:effectLst/>
                <a:uLnTx/>
                <a:uFillTx/>
                <a:latin typeface="Helvetica Neue Light"/>
                <a:ea typeface="+mj-ea"/>
                <a:cs typeface="Helvetica Neue Light"/>
              </a:rPr>
              <a:t>Genomic Medicine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00" normalizeH="0" baseline="0" noProof="0" dirty="0" smtClean="0">
                <a:ln>
                  <a:noFill/>
                </a:ln>
                <a:solidFill>
                  <a:schemeClr val="bg1"/>
                </a:solidFill>
                <a:effectLst/>
                <a:uLnTx/>
                <a:uFillTx/>
                <a:latin typeface="Helvetica Neue Light"/>
                <a:ea typeface="+mj-ea"/>
                <a:cs typeface="Helvetica Neue Light"/>
              </a:rPr>
              <a:t/>
            </a:r>
            <a:br>
              <a:rPr kumimoji="0" lang="en-US" sz="2000" b="1" i="0" u="none" strike="noStrike" kern="1200" cap="none" spc="100" normalizeH="0" baseline="0" noProof="0" dirty="0" smtClean="0">
                <a:ln>
                  <a:noFill/>
                </a:ln>
                <a:solidFill>
                  <a:schemeClr val="bg1"/>
                </a:solidFill>
                <a:effectLst/>
                <a:uLnTx/>
                <a:uFillTx/>
                <a:latin typeface="Helvetica Neue Light"/>
                <a:ea typeface="+mj-ea"/>
                <a:cs typeface="Helvetica Neue Light"/>
              </a:rPr>
            </a:br>
            <a:endParaRPr lang="en-US" sz="2000" b="1" spc="100" dirty="0">
              <a:solidFill>
                <a:schemeClr val="bg1"/>
              </a:solidFill>
              <a:latin typeface="Helvetica Neue Light"/>
              <a:ea typeface="+mj-ea"/>
              <a:cs typeface="Helvetica Neue Light"/>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spc="100" dirty="0" smtClean="0">
                <a:solidFill>
                  <a:schemeClr val="tx2">
                    <a:lumMod val="60000"/>
                    <a:lumOff val="40000"/>
                  </a:schemeClr>
                </a:solidFill>
                <a:latin typeface="Helvetica Neue Light"/>
                <a:ea typeface="+mj-ea"/>
                <a:cs typeface="Helvetica Neue Light"/>
              </a:rPr>
              <a:t>Rebecca Tay</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smtClean="0">
                <a:ln>
                  <a:noFill/>
                </a:ln>
                <a:solidFill>
                  <a:schemeClr val="tx2">
                    <a:lumMod val="60000"/>
                    <a:lumOff val="40000"/>
                  </a:schemeClr>
                </a:solidFill>
                <a:effectLst/>
                <a:uLnTx/>
                <a:uFillTx/>
                <a:latin typeface="Helvetica Neue Light"/>
                <a:ea typeface="+mj-ea"/>
                <a:cs typeface="Helvetica Neue Light"/>
              </a:rPr>
              <a:t>Oncology Registrar</a:t>
            </a:r>
            <a:endParaRPr kumimoji="0" lang="en-US" sz="2000" b="0" i="0" u="none" strike="noStrike" kern="1200" cap="none" spc="100" normalizeH="0" baseline="0" noProof="0" dirty="0" smtClean="0">
              <a:ln>
                <a:noFill/>
              </a:ln>
              <a:solidFill>
                <a:schemeClr val="tx2">
                  <a:lumMod val="60000"/>
                  <a:lumOff val="40000"/>
                </a:schemeClr>
              </a:solidFill>
              <a:effectLst/>
              <a:uLnTx/>
              <a:uFillTx/>
              <a:latin typeface="Helvetica Neue Medium"/>
              <a:ea typeface="+mj-ea"/>
              <a:cs typeface="Helvetica Neue Medium"/>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3"/>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4"/>
          <a:stretch>
            <a:fillRect/>
          </a:stretch>
        </p:blipFill>
        <p:spPr>
          <a:xfrm>
            <a:off x="152400" y="152400"/>
            <a:ext cx="9144000" cy="6858000"/>
          </a:xfrm>
          <a:prstGeom prst="rect">
            <a:avLst/>
          </a:prstGeom>
        </p:spPr>
      </p:pic>
      <p:sp>
        <p:nvSpPr>
          <p:cNvPr id="5" name="Title 1"/>
          <p:cNvSpPr txBox="1">
            <a:spLocks/>
          </p:cNvSpPr>
          <p:nvPr/>
        </p:nvSpPr>
        <p:spPr>
          <a:xfrm>
            <a:off x="2873948" y="271274"/>
            <a:ext cx="5830678"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51" b="0" i="0" u="none" strike="noStrike" kern="1200" cap="none" spc="100" normalizeH="0" baseline="0" noProof="0" dirty="0" smtClean="0">
                <a:ln>
                  <a:noFill/>
                </a:ln>
                <a:solidFill>
                  <a:schemeClr val="tx1">
                    <a:lumMod val="75000"/>
                    <a:lumOff val="25000"/>
                  </a:schemeClr>
                </a:solidFill>
                <a:effectLst/>
                <a:uLnTx/>
                <a:uFillTx/>
                <a:latin typeface="Helvetica Neue Light"/>
                <a:ea typeface="+mj-ea"/>
                <a:cs typeface="Helvetica Neue Light"/>
              </a:rPr>
              <a:t>Genomics in Oncology – Identifying risk</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6" name="Content Placeholder 6"/>
          <p:cNvSpPr>
            <a:spLocks noGrp="1"/>
          </p:cNvSpPr>
          <p:nvPr>
            <p:ph idx="1"/>
          </p:nvPr>
        </p:nvSpPr>
        <p:spPr>
          <a:xfrm>
            <a:off x="1253174" y="1188714"/>
            <a:ext cx="6583347" cy="822974"/>
          </a:xfrm>
        </p:spPr>
        <p:txBody>
          <a:bodyPr>
            <a:normAutofit fontScale="77500" lnSpcReduction="20000"/>
          </a:bodyPr>
          <a:lstStyle/>
          <a:p>
            <a:r>
              <a:rPr lang="en-US" dirty="0" smtClean="0"/>
              <a:t>BRCA 1/2 are tumour suppressor genes</a:t>
            </a:r>
          </a:p>
          <a:p>
            <a:r>
              <a:rPr lang="en-US" dirty="0" smtClean="0"/>
              <a:t>Autosomal dominant inheritance pattern</a:t>
            </a:r>
          </a:p>
          <a:p>
            <a:pPr marL="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035997451"/>
              </p:ext>
            </p:extLst>
          </p:nvPr>
        </p:nvGraphicFramePr>
        <p:xfrm>
          <a:off x="1089564" y="2289483"/>
          <a:ext cx="6914046" cy="4180670"/>
        </p:xfrm>
        <a:graphic>
          <a:graphicData uri="http://schemas.openxmlformats.org/drawingml/2006/table">
            <a:tbl>
              <a:tblPr firstRow="1" bandRow="1">
                <a:tableStyleId>{5C22544A-7EE6-4342-B048-85BDC9FD1C3A}</a:tableStyleId>
              </a:tblPr>
              <a:tblGrid>
                <a:gridCol w="3004141"/>
                <a:gridCol w="1921535"/>
                <a:gridCol w="1988370"/>
              </a:tblGrid>
              <a:tr h="935845">
                <a:tc>
                  <a:txBody>
                    <a:bodyPr/>
                    <a:lstStyle/>
                    <a:p>
                      <a:pPr algn="ctr"/>
                      <a:endParaRPr lang="en-US" sz="2400" dirty="0" smtClean="0"/>
                    </a:p>
                  </a:txBody>
                  <a:tcPr anchor="ctr"/>
                </a:tc>
                <a:tc>
                  <a:txBody>
                    <a:bodyPr/>
                    <a:lstStyle/>
                    <a:p>
                      <a:pPr algn="ctr"/>
                      <a:r>
                        <a:rPr lang="en-US" sz="2400" dirty="0" smtClean="0"/>
                        <a:t>BRCA</a:t>
                      </a:r>
                      <a:r>
                        <a:rPr lang="en-US" sz="2400" baseline="0" dirty="0" smtClean="0"/>
                        <a:t> 1</a:t>
                      </a:r>
                      <a:endParaRPr lang="en-US" sz="2400" dirty="0"/>
                    </a:p>
                  </a:txBody>
                  <a:tcPr anchor="ctr"/>
                </a:tc>
                <a:tc>
                  <a:txBody>
                    <a:bodyPr/>
                    <a:lstStyle/>
                    <a:p>
                      <a:pPr algn="ctr"/>
                      <a:r>
                        <a:rPr lang="en-US" sz="2400" dirty="0" smtClean="0"/>
                        <a:t>BRCA</a:t>
                      </a:r>
                      <a:r>
                        <a:rPr lang="en-US" sz="2400" baseline="0" dirty="0" smtClean="0"/>
                        <a:t> 2</a:t>
                      </a:r>
                      <a:endParaRPr lang="en-US" sz="2400" dirty="0"/>
                    </a:p>
                  </a:txBody>
                  <a:tcPr anchor="ctr"/>
                </a:tc>
              </a:tr>
              <a:tr h="648965">
                <a:tc>
                  <a:txBody>
                    <a:bodyPr/>
                    <a:lstStyle/>
                    <a:p>
                      <a:pPr algn="ctr"/>
                      <a:r>
                        <a:rPr lang="en-US" sz="2400" dirty="0" smtClean="0"/>
                        <a:t>Breast cancer risk</a:t>
                      </a:r>
                      <a:endParaRPr lang="en-US" sz="2400" dirty="0"/>
                    </a:p>
                  </a:txBody>
                  <a:tcPr anchor="ctr"/>
                </a:tc>
                <a:tc>
                  <a:txBody>
                    <a:bodyPr/>
                    <a:lstStyle/>
                    <a:p>
                      <a:pPr algn="ctr"/>
                      <a:r>
                        <a:rPr lang="en-US" sz="2400" dirty="0" smtClean="0"/>
                        <a:t>55-70%</a:t>
                      </a:r>
                      <a:endParaRPr lang="en-US" sz="2400" dirty="0"/>
                    </a:p>
                  </a:txBody>
                  <a:tcPr anchor="ctr"/>
                </a:tc>
                <a:tc>
                  <a:txBody>
                    <a:bodyPr/>
                    <a:lstStyle/>
                    <a:p>
                      <a:pPr algn="ctr"/>
                      <a:r>
                        <a:rPr lang="en-US" sz="2400" dirty="0" smtClean="0"/>
                        <a:t>45-70%</a:t>
                      </a:r>
                      <a:endParaRPr lang="en-US" sz="2400" dirty="0"/>
                    </a:p>
                  </a:txBody>
                  <a:tcPr anchor="ctr"/>
                </a:tc>
              </a:tr>
              <a:tr h="648965">
                <a:tc>
                  <a:txBody>
                    <a:bodyPr/>
                    <a:lstStyle/>
                    <a:p>
                      <a:pPr algn="ctr"/>
                      <a:r>
                        <a:rPr lang="en-US" sz="2400" dirty="0" smtClean="0"/>
                        <a:t>Ovarian cancer risk</a:t>
                      </a:r>
                      <a:endParaRPr lang="en-US" sz="2400" dirty="0"/>
                    </a:p>
                  </a:txBody>
                  <a:tcPr anchor="ctr"/>
                </a:tc>
                <a:tc>
                  <a:txBody>
                    <a:bodyPr/>
                    <a:lstStyle/>
                    <a:p>
                      <a:pPr algn="ctr"/>
                      <a:r>
                        <a:rPr lang="en-US" sz="2400" dirty="0" smtClean="0"/>
                        <a:t>40%</a:t>
                      </a:r>
                      <a:endParaRPr lang="en-US" sz="2400" dirty="0"/>
                    </a:p>
                  </a:txBody>
                  <a:tcPr anchor="ctr"/>
                </a:tc>
                <a:tc>
                  <a:txBody>
                    <a:bodyPr/>
                    <a:lstStyle/>
                    <a:p>
                      <a:pPr algn="ctr"/>
                      <a:r>
                        <a:rPr lang="en-US" sz="2400" dirty="0" smtClean="0"/>
                        <a:t>15%</a:t>
                      </a:r>
                      <a:endParaRPr lang="en-US" sz="2400" dirty="0"/>
                    </a:p>
                  </a:txBody>
                  <a:tcPr anchor="ctr"/>
                </a:tc>
              </a:tr>
              <a:tr h="648965">
                <a:tc>
                  <a:txBody>
                    <a:bodyPr/>
                    <a:lstStyle/>
                    <a:p>
                      <a:pPr algn="ctr"/>
                      <a:r>
                        <a:rPr lang="en-US" sz="2400" dirty="0" smtClean="0"/>
                        <a:t>Prostate</a:t>
                      </a:r>
                      <a:r>
                        <a:rPr lang="en-US" sz="2400" baseline="0" dirty="0" smtClean="0"/>
                        <a:t> cancer</a:t>
                      </a:r>
                      <a:endParaRPr lang="en-US" sz="2400" dirty="0"/>
                    </a:p>
                  </a:txBody>
                  <a:tcPr anchor="ctr"/>
                </a:tc>
                <a:tc>
                  <a:txBody>
                    <a:bodyPr/>
                    <a:lstStyle/>
                    <a:p>
                      <a:pPr algn="ctr"/>
                      <a:r>
                        <a:rPr lang="en-US" sz="2400" dirty="0" smtClean="0"/>
                        <a:t>-</a:t>
                      </a:r>
                      <a:endParaRPr lang="en-US" sz="2400" dirty="0"/>
                    </a:p>
                  </a:txBody>
                  <a:tcPr anchor="ctr"/>
                </a:tc>
                <a:tc>
                  <a:txBody>
                    <a:bodyPr/>
                    <a:lstStyle/>
                    <a:p>
                      <a:pPr algn="ctr"/>
                      <a:r>
                        <a:rPr lang="en-US" sz="2400" dirty="0" smtClean="0"/>
                        <a:t>30%</a:t>
                      </a:r>
                      <a:endParaRPr lang="en-US" sz="2400" dirty="0"/>
                    </a:p>
                  </a:txBody>
                  <a:tcPr anchor="ctr"/>
                </a:tc>
              </a:tr>
              <a:tr h="648965">
                <a:tc>
                  <a:txBody>
                    <a:bodyPr/>
                    <a:lstStyle/>
                    <a:p>
                      <a:pPr algn="ctr"/>
                      <a:r>
                        <a:rPr lang="en-US" sz="2400" dirty="0" smtClean="0"/>
                        <a:t>Pancreatic cancer</a:t>
                      </a:r>
                      <a:endParaRPr lang="en-US" sz="2400" dirty="0"/>
                    </a:p>
                  </a:txBody>
                  <a:tcPr anchor="ctr"/>
                </a:tc>
                <a:tc>
                  <a:txBody>
                    <a:bodyPr/>
                    <a:lstStyle/>
                    <a:p>
                      <a:pPr algn="ctr"/>
                      <a:r>
                        <a:rPr lang="en-US" sz="2400" dirty="0" smtClean="0"/>
                        <a:t>1%</a:t>
                      </a:r>
                      <a:endParaRPr lang="en-US" sz="2400" dirty="0"/>
                    </a:p>
                  </a:txBody>
                  <a:tcPr anchor="ctr"/>
                </a:tc>
                <a:tc>
                  <a:txBody>
                    <a:bodyPr/>
                    <a:lstStyle/>
                    <a:p>
                      <a:pPr algn="ctr"/>
                      <a:r>
                        <a:rPr lang="en-US" sz="2400" dirty="0" smtClean="0"/>
                        <a:t>5%</a:t>
                      </a:r>
                      <a:endParaRPr lang="en-US" sz="2400" dirty="0"/>
                    </a:p>
                  </a:txBody>
                  <a:tcPr anchor="ctr"/>
                </a:tc>
              </a:tr>
              <a:tr h="648965">
                <a:tc>
                  <a:txBody>
                    <a:bodyPr/>
                    <a:lstStyle/>
                    <a:p>
                      <a:pPr algn="ctr"/>
                      <a:r>
                        <a:rPr lang="en-US" sz="2400" dirty="0" err="1" smtClean="0"/>
                        <a:t>Uveal</a:t>
                      </a:r>
                      <a:r>
                        <a:rPr lang="en-US" sz="2400" dirty="0" smtClean="0"/>
                        <a:t> melanoma</a:t>
                      </a:r>
                      <a:endParaRPr lang="en-US" sz="2400" dirty="0"/>
                    </a:p>
                  </a:txBody>
                  <a:tcPr anchor="ctr"/>
                </a:tc>
                <a:tc>
                  <a:txBody>
                    <a:bodyPr/>
                    <a:lstStyle/>
                    <a:p>
                      <a:pPr algn="ctr"/>
                      <a:endParaRPr lang="en-US" sz="2400" dirty="0"/>
                    </a:p>
                  </a:txBody>
                  <a:tcPr anchor="ctr"/>
                </a:tc>
                <a:tc>
                  <a:txBody>
                    <a:bodyPr/>
                    <a:lstStyle/>
                    <a:p>
                      <a:pPr algn="ctr"/>
                      <a:endParaRPr lang="en-US" sz="2400" dirty="0"/>
                    </a:p>
                  </a:txBody>
                  <a:tcPr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51" b="0" i="0" u="none" strike="noStrike" kern="1200" cap="none" spc="100" normalizeH="0" baseline="0" noProof="0" dirty="0" smtClean="0">
                <a:ln>
                  <a:noFill/>
                </a:ln>
                <a:solidFill>
                  <a:schemeClr val="tx1">
                    <a:lumMod val="75000"/>
                    <a:lumOff val="25000"/>
                  </a:schemeClr>
                </a:solidFill>
                <a:effectLst/>
                <a:uLnTx/>
                <a:uFillTx/>
                <a:latin typeface="Helvetica Neue Light"/>
                <a:ea typeface="+mj-ea"/>
                <a:cs typeface="Helvetica Neue Light"/>
              </a:rPr>
              <a:t>Who gets referred for BRCA testing?</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7" name="Content Placeholder 6"/>
          <p:cNvSpPr>
            <a:spLocks noGrp="1"/>
          </p:cNvSpPr>
          <p:nvPr>
            <p:ph idx="1"/>
          </p:nvPr>
        </p:nvSpPr>
        <p:spPr/>
        <p:txBody>
          <a:bodyPr>
            <a:normAutofit fontScale="85000" lnSpcReduction="10000"/>
          </a:bodyPr>
          <a:lstStyle/>
          <a:p>
            <a:r>
              <a:rPr lang="en-US" dirty="0"/>
              <a:t>Breast cancer diagnosis &lt; 40 years old</a:t>
            </a:r>
          </a:p>
          <a:p>
            <a:r>
              <a:rPr lang="en-US" dirty="0"/>
              <a:t>Triple negative breast cancer &lt; 60 years old</a:t>
            </a:r>
          </a:p>
          <a:p>
            <a:r>
              <a:rPr lang="en-US" dirty="0"/>
              <a:t>Male breast cancer</a:t>
            </a:r>
          </a:p>
          <a:p>
            <a:r>
              <a:rPr lang="en-US" dirty="0"/>
              <a:t>Ovarian/fallopian tube/primary peritoneal cancers</a:t>
            </a:r>
          </a:p>
          <a:p>
            <a:r>
              <a:rPr lang="en-US" dirty="0"/>
              <a:t>Ashkenazi Jewish</a:t>
            </a:r>
          </a:p>
          <a:p>
            <a:r>
              <a:rPr lang="en-US" dirty="0"/>
              <a:t>Family history</a:t>
            </a:r>
          </a:p>
          <a:p>
            <a:pPr lvl="1"/>
            <a:r>
              <a:rPr lang="en-US" dirty="0"/>
              <a:t>Breast cancer: 2 first degree relatives (1 dx &lt;50 </a:t>
            </a:r>
            <a:r>
              <a:rPr lang="en-US" dirty="0" err="1"/>
              <a:t>yo</a:t>
            </a:r>
            <a:r>
              <a:rPr lang="en-US" dirty="0"/>
              <a:t>) or </a:t>
            </a:r>
            <a:r>
              <a:rPr lang="en-US" dirty="0" smtClean="0"/>
              <a:t>3 </a:t>
            </a:r>
            <a:r>
              <a:rPr lang="en-US" dirty="0"/>
              <a:t>first and second degree relatives</a:t>
            </a:r>
          </a:p>
          <a:p>
            <a:pPr lvl="1"/>
            <a:r>
              <a:rPr lang="en-US" dirty="0"/>
              <a:t>Ovarian cancer: 2 first or second degree relatives</a:t>
            </a:r>
          </a:p>
          <a:p>
            <a:pPr lvl="1"/>
            <a:r>
              <a:rPr lang="en-US" dirty="0"/>
              <a:t>Male breast cancer</a:t>
            </a:r>
          </a:p>
        </p:txBody>
      </p:sp>
    </p:spTree>
    <p:extLst>
      <p:ext uri="{BB962C8B-B14F-4D97-AF65-F5344CB8AC3E}">
        <p14:creationId xmlns:p14="http://schemas.microsoft.com/office/powerpoint/2010/main" val="21991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23570" y="271274"/>
            <a:ext cx="5881056" cy="527432"/>
          </a:xfrm>
          <a:prstGeom prst="rect">
            <a:avLst/>
          </a:prstGeom>
        </p:spPr>
        <p:txBody>
          <a:bodyPr vert="horz" lIns="91440" tIns="45720" rIns="91440" bIns="45720" rtlCol="0" anchor="t">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051" spc="100" dirty="0" smtClean="0">
                <a:solidFill>
                  <a:schemeClr val="tx1">
                    <a:lumMod val="75000"/>
                    <a:lumOff val="25000"/>
                  </a:schemeClr>
                </a:solidFill>
                <a:latin typeface="Helvetica Neue Light"/>
                <a:ea typeface="+mj-ea"/>
                <a:cs typeface="Helvetica Neue Light"/>
              </a:rPr>
              <a:t>Screening protocols for </a:t>
            </a:r>
            <a:r>
              <a:rPr lang="en-US" sz="2051" spc="100" noProof="0" dirty="0" smtClean="0">
                <a:solidFill>
                  <a:schemeClr val="tx1">
                    <a:lumMod val="75000"/>
                    <a:lumOff val="25000"/>
                  </a:schemeClr>
                </a:solidFill>
                <a:latin typeface="Helvetica Neue Light"/>
                <a:ea typeface="+mj-ea"/>
                <a:cs typeface="Helvetica Neue Light"/>
              </a:rPr>
              <a:t>BRCA 1/2 mutation carriers </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7" name="Content Placeholder 6"/>
          <p:cNvSpPr>
            <a:spLocks noGrp="1"/>
          </p:cNvSpPr>
          <p:nvPr>
            <p:ph idx="1"/>
          </p:nvPr>
        </p:nvSpPr>
        <p:spPr/>
        <p:txBody>
          <a:bodyPr>
            <a:normAutofit/>
          </a:bodyPr>
          <a:lstStyle/>
          <a:p>
            <a:r>
              <a:rPr lang="en-US" b="1" dirty="0" smtClean="0"/>
              <a:t>Breast screening</a:t>
            </a:r>
          </a:p>
          <a:p>
            <a:pPr lvl="1"/>
            <a:r>
              <a:rPr lang="en-US" dirty="0" smtClean="0"/>
              <a:t>Breast exam every 6 – 12 months</a:t>
            </a:r>
          </a:p>
          <a:p>
            <a:pPr lvl="1"/>
            <a:r>
              <a:rPr lang="en-US" dirty="0" smtClean="0"/>
              <a:t>Annual breast MRI 25 - 29yo</a:t>
            </a:r>
          </a:p>
          <a:p>
            <a:pPr lvl="1"/>
            <a:r>
              <a:rPr lang="en-US" dirty="0" smtClean="0"/>
              <a:t>Annual MMG + breast MRI 30 – 75yo</a:t>
            </a:r>
          </a:p>
          <a:p>
            <a:endParaRPr lang="en-US" dirty="0"/>
          </a:p>
          <a:p>
            <a:r>
              <a:rPr lang="en-US" b="1" dirty="0" smtClean="0"/>
              <a:t>Risk reducing surgery</a:t>
            </a:r>
          </a:p>
          <a:p>
            <a:pPr lvl="1"/>
            <a:r>
              <a:rPr lang="en-US" dirty="0" smtClean="0"/>
              <a:t>Mastectomy &gt;90% risk reduction</a:t>
            </a:r>
          </a:p>
          <a:p>
            <a:pPr lvl="1"/>
            <a:r>
              <a:rPr lang="en-US" dirty="0" smtClean="0"/>
              <a:t>BSO &gt;70% risk reduction</a:t>
            </a:r>
          </a:p>
          <a:p>
            <a:endParaRPr lang="en-US" dirty="0" smtClean="0"/>
          </a:p>
          <a:p>
            <a:pPr marL="0" indent="0">
              <a:buNone/>
            </a:pPr>
            <a:endParaRPr lang="en-US" dirty="0" smtClean="0"/>
          </a:p>
        </p:txBody>
      </p:sp>
    </p:spTree>
    <p:extLst>
      <p:ext uri="{BB962C8B-B14F-4D97-AF65-F5344CB8AC3E}">
        <p14:creationId xmlns:p14="http://schemas.microsoft.com/office/powerpoint/2010/main" val="321062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0" y="0"/>
            <a:ext cx="9144000" cy="6858000"/>
          </a:xfrm>
          <a:prstGeom prst="rect">
            <a:avLst/>
          </a:prstGeom>
        </p:spPr>
      </p:pic>
      <p:sp>
        <p:nvSpPr>
          <p:cNvPr id="5" name="Title 1"/>
          <p:cNvSpPr txBox="1">
            <a:spLocks/>
          </p:cNvSpPr>
          <p:nvPr/>
        </p:nvSpPr>
        <p:spPr>
          <a:xfrm>
            <a:off x="2737706" y="214573"/>
            <a:ext cx="5949094"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051" spc="100" dirty="0" smtClean="0">
                <a:solidFill>
                  <a:schemeClr val="tx1">
                    <a:lumMod val="75000"/>
                    <a:lumOff val="25000"/>
                  </a:schemeClr>
                </a:solidFill>
                <a:latin typeface="Helvetica Neue Light"/>
                <a:ea typeface="+mj-ea"/>
                <a:cs typeface="Helvetica Neue Light"/>
              </a:rPr>
              <a:t>Treatments </a:t>
            </a:r>
            <a:r>
              <a:rPr lang="en-US" sz="2051" spc="100" noProof="0" dirty="0" smtClean="0">
                <a:solidFill>
                  <a:schemeClr val="tx1">
                    <a:lumMod val="75000"/>
                    <a:lumOff val="25000"/>
                  </a:schemeClr>
                </a:solidFill>
                <a:latin typeface="Helvetica Neue Light"/>
                <a:ea typeface="+mj-ea"/>
                <a:cs typeface="Helvetica Neue Light"/>
              </a:rPr>
              <a:t>for BRCA mutation carriers </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7" name="Content Placeholder 6"/>
          <p:cNvSpPr>
            <a:spLocks noGrp="1"/>
          </p:cNvSpPr>
          <p:nvPr>
            <p:ph idx="1"/>
          </p:nvPr>
        </p:nvSpPr>
        <p:spPr>
          <a:xfrm>
            <a:off x="457200" y="996079"/>
            <a:ext cx="8229600" cy="4525963"/>
          </a:xfrm>
        </p:spPr>
        <p:txBody>
          <a:bodyPr>
            <a:normAutofit/>
          </a:bodyPr>
          <a:lstStyle/>
          <a:p>
            <a:r>
              <a:rPr lang="en-US" dirty="0" smtClean="0"/>
              <a:t>Breast cancer</a:t>
            </a:r>
          </a:p>
          <a:p>
            <a:pPr lvl="1"/>
            <a:r>
              <a:rPr lang="en-US" dirty="0" smtClean="0"/>
              <a:t>Contralateral prophylactic mastectomy</a:t>
            </a:r>
          </a:p>
          <a:p>
            <a:pPr lvl="1"/>
            <a:r>
              <a:rPr lang="en-US" dirty="0" smtClean="0"/>
              <a:t>Risk reducing BSO</a:t>
            </a:r>
          </a:p>
          <a:p>
            <a:pPr lvl="1"/>
            <a:r>
              <a:rPr lang="en-US" dirty="0" smtClean="0"/>
              <a:t>Platinum chemotherapy</a:t>
            </a:r>
          </a:p>
          <a:p>
            <a:pPr lvl="2"/>
            <a:r>
              <a:rPr lang="en-US" dirty="0" smtClean="0"/>
              <a:t>BRCA associated cancers are more platinum sensitive</a:t>
            </a:r>
          </a:p>
        </p:txBody>
      </p:sp>
      <p:sp>
        <p:nvSpPr>
          <p:cNvPr id="2" name="TextBox 1"/>
          <p:cNvSpPr txBox="1"/>
          <p:nvPr/>
        </p:nvSpPr>
        <p:spPr>
          <a:xfrm>
            <a:off x="5669819" y="6327844"/>
            <a:ext cx="3333853" cy="369332"/>
          </a:xfrm>
          <a:prstGeom prst="rect">
            <a:avLst/>
          </a:prstGeom>
          <a:noFill/>
        </p:spPr>
        <p:txBody>
          <a:bodyPr wrap="square" rtlCol="0">
            <a:spAutoFit/>
          </a:bodyPr>
          <a:lstStyle/>
          <a:p>
            <a:pPr marL="0" lvl="2"/>
            <a:r>
              <a:rPr lang="en-US" dirty="0" err="1"/>
              <a:t>GeparSixto</a:t>
            </a:r>
            <a:r>
              <a:rPr lang="en-US" dirty="0"/>
              <a:t>. J </a:t>
            </a:r>
            <a:r>
              <a:rPr lang="en-US" dirty="0" err="1"/>
              <a:t>Clin</a:t>
            </a:r>
            <a:r>
              <a:rPr lang="en-US" dirty="0"/>
              <a:t> </a:t>
            </a:r>
            <a:r>
              <a:rPr lang="en-US" dirty="0" err="1"/>
              <a:t>Oncol</a:t>
            </a:r>
            <a:r>
              <a:rPr lang="en-US" dirty="0"/>
              <a:t> </a:t>
            </a:r>
            <a:r>
              <a:rPr lang="en-US" dirty="0" smtClean="0"/>
              <a:t>2014</a:t>
            </a:r>
            <a:endParaRPr lang="en-US" dirty="0"/>
          </a:p>
        </p:txBody>
      </p:sp>
      <p:pic>
        <p:nvPicPr>
          <p:cNvPr id="9" name="Picture 8"/>
          <p:cNvPicPr>
            <a:picLocks noChangeAspect="1"/>
          </p:cNvPicPr>
          <p:nvPr/>
        </p:nvPicPr>
        <p:blipFill>
          <a:blip r:embed="rId4"/>
          <a:stretch>
            <a:fillRect/>
          </a:stretch>
        </p:blipFill>
        <p:spPr>
          <a:xfrm>
            <a:off x="1157164" y="3689803"/>
            <a:ext cx="4156929" cy="3168197"/>
          </a:xfrm>
          <a:prstGeom prst="rect">
            <a:avLst/>
          </a:prstGeom>
        </p:spPr>
      </p:pic>
    </p:spTree>
    <p:extLst>
      <p:ext uri="{BB962C8B-B14F-4D97-AF65-F5344CB8AC3E}">
        <p14:creationId xmlns:p14="http://schemas.microsoft.com/office/powerpoint/2010/main" val="419401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3"/>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4"/>
          <a:stretch>
            <a:fillRect/>
          </a:stretch>
        </p:blipFill>
        <p:spPr>
          <a:xfrm>
            <a:off x="152400" y="152400"/>
            <a:ext cx="9144000" cy="6858000"/>
          </a:xfrm>
          <a:prstGeom prst="rect">
            <a:avLst/>
          </a:prstGeom>
        </p:spPr>
      </p:pic>
      <p:sp>
        <p:nvSpPr>
          <p:cNvPr id="5" name="Title 1"/>
          <p:cNvSpPr txBox="1">
            <a:spLocks/>
          </p:cNvSpPr>
          <p:nvPr/>
        </p:nvSpPr>
        <p:spPr>
          <a:xfrm>
            <a:off x="2868928" y="271274"/>
            <a:ext cx="5835698"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pic>
        <p:nvPicPr>
          <p:cNvPr id="2" name="Picture 1"/>
          <p:cNvPicPr>
            <a:picLocks noChangeAspect="1"/>
          </p:cNvPicPr>
          <p:nvPr/>
        </p:nvPicPr>
        <p:blipFill>
          <a:blip r:embed="rId5"/>
          <a:stretch>
            <a:fillRect/>
          </a:stretch>
        </p:blipFill>
        <p:spPr>
          <a:xfrm>
            <a:off x="703626" y="1592673"/>
            <a:ext cx="8001000" cy="3187700"/>
          </a:xfrm>
          <a:prstGeom prst="rect">
            <a:avLst/>
          </a:prstGeom>
        </p:spPr>
      </p:pic>
      <p:sp>
        <p:nvSpPr>
          <p:cNvPr id="8" name="Rectangle 7"/>
          <p:cNvSpPr/>
          <p:nvPr/>
        </p:nvSpPr>
        <p:spPr>
          <a:xfrm>
            <a:off x="2868928" y="298845"/>
            <a:ext cx="4493538" cy="369332"/>
          </a:xfrm>
          <a:prstGeom prst="rect">
            <a:avLst/>
          </a:prstGeom>
        </p:spPr>
        <p:txBody>
          <a:bodyPr wrap="none">
            <a:spAutoFit/>
          </a:bodyPr>
          <a:lstStyle/>
          <a:p>
            <a:pPr lvl="0">
              <a:spcBef>
                <a:spcPct val="0"/>
              </a:spcBef>
              <a:defRPr/>
            </a:pPr>
            <a:r>
              <a:rPr lang="en-US" spc="100" dirty="0">
                <a:solidFill>
                  <a:schemeClr val="tx1">
                    <a:lumMod val="75000"/>
                    <a:lumOff val="25000"/>
                  </a:schemeClr>
                </a:solidFill>
                <a:latin typeface="Helvetica Neue Light"/>
                <a:cs typeface="Helvetica Neue Light"/>
              </a:rPr>
              <a:t>Treatments for BRCA mutation carriers </a:t>
            </a:r>
            <a:endParaRPr lang="en-US" sz="1200" spc="100" dirty="0">
              <a:solidFill>
                <a:srgbClr val="54A9D1"/>
              </a:solidFill>
              <a:latin typeface="Helvetica Neue Medium"/>
              <a:cs typeface="Helvetica Neue Medium"/>
            </a:endParaRPr>
          </a:p>
        </p:txBody>
      </p:sp>
      <p:sp>
        <p:nvSpPr>
          <p:cNvPr id="6" name="TextBox 5"/>
          <p:cNvSpPr txBox="1"/>
          <p:nvPr/>
        </p:nvSpPr>
        <p:spPr>
          <a:xfrm>
            <a:off x="1109671" y="4906938"/>
            <a:ext cx="7323831" cy="1477328"/>
          </a:xfrm>
          <a:prstGeom prst="rect">
            <a:avLst/>
          </a:prstGeom>
          <a:noFill/>
        </p:spPr>
        <p:txBody>
          <a:bodyPr wrap="square" rtlCol="0">
            <a:spAutoFit/>
          </a:bodyPr>
          <a:lstStyle/>
          <a:p>
            <a:pPr marL="285750" indent="-285750">
              <a:buFont typeface="Arial"/>
              <a:buChar char="•"/>
            </a:pPr>
            <a:r>
              <a:rPr lang="en-US" dirty="0"/>
              <a:t>PARP inhibitors block the repair of DNA single-stand </a:t>
            </a:r>
            <a:r>
              <a:rPr lang="en-US" dirty="0" smtClean="0"/>
              <a:t>breaks</a:t>
            </a:r>
          </a:p>
          <a:p>
            <a:endParaRPr lang="en-US" dirty="0"/>
          </a:p>
          <a:p>
            <a:pPr marL="285750" indent="-285750">
              <a:buFont typeface="Arial"/>
              <a:buChar char="•"/>
            </a:pPr>
            <a:r>
              <a:rPr lang="en-US" dirty="0"/>
              <a:t>For tumours associated with BRCA mutations, this results in death of tumour due to inefficiency cell repair mechanisms</a:t>
            </a:r>
          </a:p>
          <a:p>
            <a:endParaRPr lang="en-US" dirty="0"/>
          </a:p>
        </p:txBody>
      </p:sp>
    </p:spTree>
    <p:extLst>
      <p:ext uri="{BB962C8B-B14F-4D97-AF65-F5344CB8AC3E}">
        <p14:creationId xmlns:p14="http://schemas.microsoft.com/office/powerpoint/2010/main" val="419401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3"/>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4"/>
          <a:stretch>
            <a:fillRect/>
          </a:stretch>
        </p:blipFill>
        <p:spPr>
          <a:xfrm>
            <a:off x="152400" y="152400"/>
            <a:ext cx="9144000" cy="6858000"/>
          </a:xfrm>
          <a:prstGeom prst="rect">
            <a:avLst/>
          </a:prstGeom>
        </p:spPr>
      </p:pic>
      <p:sp>
        <p:nvSpPr>
          <p:cNvPr id="5" name="Title 1"/>
          <p:cNvSpPr txBox="1">
            <a:spLocks/>
          </p:cNvSpPr>
          <p:nvPr/>
        </p:nvSpPr>
        <p:spPr>
          <a:xfrm>
            <a:off x="2868928" y="271274"/>
            <a:ext cx="5835698"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7" name="Content Placeholder 6"/>
          <p:cNvSpPr>
            <a:spLocks noGrp="1"/>
          </p:cNvSpPr>
          <p:nvPr>
            <p:ph idx="1"/>
          </p:nvPr>
        </p:nvSpPr>
        <p:spPr>
          <a:xfrm>
            <a:off x="457200" y="4612386"/>
            <a:ext cx="8229600" cy="1513777"/>
          </a:xfrm>
        </p:spPr>
        <p:txBody>
          <a:bodyPr>
            <a:normAutofit fontScale="77500" lnSpcReduction="20000"/>
          </a:bodyPr>
          <a:lstStyle/>
          <a:p>
            <a:pPr marL="0" indent="0" algn="ctr">
              <a:buNone/>
            </a:pPr>
            <a:endParaRPr lang="en-US" dirty="0" smtClean="0"/>
          </a:p>
          <a:p>
            <a:pPr marL="0" indent="0">
              <a:buNone/>
            </a:pPr>
            <a:r>
              <a:rPr lang="en-US" dirty="0" smtClean="0"/>
              <a:t>Study 19: </a:t>
            </a:r>
            <a:r>
              <a:rPr lang="en-US" dirty="0" err="1" smtClean="0"/>
              <a:t>Ph</a:t>
            </a:r>
            <a:r>
              <a:rPr lang="en-US" dirty="0" smtClean="0"/>
              <a:t> 2 </a:t>
            </a:r>
            <a:r>
              <a:rPr lang="en-US" dirty="0" err="1" smtClean="0"/>
              <a:t>Olaparib</a:t>
            </a:r>
            <a:r>
              <a:rPr lang="en-US" dirty="0" smtClean="0"/>
              <a:t> </a:t>
            </a:r>
            <a:r>
              <a:rPr lang="en-US" dirty="0" err="1" smtClean="0"/>
              <a:t>vs</a:t>
            </a:r>
            <a:r>
              <a:rPr lang="en-US" dirty="0" smtClean="0"/>
              <a:t> placebo in BRCA mutants</a:t>
            </a:r>
          </a:p>
          <a:p>
            <a:pPr marL="0" indent="0">
              <a:buNone/>
            </a:pPr>
            <a:r>
              <a:rPr lang="en-US" dirty="0" smtClean="0"/>
              <a:t>n=300 with platinum</a:t>
            </a:r>
            <a:r>
              <a:rPr lang="en-US" dirty="0"/>
              <a:t>-</a:t>
            </a:r>
            <a:r>
              <a:rPr lang="en-US" dirty="0" smtClean="0"/>
              <a:t>sensitive HG epithelial ovarian cancer</a:t>
            </a:r>
          </a:p>
          <a:p>
            <a:pPr marL="0" indent="0" algn="ctr">
              <a:buNone/>
            </a:pPr>
            <a:endParaRPr lang="en-US" dirty="0" smtClean="0"/>
          </a:p>
        </p:txBody>
      </p:sp>
      <p:sp>
        <p:nvSpPr>
          <p:cNvPr id="6" name="TextBox 5"/>
          <p:cNvSpPr txBox="1"/>
          <p:nvPr/>
        </p:nvSpPr>
        <p:spPr>
          <a:xfrm>
            <a:off x="5783333" y="6126163"/>
            <a:ext cx="3513067" cy="369332"/>
          </a:xfrm>
          <a:prstGeom prst="rect">
            <a:avLst/>
          </a:prstGeom>
          <a:noFill/>
        </p:spPr>
        <p:txBody>
          <a:bodyPr wrap="square" rtlCol="0">
            <a:spAutoFit/>
          </a:bodyPr>
          <a:lstStyle/>
          <a:p>
            <a:r>
              <a:rPr lang="en-US" dirty="0"/>
              <a:t>N </a:t>
            </a:r>
            <a:r>
              <a:rPr lang="en-US" dirty="0" err="1"/>
              <a:t>Engl</a:t>
            </a:r>
            <a:r>
              <a:rPr lang="en-US" dirty="0"/>
              <a:t> J Med. 2012;366(15):1382</a:t>
            </a:r>
          </a:p>
        </p:txBody>
      </p:sp>
      <p:sp>
        <p:nvSpPr>
          <p:cNvPr id="8" name="Rectangle 7"/>
          <p:cNvSpPr/>
          <p:nvPr/>
        </p:nvSpPr>
        <p:spPr>
          <a:xfrm>
            <a:off x="2868928" y="298845"/>
            <a:ext cx="4493538" cy="369332"/>
          </a:xfrm>
          <a:prstGeom prst="rect">
            <a:avLst/>
          </a:prstGeom>
        </p:spPr>
        <p:txBody>
          <a:bodyPr wrap="none">
            <a:spAutoFit/>
          </a:bodyPr>
          <a:lstStyle/>
          <a:p>
            <a:pPr lvl="0">
              <a:spcBef>
                <a:spcPct val="0"/>
              </a:spcBef>
              <a:defRPr/>
            </a:pPr>
            <a:r>
              <a:rPr lang="en-US" spc="100" dirty="0">
                <a:solidFill>
                  <a:schemeClr val="tx1">
                    <a:lumMod val="75000"/>
                    <a:lumOff val="25000"/>
                  </a:schemeClr>
                </a:solidFill>
                <a:latin typeface="Helvetica Neue Light"/>
                <a:cs typeface="Helvetica Neue Light"/>
              </a:rPr>
              <a:t>Treatments for BRCA mutation carriers </a:t>
            </a:r>
            <a:endParaRPr lang="en-US" sz="1200" spc="100" dirty="0">
              <a:solidFill>
                <a:srgbClr val="54A9D1"/>
              </a:solidFill>
              <a:latin typeface="Helvetica Neue Medium"/>
              <a:cs typeface="Helvetica Neue Medium"/>
            </a:endParaRPr>
          </a:p>
        </p:txBody>
      </p:sp>
      <p:pic>
        <p:nvPicPr>
          <p:cNvPr id="10" name="Picture 9"/>
          <p:cNvPicPr>
            <a:picLocks noChangeAspect="1"/>
          </p:cNvPicPr>
          <p:nvPr/>
        </p:nvPicPr>
        <p:blipFill>
          <a:blip r:embed="rId5"/>
          <a:stretch>
            <a:fillRect/>
          </a:stretch>
        </p:blipFill>
        <p:spPr>
          <a:xfrm>
            <a:off x="938701" y="1014358"/>
            <a:ext cx="7543389" cy="3598028"/>
          </a:xfrm>
          <a:prstGeom prst="rect">
            <a:avLst/>
          </a:prstGeom>
        </p:spPr>
      </p:pic>
    </p:spTree>
    <p:extLst>
      <p:ext uri="{BB962C8B-B14F-4D97-AF65-F5344CB8AC3E}">
        <p14:creationId xmlns:p14="http://schemas.microsoft.com/office/powerpoint/2010/main" val="368534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6" name="Content Placeholder 2"/>
          <p:cNvSpPr>
            <a:spLocks noGrp="1"/>
          </p:cNvSpPr>
          <p:nvPr>
            <p:ph idx="1"/>
          </p:nvPr>
        </p:nvSpPr>
        <p:spPr>
          <a:xfrm>
            <a:off x="457200" y="1069537"/>
            <a:ext cx="8229600" cy="4705683"/>
          </a:xfrm>
        </p:spPr>
        <p:txBody>
          <a:bodyPr>
            <a:normAutofit/>
          </a:bodyPr>
          <a:lstStyle/>
          <a:p>
            <a:pPr marL="0" indent="0" algn="ctr">
              <a:buNone/>
            </a:pPr>
            <a:r>
              <a:rPr lang="en-US" b="1" dirty="0"/>
              <a:t>Tailoring treatment to a specific </a:t>
            </a:r>
            <a:r>
              <a:rPr lang="en-US" b="1" dirty="0" smtClean="0"/>
              <a:t>patient</a:t>
            </a:r>
          </a:p>
          <a:p>
            <a:pPr marL="0" indent="0" algn="ctr">
              <a:buNone/>
            </a:pPr>
            <a:r>
              <a:rPr lang="en-US" sz="2200" i="1" dirty="0" smtClean="0"/>
              <a:t>Molecular testing in lung cancer</a:t>
            </a:r>
          </a:p>
          <a:p>
            <a:pPr marL="0" indent="0" algn="ctr">
              <a:buNone/>
            </a:pPr>
            <a:endParaRPr lang="en-US" i="1" dirty="0"/>
          </a:p>
          <a:p>
            <a:pPr marL="0" indent="0" algn="ctr">
              <a:buNone/>
            </a:pPr>
            <a:endParaRPr lang="en-US" i="1" dirty="0"/>
          </a:p>
          <a:p>
            <a:pPr marL="0" indent="0">
              <a:buNone/>
            </a:pP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4"/>
          <a:stretch>
            <a:fillRect/>
          </a:stretch>
        </p:blipFill>
        <p:spPr>
          <a:xfrm>
            <a:off x="702792" y="2591257"/>
            <a:ext cx="7693721" cy="3504517"/>
          </a:xfrm>
          <a:prstGeom prst="rect">
            <a:avLst/>
          </a:prstGeom>
        </p:spPr>
      </p:pic>
    </p:spTree>
    <p:extLst>
      <p:ext uri="{BB962C8B-B14F-4D97-AF65-F5344CB8AC3E}">
        <p14:creationId xmlns:p14="http://schemas.microsoft.com/office/powerpoint/2010/main" val="26138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35826" y="271274"/>
            <a:ext cx="5868799" cy="527432"/>
          </a:xfrm>
          <a:prstGeom prst="rect">
            <a:avLst/>
          </a:prstGeom>
        </p:spPr>
        <p:txBody>
          <a:bodyPr vert="horz" lIns="91440" tIns="45720" rIns="91440" bIns="45720" rtlCol="0" anchor="t">
            <a:normAutofit fontScale="97500"/>
          </a:bodyPr>
          <a:lstStyle/>
          <a:p>
            <a:pPr lvl="0">
              <a:spcBef>
                <a:spcPct val="0"/>
              </a:spcBef>
              <a:defRPr/>
            </a:pPr>
            <a:r>
              <a:rPr lang="en-US" sz="2051" spc="100" dirty="0">
                <a:solidFill>
                  <a:schemeClr val="tx1">
                    <a:lumMod val="75000"/>
                    <a:lumOff val="25000"/>
                  </a:schemeClr>
                </a:solidFill>
                <a:latin typeface="Helvetica Neue Light"/>
                <a:cs typeface="Helvetica Neue Light"/>
              </a:rPr>
              <a:t>Genomics in Oncology – </a:t>
            </a:r>
            <a:r>
              <a:rPr lang="en-US" sz="2051" spc="100" dirty="0" smtClean="0">
                <a:solidFill>
                  <a:schemeClr val="tx1">
                    <a:lumMod val="75000"/>
                    <a:lumOff val="25000"/>
                  </a:schemeClr>
                </a:solidFill>
                <a:latin typeface="Helvetica Neue Light"/>
                <a:cs typeface="Helvetica Neue Light"/>
              </a:rPr>
              <a:t>Tailoring treatment</a:t>
            </a:r>
            <a:endParaRPr lang="en-US" sz="1538" spc="100" dirty="0">
              <a:solidFill>
                <a:srgbClr val="54A9D1"/>
              </a:solidFill>
              <a:latin typeface="Helvetica Neue Medium"/>
              <a:cs typeface="Helvetica Neue Medium"/>
            </a:endParaRPr>
          </a:p>
        </p:txBody>
      </p:sp>
      <p:sp>
        <p:nvSpPr>
          <p:cNvPr id="7" name="Content Placeholder 6"/>
          <p:cNvSpPr>
            <a:spLocks noGrp="1"/>
          </p:cNvSpPr>
          <p:nvPr>
            <p:ph idx="1"/>
          </p:nvPr>
        </p:nvSpPr>
        <p:spPr>
          <a:xfrm>
            <a:off x="457200" y="1134268"/>
            <a:ext cx="8229600" cy="2761692"/>
          </a:xfrm>
        </p:spPr>
        <p:txBody>
          <a:bodyPr>
            <a:normAutofit/>
          </a:bodyPr>
          <a:lstStyle/>
          <a:p>
            <a:r>
              <a:rPr lang="en-US" sz="2600" dirty="0" smtClean="0"/>
              <a:t>Mutations can occur in cancer cells within genes that encode for proteins critical to cell growth and survival</a:t>
            </a:r>
          </a:p>
        </p:txBody>
      </p:sp>
      <p:pic>
        <p:nvPicPr>
          <p:cNvPr id="9" name="Picture 8"/>
          <p:cNvPicPr>
            <a:picLocks noChangeAspect="1"/>
          </p:cNvPicPr>
          <p:nvPr/>
        </p:nvPicPr>
        <p:blipFill>
          <a:blip r:embed="rId4"/>
          <a:stretch>
            <a:fillRect/>
          </a:stretch>
        </p:blipFill>
        <p:spPr>
          <a:xfrm>
            <a:off x="1775224" y="2292774"/>
            <a:ext cx="5474628" cy="4105971"/>
          </a:xfrm>
          <a:prstGeom prst="rect">
            <a:avLst/>
          </a:prstGeom>
        </p:spPr>
      </p:pic>
    </p:spTree>
    <p:extLst>
      <p:ext uri="{BB962C8B-B14F-4D97-AF65-F5344CB8AC3E}">
        <p14:creationId xmlns:p14="http://schemas.microsoft.com/office/powerpoint/2010/main" val="427282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35826" y="271274"/>
            <a:ext cx="5868799" cy="527432"/>
          </a:xfrm>
          <a:prstGeom prst="rect">
            <a:avLst/>
          </a:prstGeom>
        </p:spPr>
        <p:txBody>
          <a:bodyPr vert="horz" lIns="91440" tIns="45720" rIns="91440" bIns="45720" rtlCol="0" anchor="t">
            <a:normAutofit fontScale="82500" lnSpcReduction="10000"/>
          </a:bodyPr>
          <a:lstStyle/>
          <a:p>
            <a:pPr lvl="0">
              <a:spcBef>
                <a:spcPct val="0"/>
              </a:spcBef>
              <a:defRPr/>
            </a:pPr>
            <a:r>
              <a:rPr lang="en-US" sz="2051" spc="100" dirty="0">
                <a:solidFill>
                  <a:schemeClr val="tx1">
                    <a:lumMod val="75000"/>
                    <a:lumOff val="25000"/>
                  </a:schemeClr>
                </a:solidFill>
                <a:latin typeface="Helvetica Neue Light"/>
                <a:cs typeface="Helvetica Neue Light"/>
              </a:rPr>
              <a:t>Genomics in Oncology – t</a:t>
            </a:r>
            <a:r>
              <a:rPr lang="en-US" sz="2051" spc="100" dirty="0" smtClean="0">
                <a:solidFill>
                  <a:schemeClr val="tx1">
                    <a:lumMod val="75000"/>
                    <a:lumOff val="25000"/>
                  </a:schemeClr>
                </a:solidFill>
                <a:latin typeface="Helvetica Neue Light"/>
                <a:cs typeface="Helvetica Neue Light"/>
              </a:rPr>
              <a:t>esting for driver mutations</a:t>
            </a:r>
            <a:endParaRPr lang="en-US" sz="1538" spc="100" dirty="0">
              <a:solidFill>
                <a:srgbClr val="54A9D1"/>
              </a:solidFill>
              <a:latin typeface="Helvetica Neue Medium"/>
              <a:cs typeface="Helvetica Neue Medium"/>
            </a:endParaRPr>
          </a:p>
        </p:txBody>
      </p:sp>
      <p:sp>
        <p:nvSpPr>
          <p:cNvPr id="7" name="Content Placeholder 6"/>
          <p:cNvSpPr>
            <a:spLocks noGrp="1"/>
          </p:cNvSpPr>
          <p:nvPr>
            <p:ph idx="1"/>
          </p:nvPr>
        </p:nvSpPr>
        <p:spPr>
          <a:xfrm>
            <a:off x="457200" y="1134267"/>
            <a:ext cx="8229600" cy="4216513"/>
          </a:xfrm>
        </p:spPr>
        <p:txBody>
          <a:bodyPr>
            <a:normAutofit/>
          </a:bodyPr>
          <a:lstStyle/>
          <a:p>
            <a:r>
              <a:rPr lang="en-US" dirty="0" smtClean="0"/>
              <a:t>Testing for driver mutations at diagnosis</a:t>
            </a:r>
          </a:p>
          <a:p>
            <a:pPr marL="0" indent="0">
              <a:buNone/>
            </a:pPr>
            <a:endParaRPr lang="en-US" dirty="0" smtClean="0"/>
          </a:p>
          <a:p>
            <a:r>
              <a:rPr lang="en-US" dirty="0" smtClean="0"/>
              <a:t>Need adequate tissue from the primary or secondary tumour to sequence DNA</a:t>
            </a:r>
          </a:p>
          <a:p>
            <a:pPr lvl="1"/>
            <a:r>
              <a:rPr lang="en-US" dirty="0" smtClean="0"/>
              <a:t>Gene sequencing </a:t>
            </a:r>
            <a:r>
              <a:rPr lang="en-US" dirty="0" err="1" smtClean="0"/>
              <a:t>eg</a:t>
            </a:r>
            <a:r>
              <a:rPr lang="en-US" dirty="0" smtClean="0"/>
              <a:t>: </a:t>
            </a:r>
            <a:r>
              <a:rPr lang="en-US" dirty="0" err="1" smtClean="0"/>
              <a:t>NextGen</a:t>
            </a:r>
            <a:r>
              <a:rPr lang="en-US" dirty="0" smtClean="0"/>
              <a:t> “lung panel”</a:t>
            </a:r>
          </a:p>
          <a:p>
            <a:pPr lvl="2"/>
            <a:r>
              <a:rPr lang="en-US" dirty="0" smtClean="0"/>
              <a:t>EGFR (exons 18-21), KRAS (exon 2-3)</a:t>
            </a:r>
          </a:p>
          <a:p>
            <a:pPr lvl="1"/>
            <a:endParaRPr lang="en-US" dirty="0" smtClean="0"/>
          </a:p>
        </p:txBody>
      </p:sp>
    </p:spTree>
    <p:extLst>
      <p:ext uri="{BB962C8B-B14F-4D97-AF65-F5344CB8AC3E}">
        <p14:creationId xmlns:p14="http://schemas.microsoft.com/office/powerpoint/2010/main" val="205543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35826" y="271274"/>
            <a:ext cx="5868799" cy="527432"/>
          </a:xfrm>
          <a:prstGeom prst="rect">
            <a:avLst/>
          </a:prstGeom>
        </p:spPr>
        <p:txBody>
          <a:bodyPr vert="horz" lIns="91440" tIns="45720" rIns="91440" bIns="45720" rtlCol="0" anchor="t">
            <a:normAutofit fontScale="97500"/>
          </a:bodyPr>
          <a:lstStyle/>
          <a:p>
            <a:pPr lvl="0">
              <a:spcBef>
                <a:spcPct val="0"/>
              </a:spcBef>
              <a:defRPr/>
            </a:pPr>
            <a:r>
              <a:rPr lang="en-US" sz="2051" spc="100" dirty="0">
                <a:solidFill>
                  <a:schemeClr val="tx1">
                    <a:lumMod val="75000"/>
                    <a:lumOff val="25000"/>
                  </a:schemeClr>
                </a:solidFill>
                <a:latin typeface="Helvetica Neue Light"/>
                <a:cs typeface="Helvetica Neue Light"/>
              </a:rPr>
              <a:t>Genomics in Oncology – </a:t>
            </a:r>
            <a:r>
              <a:rPr lang="en-US" sz="2051" spc="100" dirty="0" smtClean="0">
                <a:solidFill>
                  <a:schemeClr val="tx1">
                    <a:lumMod val="75000"/>
                    <a:lumOff val="25000"/>
                  </a:schemeClr>
                </a:solidFill>
                <a:latin typeface="Helvetica Neue Light"/>
                <a:cs typeface="Helvetica Neue Light"/>
              </a:rPr>
              <a:t>Tailoring treatment</a:t>
            </a:r>
            <a:endParaRPr lang="en-US" sz="1538" spc="100" dirty="0">
              <a:solidFill>
                <a:srgbClr val="54A9D1"/>
              </a:solidFill>
              <a:latin typeface="Helvetica Neue Medium"/>
              <a:cs typeface="Helvetica Neue Medium"/>
            </a:endParaRPr>
          </a:p>
        </p:txBody>
      </p:sp>
      <p:sp>
        <p:nvSpPr>
          <p:cNvPr id="7" name="Content Placeholder 6"/>
          <p:cNvSpPr>
            <a:spLocks noGrp="1"/>
          </p:cNvSpPr>
          <p:nvPr>
            <p:ph idx="1"/>
          </p:nvPr>
        </p:nvSpPr>
        <p:spPr>
          <a:xfrm>
            <a:off x="457200" y="1134268"/>
            <a:ext cx="8229600" cy="986318"/>
          </a:xfrm>
        </p:spPr>
        <p:txBody>
          <a:bodyPr>
            <a:normAutofit fontScale="70000" lnSpcReduction="20000"/>
          </a:bodyPr>
          <a:lstStyle/>
          <a:p>
            <a:r>
              <a:rPr lang="en-US" dirty="0"/>
              <a:t>Mutations in the epidermal growth factor receptor (EGFR) tyrosine </a:t>
            </a:r>
            <a:r>
              <a:rPr lang="en-US" dirty="0" smtClean="0"/>
              <a:t>kinase cause activation and uncontrolled </a:t>
            </a:r>
            <a:r>
              <a:rPr lang="en-US" dirty="0"/>
              <a:t>cell </a:t>
            </a:r>
            <a:r>
              <a:rPr lang="en-US" dirty="0" smtClean="0"/>
              <a:t>growth</a:t>
            </a:r>
          </a:p>
        </p:txBody>
      </p:sp>
      <p:pic>
        <p:nvPicPr>
          <p:cNvPr id="2" name="Picture 1"/>
          <p:cNvPicPr>
            <a:picLocks noChangeAspect="1"/>
          </p:cNvPicPr>
          <p:nvPr/>
        </p:nvPicPr>
        <p:blipFill>
          <a:blip r:embed="rId4"/>
          <a:stretch>
            <a:fillRect/>
          </a:stretch>
        </p:blipFill>
        <p:spPr>
          <a:xfrm>
            <a:off x="0" y="2120585"/>
            <a:ext cx="6757597" cy="4111717"/>
          </a:xfrm>
          <a:prstGeom prst="rect">
            <a:avLst/>
          </a:prstGeom>
        </p:spPr>
      </p:pic>
      <p:pic>
        <p:nvPicPr>
          <p:cNvPr id="8" name="Picture 7"/>
          <p:cNvPicPr>
            <a:picLocks noChangeAspect="1"/>
          </p:cNvPicPr>
          <p:nvPr/>
        </p:nvPicPr>
        <p:blipFill>
          <a:blip r:embed="rId5"/>
          <a:stretch>
            <a:fillRect/>
          </a:stretch>
        </p:blipFill>
        <p:spPr>
          <a:xfrm>
            <a:off x="6411440" y="1763045"/>
            <a:ext cx="1874007" cy="1405505"/>
          </a:xfrm>
          <a:prstGeom prst="rect">
            <a:avLst/>
          </a:prstGeom>
        </p:spPr>
      </p:pic>
      <p:sp>
        <p:nvSpPr>
          <p:cNvPr id="9" name="Left Arrow 8"/>
          <p:cNvSpPr/>
          <p:nvPr/>
        </p:nvSpPr>
        <p:spPr>
          <a:xfrm>
            <a:off x="3390668" y="2847997"/>
            <a:ext cx="2909805" cy="57946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6411440" y="3267183"/>
            <a:ext cx="1874007" cy="1403696"/>
          </a:xfrm>
          <a:prstGeom prst="rect">
            <a:avLst/>
          </a:prstGeom>
        </p:spPr>
      </p:pic>
    </p:spTree>
    <p:extLst>
      <p:ext uri="{BB962C8B-B14F-4D97-AF65-F5344CB8AC3E}">
        <p14:creationId xmlns:p14="http://schemas.microsoft.com/office/powerpoint/2010/main" val="339137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3"/>
          <a:stretch>
            <a:fillRect/>
          </a:stretch>
        </p:blipFill>
        <p:spPr>
          <a:xfrm>
            <a:off x="0" y="0"/>
            <a:ext cx="9144000" cy="6858000"/>
          </a:xfrm>
          <a:prstGeom prst="rect">
            <a:avLst/>
          </a:prstGeom>
        </p:spPr>
      </p:pic>
      <p:sp>
        <p:nvSpPr>
          <p:cNvPr id="5" name="Title 1"/>
          <p:cNvSpPr txBox="1">
            <a:spLocks/>
          </p:cNvSpPr>
          <p:nvPr/>
        </p:nvSpPr>
        <p:spPr>
          <a:xfrm>
            <a:off x="3048590" y="367578"/>
            <a:ext cx="6095410"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51" b="0" i="0" u="none" strike="noStrike" kern="1200" cap="none" spc="100" normalizeH="0" baseline="0" noProof="0" dirty="0" smtClean="0">
                <a:ln>
                  <a:noFill/>
                </a:ln>
                <a:solidFill>
                  <a:schemeClr val="bg1"/>
                </a:solidFill>
                <a:effectLst/>
                <a:uLnTx/>
                <a:uFillTx/>
                <a:latin typeface="Helvetica Neue Light"/>
                <a:ea typeface="+mj-ea"/>
                <a:cs typeface="Helvetica Neue Light"/>
              </a:rPr>
              <a:t>What </a:t>
            </a:r>
            <a:r>
              <a:rPr lang="en-US" sz="2051" spc="100" dirty="0" smtClean="0">
                <a:solidFill>
                  <a:schemeClr val="bg1"/>
                </a:solidFill>
                <a:latin typeface="Helvetica Neue Light"/>
                <a:ea typeface="+mj-ea"/>
                <a:cs typeface="Helvetica Neue Light"/>
              </a:rPr>
              <a:t>is Genomic Medicine?</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pic>
        <p:nvPicPr>
          <p:cNvPr id="2" name="Picture 1"/>
          <p:cNvPicPr>
            <a:picLocks noChangeAspect="1"/>
          </p:cNvPicPr>
          <p:nvPr/>
        </p:nvPicPr>
        <p:blipFill>
          <a:blip r:embed="rId4"/>
          <a:stretch>
            <a:fillRect/>
          </a:stretch>
        </p:blipFill>
        <p:spPr>
          <a:xfrm>
            <a:off x="718487" y="1293403"/>
            <a:ext cx="7702849" cy="3851425"/>
          </a:xfrm>
          <a:prstGeom prst="rect">
            <a:avLst/>
          </a:prstGeom>
        </p:spPr>
      </p:pic>
      <p:sp>
        <p:nvSpPr>
          <p:cNvPr id="3" name="TextBox 2"/>
          <p:cNvSpPr txBox="1"/>
          <p:nvPr/>
        </p:nvSpPr>
        <p:spPr>
          <a:xfrm>
            <a:off x="434434" y="5192637"/>
            <a:ext cx="8421336" cy="1323439"/>
          </a:xfrm>
          <a:prstGeom prst="rect">
            <a:avLst/>
          </a:prstGeom>
          <a:noFill/>
        </p:spPr>
        <p:txBody>
          <a:bodyPr wrap="square" rtlCol="0">
            <a:spAutoFit/>
          </a:bodyPr>
          <a:lstStyle/>
          <a:p>
            <a:pPr algn="ctr"/>
            <a:r>
              <a:rPr lang="en-US" sz="4000" i="1" dirty="0" err="1"/>
              <a:t>p</a:t>
            </a:r>
            <a:r>
              <a:rPr lang="en-US" sz="4000" i="1" dirty="0" err="1" smtClean="0"/>
              <a:t>ersonalised</a:t>
            </a:r>
            <a:r>
              <a:rPr lang="en-US" sz="4000" i="1" dirty="0" smtClean="0"/>
              <a:t>, </a:t>
            </a:r>
            <a:r>
              <a:rPr lang="en-US" sz="4000" i="1" dirty="0"/>
              <a:t>precision or </a:t>
            </a:r>
            <a:r>
              <a:rPr lang="en-US" sz="4000" i="1" dirty="0" smtClean="0"/>
              <a:t>stratified medicine</a:t>
            </a:r>
            <a:endParaRPr lang="en-US" sz="4000" i="1"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35826" y="271274"/>
            <a:ext cx="5868799" cy="527432"/>
          </a:xfrm>
          <a:prstGeom prst="rect">
            <a:avLst/>
          </a:prstGeom>
        </p:spPr>
        <p:txBody>
          <a:bodyPr vert="horz" lIns="91440" tIns="45720" rIns="91440" bIns="45720" rtlCol="0" anchor="t">
            <a:normAutofit fontScale="97500"/>
          </a:bodyPr>
          <a:lstStyle/>
          <a:p>
            <a:pPr lvl="0">
              <a:spcBef>
                <a:spcPct val="0"/>
              </a:spcBef>
              <a:defRPr/>
            </a:pPr>
            <a:r>
              <a:rPr lang="en-US" sz="2051" spc="100" dirty="0">
                <a:solidFill>
                  <a:schemeClr val="tx1">
                    <a:lumMod val="75000"/>
                    <a:lumOff val="25000"/>
                  </a:schemeClr>
                </a:solidFill>
                <a:latin typeface="Helvetica Neue Light"/>
                <a:cs typeface="Helvetica Neue Light"/>
              </a:rPr>
              <a:t>Genomics in Oncology – </a:t>
            </a:r>
            <a:r>
              <a:rPr lang="en-US" sz="2051" spc="100" dirty="0" smtClean="0">
                <a:solidFill>
                  <a:schemeClr val="tx1">
                    <a:lumMod val="75000"/>
                    <a:lumOff val="25000"/>
                  </a:schemeClr>
                </a:solidFill>
                <a:latin typeface="Helvetica Neue Light"/>
                <a:cs typeface="Helvetica Neue Light"/>
              </a:rPr>
              <a:t>Targeting treatment</a:t>
            </a:r>
            <a:endParaRPr lang="en-US" sz="1538" spc="100" dirty="0">
              <a:solidFill>
                <a:srgbClr val="54A9D1"/>
              </a:solidFill>
              <a:latin typeface="Helvetica Neue Medium"/>
              <a:cs typeface="Helvetica Neue Medium"/>
            </a:endParaRPr>
          </a:p>
        </p:txBody>
      </p:sp>
      <p:graphicFrame>
        <p:nvGraphicFramePr>
          <p:cNvPr id="2" name="Table 1"/>
          <p:cNvGraphicFramePr>
            <a:graphicFrameLocks noGrp="1"/>
          </p:cNvGraphicFramePr>
          <p:nvPr>
            <p:extLst>
              <p:ext uri="{D42A27DB-BD31-4B8C-83A1-F6EECF244321}">
                <p14:modId xmlns:p14="http://schemas.microsoft.com/office/powerpoint/2010/main" val="3252924619"/>
              </p:ext>
            </p:extLst>
          </p:nvPr>
        </p:nvGraphicFramePr>
        <p:xfrm>
          <a:off x="993825" y="1437808"/>
          <a:ext cx="7304052" cy="4048591"/>
        </p:xfrm>
        <a:graphic>
          <a:graphicData uri="http://schemas.openxmlformats.org/drawingml/2006/table">
            <a:tbl>
              <a:tblPr firstRow="1" bandRow="1">
                <a:tableStyleId>{5C22544A-7EE6-4342-B048-85BDC9FD1C3A}</a:tableStyleId>
              </a:tblPr>
              <a:tblGrid>
                <a:gridCol w="1126880"/>
                <a:gridCol w="2416618"/>
                <a:gridCol w="3760554"/>
              </a:tblGrid>
              <a:tr h="514136">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Driver mutation</a:t>
                      </a:r>
                    </a:p>
                  </a:txBody>
                  <a:tcPr/>
                </a:tc>
                <a:tc hMerge="1">
                  <a:txBody>
                    <a:bodyPr/>
                    <a:lstStyle/>
                    <a:p>
                      <a:pPr algn="ctr"/>
                      <a:endParaRPr lang="en-US" dirty="0"/>
                    </a:p>
                  </a:txBody>
                  <a:tcPr/>
                </a:tc>
                <a:tc>
                  <a:txBody>
                    <a:bodyPr/>
                    <a:lstStyle/>
                    <a:p>
                      <a:pPr algn="ctr"/>
                      <a:r>
                        <a:rPr lang="en-US" dirty="0" smtClean="0"/>
                        <a:t>Treatment</a:t>
                      </a:r>
                      <a:endParaRPr lang="en-US" dirty="0"/>
                    </a:p>
                  </a:txBody>
                  <a:tcPr/>
                </a:tc>
              </a:tr>
              <a:tr h="1648051">
                <a:tc>
                  <a:txBody>
                    <a:bodyPr/>
                    <a:lstStyle/>
                    <a:p>
                      <a:r>
                        <a:rPr lang="en-US" b="1" dirty="0" smtClean="0"/>
                        <a:t>EGFR</a:t>
                      </a:r>
                    </a:p>
                    <a:p>
                      <a:endParaRPr lang="en-US" b="1" dirty="0" smtClean="0"/>
                    </a:p>
                  </a:txBody>
                  <a:tcPr/>
                </a:tc>
                <a:tc>
                  <a:txBody>
                    <a:bodyPr/>
                    <a:lstStyle/>
                    <a:p>
                      <a:r>
                        <a:rPr lang="en-US" dirty="0" smtClean="0"/>
                        <a:t>Exon 19 del</a:t>
                      </a:r>
                    </a:p>
                    <a:p>
                      <a:r>
                        <a:rPr lang="en-US" sz="1800" kern="1200" dirty="0" smtClean="0">
                          <a:solidFill>
                            <a:schemeClr val="dk1"/>
                          </a:solidFill>
                          <a:latin typeface="+mn-lt"/>
                          <a:ea typeface="+mn-ea"/>
                          <a:cs typeface="+mn-cs"/>
                        </a:rPr>
                        <a:t>L858R</a:t>
                      </a:r>
                    </a:p>
                    <a:p>
                      <a:r>
                        <a:rPr lang="en-US" sz="1800" kern="1200" dirty="0" smtClean="0">
                          <a:solidFill>
                            <a:schemeClr val="dk1"/>
                          </a:solidFill>
                          <a:latin typeface="+mn-lt"/>
                          <a:ea typeface="+mn-ea"/>
                          <a:cs typeface="+mn-cs"/>
                        </a:rPr>
                        <a:t>T790M </a:t>
                      </a:r>
                    </a:p>
                    <a:p>
                      <a:r>
                        <a:rPr lang="en-US" sz="1800" kern="1200" dirty="0" smtClean="0">
                          <a:solidFill>
                            <a:schemeClr val="dk1"/>
                          </a:solidFill>
                          <a:latin typeface="+mn-lt"/>
                          <a:ea typeface="+mn-ea"/>
                          <a:cs typeface="+mn-cs"/>
                        </a:rPr>
                        <a:t>Exon 20 ins</a:t>
                      </a:r>
                      <a:endParaRPr lang="en-US" dirty="0" smtClean="0"/>
                    </a:p>
                  </a:txBody>
                  <a:tcPr/>
                </a:tc>
                <a:tc>
                  <a:txBody>
                    <a:bodyPr/>
                    <a:lstStyle/>
                    <a:p>
                      <a:r>
                        <a:rPr lang="en-US" dirty="0" err="1" smtClean="0"/>
                        <a:t>Gefitinib</a:t>
                      </a:r>
                      <a:r>
                        <a:rPr lang="en-US" dirty="0" smtClean="0"/>
                        <a:t>/</a:t>
                      </a:r>
                      <a:r>
                        <a:rPr lang="en-US" dirty="0" err="1" smtClean="0"/>
                        <a:t>Erlotinib</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Gefitinib</a:t>
                      </a:r>
                      <a:r>
                        <a:rPr lang="en-US" dirty="0" smtClean="0"/>
                        <a:t>/</a:t>
                      </a:r>
                      <a:r>
                        <a:rPr lang="en-US" dirty="0" err="1" smtClean="0"/>
                        <a:t>Erlotinib</a:t>
                      </a:r>
                      <a:endParaRPr lang="en-US" dirty="0" smtClean="0"/>
                    </a:p>
                    <a:p>
                      <a:r>
                        <a:rPr lang="en-US" dirty="0" smtClean="0"/>
                        <a:t>Resistance – AZD929</a:t>
                      </a:r>
                    </a:p>
                    <a:p>
                      <a:r>
                        <a:rPr lang="en-US" dirty="0" smtClean="0"/>
                        <a:t>Resistant</a:t>
                      </a:r>
                    </a:p>
                  </a:txBody>
                  <a:tcPr/>
                </a:tc>
              </a:tr>
              <a:tr h="618672">
                <a:tc>
                  <a:txBody>
                    <a:bodyPr/>
                    <a:lstStyle/>
                    <a:p>
                      <a:r>
                        <a:rPr lang="en-US" b="1" dirty="0" smtClean="0"/>
                        <a:t>ALK</a:t>
                      </a:r>
                      <a:endParaRPr lang="en-US" b="1" dirty="0"/>
                    </a:p>
                  </a:txBody>
                  <a:tcPr/>
                </a:tc>
                <a:tc>
                  <a:txBody>
                    <a:bodyPr/>
                    <a:lstStyle/>
                    <a:p>
                      <a:r>
                        <a:rPr lang="en-US" sz="1800" i="1" kern="1200" dirty="0" smtClean="0">
                          <a:solidFill>
                            <a:schemeClr val="dk1"/>
                          </a:solidFill>
                          <a:latin typeface="+mn-lt"/>
                          <a:ea typeface="+mn-ea"/>
                          <a:cs typeface="+mn-cs"/>
                        </a:rPr>
                        <a:t>EML4-ALK</a:t>
                      </a:r>
                      <a:endParaRPr lang="en-US" dirty="0"/>
                    </a:p>
                  </a:txBody>
                  <a:tcPr/>
                </a:tc>
                <a:tc>
                  <a:txBody>
                    <a:bodyPr/>
                    <a:lstStyle/>
                    <a:p>
                      <a:r>
                        <a:rPr lang="en-US" dirty="0" err="1" smtClean="0"/>
                        <a:t>Crizotinib</a:t>
                      </a:r>
                      <a:endParaRPr lang="en-US" dirty="0"/>
                    </a:p>
                  </a:txBody>
                  <a:tcPr/>
                </a:tc>
              </a:tr>
              <a:tr h="1267732">
                <a:tc>
                  <a:txBody>
                    <a:bodyPr/>
                    <a:lstStyle/>
                    <a:p>
                      <a:endParaRPr lang="en-US" b="1" dirty="0" smtClean="0"/>
                    </a:p>
                    <a:p>
                      <a:r>
                        <a:rPr lang="en-US" b="1" dirty="0" smtClean="0"/>
                        <a:t>KRAS</a:t>
                      </a:r>
                    </a:p>
                    <a:p>
                      <a:endParaRPr lang="en-US" b="1" dirty="0" smtClean="0"/>
                    </a:p>
                  </a:txBody>
                  <a:tcPr/>
                </a:tc>
                <a:tc>
                  <a:txBody>
                    <a:bodyPr/>
                    <a:lstStyle/>
                    <a:p>
                      <a:endParaRPr lang="en-US" dirty="0"/>
                    </a:p>
                  </a:txBody>
                  <a:tcPr/>
                </a:tc>
                <a:tc>
                  <a:txBody>
                    <a:bodyPr/>
                    <a:lstStyle/>
                    <a:p>
                      <a:r>
                        <a:rPr lang="en-US" dirty="0" smtClean="0"/>
                        <a:t>None,</a:t>
                      </a:r>
                      <a:r>
                        <a:rPr lang="en-US" baseline="0" dirty="0" smtClean="0"/>
                        <a:t> but poor prognostic factor</a:t>
                      </a:r>
                      <a:endParaRPr lang="en-US" dirty="0"/>
                    </a:p>
                  </a:txBody>
                  <a:tcPr/>
                </a:tc>
              </a:tr>
            </a:tbl>
          </a:graphicData>
        </a:graphic>
      </p:graphicFrame>
    </p:spTree>
    <p:extLst>
      <p:ext uri="{BB962C8B-B14F-4D97-AF65-F5344CB8AC3E}">
        <p14:creationId xmlns:p14="http://schemas.microsoft.com/office/powerpoint/2010/main" val="76379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35826" y="271274"/>
            <a:ext cx="5868799" cy="527432"/>
          </a:xfrm>
          <a:prstGeom prst="rect">
            <a:avLst/>
          </a:prstGeom>
        </p:spPr>
        <p:txBody>
          <a:bodyPr vert="horz" lIns="91440" tIns="45720" rIns="91440" bIns="45720" rtlCol="0" anchor="t">
            <a:normAutofit fontScale="97500"/>
          </a:bodyPr>
          <a:lstStyle/>
          <a:p>
            <a:pPr lvl="0">
              <a:spcBef>
                <a:spcPct val="0"/>
              </a:spcBef>
              <a:defRPr/>
            </a:pPr>
            <a:r>
              <a:rPr lang="en-US" sz="2051" spc="100" dirty="0">
                <a:solidFill>
                  <a:schemeClr val="tx1">
                    <a:lumMod val="75000"/>
                    <a:lumOff val="25000"/>
                  </a:schemeClr>
                </a:solidFill>
                <a:latin typeface="Helvetica Neue Light"/>
                <a:cs typeface="Helvetica Neue Light"/>
              </a:rPr>
              <a:t>Genomics in Oncology – </a:t>
            </a:r>
            <a:r>
              <a:rPr lang="en-US" sz="2051" spc="100" dirty="0" smtClean="0">
                <a:solidFill>
                  <a:schemeClr val="tx1">
                    <a:lumMod val="75000"/>
                    <a:lumOff val="25000"/>
                  </a:schemeClr>
                </a:solidFill>
                <a:latin typeface="Helvetica Neue Light"/>
                <a:cs typeface="Helvetica Neue Light"/>
              </a:rPr>
              <a:t>EGFR mutation</a:t>
            </a:r>
            <a:endParaRPr lang="en-US" sz="1538" spc="100" dirty="0">
              <a:solidFill>
                <a:srgbClr val="54A9D1"/>
              </a:solidFill>
              <a:latin typeface="Helvetica Neue Medium"/>
              <a:cs typeface="Helvetica Neue Medium"/>
            </a:endParaRPr>
          </a:p>
        </p:txBody>
      </p:sp>
      <p:sp>
        <p:nvSpPr>
          <p:cNvPr id="7" name="Content Placeholder 6"/>
          <p:cNvSpPr>
            <a:spLocks noGrp="1"/>
          </p:cNvSpPr>
          <p:nvPr>
            <p:ph idx="1"/>
          </p:nvPr>
        </p:nvSpPr>
        <p:spPr>
          <a:xfrm>
            <a:off x="457200" y="1134267"/>
            <a:ext cx="8229600" cy="4216513"/>
          </a:xfrm>
        </p:spPr>
        <p:txBody>
          <a:bodyPr>
            <a:normAutofit/>
          </a:bodyPr>
          <a:lstStyle/>
          <a:p>
            <a:r>
              <a:rPr lang="en-US" dirty="0" smtClean="0"/>
              <a:t>15% of lung adenocarcinomas</a:t>
            </a:r>
          </a:p>
          <a:p>
            <a:r>
              <a:rPr lang="en-US" dirty="0" smtClean="0"/>
              <a:t>Young, </a:t>
            </a:r>
            <a:r>
              <a:rPr lang="en-US" dirty="0" err="1" smtClean="0"/>
              <a:t>asian</a:t>
            </a:r>
            <a:r>
              <a:rPr lang="en-US" dirty="0" smtClean="0"/>
              <a:t>, female, never smokers more likely to </a:t>
            </a:r>
            <a:r>
              <a:rPr lang="en-US" dirty="0" err="1" smtClean="0"/>
              <a:t>harbour</a:t>
            </a:r>
            <a:r>
              <a:rPr lang="en-US" dirty="0" smtClean="0"/>
              <a:t> EGFR mutation:  &gt;60%</a:t>
            </a:r>
          </a:p>
          <a:p>
            <a:pPr marL="0" indent="0">
              <a:buNone/>
            </a:pPr>
            <a:endParaRPr lang="en-US" dirty="0" smtClean="0"/>
          </a:p>
          <a:p>
            <a:r>
              <a:rPr lang="en-US" dirty="0" smtClean="0"/>
              <a:t>Response to EGFR-TKI treatment: 70-80%</a:t>
            </a:r>
          </a:p>
        </p:txBody>
      </p:sp>
    </p:spTree>
    <p:extLst>
      <p:ext uri="{BB962C8B-B14F-4D97-AF65-F5344CB8AC3E}">
        <p14:creationId xmlns:p14="http://schemas.microsoft.com/office/powerpoint/2010/main" val="5872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72816" y="271274"/>
            <a:ext cx="5831810" cy="527432"/>
          </a:xfrm>
          <a:prstGeom prst="rect">
            <a:avLst/>
          </a:prstGeom>
        </p:spPr>
        <p:txBody>
          <a:bodyPr vert="horz" lIns="91440" tIns="45720" rIns="91440" bIns="45720" rtlCol="0" anchor="t">
            <a:normAutofit fontScale="97500"/>
          </a:bodyPr>
          <a:lstStyle/>
          <a:p>
            <a:pPr lvl="0">
              <a:spcBef>
                <a:spcPct val="0"/>
              </a:spcBef>
              <a:defRPr/>
            </a:pPr>
            <a:r>
              <a:rPr lang="en-US" sz="2051" spc="100" dirty="0">
                <a:solidFill>
                  <a:schemeClr val="tx1">
                    <a:lumMod val="75000"/>
                    <a:lumOff val="25000"/>
                  </a:schemeClr>
                </a:solidFill>
                <a:latin typeface="Helvetica Neue Light"/>
                <a:cs typeface="Helvetica Neue Light"/>
              </a:rPr>
              <a:t>Genomics in Oncology – Tailoring treatment</a:t>
            </a:r>
            <a:endParaRPr lang="en-US" sz="1538" spc="100" dirty="0">
              <a:solidFill>
                <a:srgbClr val="54A9D1"/>
              </a:solidFill>
              <a:latin typeface="Helvetica Neue Medium"/>
              <a:cs typeface="Helvetica Neue Medium"/>
            </a:endParaRPr>
          </a:p>
        </p:txBody>
      </p:sp>
      <p:sp>
        <p:nvSpPr>
          <p:cNvPr id="7" name="Content Placeholder 6"/>
          <p:cNvSpPr>
            <a:spLocks noGrp="1"/>
          </p:cNvSpPr>
          <p:nvPr>
            <p:ph idx="1"/>
          </p:nvPr>
        </p:nvSpPr>
        <p:spPr>
          <a:xfrm>
            <a:off x="457200" y="1600200"/>
            <a:ext cx="8229600" cy="2123155"/>
          </a:xfrm>
        </p:spPr>
        <p:txBody>
          <a:bodyPr>
            <a:normAutofit/>
          </a:bodyPr>
          <a:lstStyle/>
          <a:p>
            <a:endParaRPr lang="en-US" dirty="0" smtClean="0"/>
          </a:p>
          <a:p>
            <a:pPr marL="0" indent="0">
              <a:buNone/>
            </a:pPr>
            <a:endParaRPr lang="en-US" dirty="0" smtClean="0"/>
          </a:p>
        </p:txBody>
      </p:sp>
      <p:pic>
        <p:nvPicPr>
          <p:cNvPr id="2" name="Picture 1"/>
          <p:cNvPicPr>
            <a:picLocks noChangeAspect="1"/>
          </p:cNvPicPr>
          <p:nvPr/>
        </p:nvPicPr>
        <p:blipFill>
          <a:blip r:embed="rId4"/>
          <a:stretch>
            <a:fillRect/>
          </a:stretch>
        </p:blipFill>
        <p:spPr>
          <a:xfrm>
            <a:off x="0" y="914400"/>
            <a:ext cx="9144000" cy="6096000"/>
          </a:xfrm>
          <a:prstGeom prst="rect">
            <a:avLst/>
          </a:prstGeom>
        </p:spPr>
      </p:pic>
    </p:spTree>
    <p:extLst>
      <p:ext uri="{BB962C8B-B14F-4D97-AF65-F5344CB8AC3E}">
        <p14:creationId xmlns:p14="http://schemas.microsoft.com/office/powerpoint/2010/main" val="336946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31150" y="271274"/>
            <a:ext cx="6095410" cy="527432"/>
          </a:xfrm>
          <a:prstGeom prst="rect">
            <a:avLst/>
          </a:prstGeom>
        </p:spPr>
        <p:txBody>
          <a:bodyPr vert="horz" lIns="91440" tIns="45720" rIns="91440" bIns="45720" rtlCol="0" anchor="t">
            <a:normAutofit fontScale="97500"/>
          </a:bodyPr>
          <a:lstStyle/>
          <a:p>
            <a:pPr lvl="0">
              <a:spcBef>
                <a:spcPct val="0"/>
              </a:spcBef>
              <a:defRPr/>
            </a:pPr>
            <a:r>
              <a:rPr lang="en-US" sz="2051" spc="100" dirty="0">
                <a:solidFill>
                  <a:schemeClr val="tx1">
                    <a:lumMod val="75000"/>
                    <a:lumOff val="25000"/>
                  </a:schemeClr>
                </a:solidFill>
                <a:latin typeface="Helvetica Neue Light"/>
                <a:cs typeface="Helvetica Neue Light"/>
              </a:rPr>
              <a:t>Genomics in Oncology – Tailoring treatment</a:t>
            </a:r>
            <a:endParaRPr lang="en-US" sz="1538" spc="100" dirty="0">
              <a:solidFill>
                <a:srgbClr val="54A9D1"/>
              </a:solidFill>
              <a:latin typeface="Helvetica Neue Medium"/>
              <a:cs typeface="Helvetica Neue Medium"/>
            </a:endParaRPr>
          </a:p>
        </p:txBody>
      </p:sp>
      <p:sp>
        <p:nvSpPr>
          <p:cNvPr id="7" name="Content Placeholder 6"/>
          <p:cNvSpPr>
            <a:spLocks noGrp="1"/>
          </p:cNvSpPr>
          <p:nvPr>
            <p:ph idx="1"/>
          </p:nvPr>
        </p:nvSpPr>
        <p:spPr>
          <a:xfrm>
            <a:off x="457200" y="1634619"/>
            <a:ext cx="8229600" cy="4525963"/>
          </a:xfrm>
        </p:spPr>
        <p:txBody>
          <a:bodyPr>
            <a:normAutofit/>
          </a:bodyPr>
          <a:lstStyle/>
          <a:p>
            <a:endParaRPr lang="en-US" dirty="0" smtClean="0"/>
          </a:p>
          <a:p>
            <a:pPr marL="0" indent="0">
              <a:buNone/>
            </a:pPr>
            <a:endParaRPr lang="en-US" dirty="0" smtClean="0"/>
          </a:p>
        </p:txBody>
      </p:sp>
      <p:pic>
        <p:nvPicPr>
          <p:cNvPr id="2" name="Picture 1"/>
          <p:cNvPicPr>
            <a:picLocks noChangeAspect="1"/>
          </p:cNvPicPr>
          <p:nvPr/>
        </p:nvPicPr>
        <p:blipFill>
          <a:blip r:embed="rId4"/>
          <a:stretch>
            <a:fillRect/>
          </a:stretch>
        </p:blipFill>
        <p:spPr>
          <a:xfrm>
            <a:off x="4715001" y="1792211"/>
            <a:ext cx="4428999" cy="3321750"/>
          </a:xfrm>
          <a:prstGeom prst="rect">
            <a:avLst/>
          </a:prstGeom>
        </p:spPr>
      </p:pic>
      <p:pic>
        <p:nvPicPr>
          <p:cNvPr id="6" name="Picture 5"/>
          <p:cNvPicPr>
            <a:picLocks noChangeAspect="1"/>
          </p:cNvPicPr>
          <p:nvPr/>
        </p:nvPicPr>
        <p:blipFill rotWithShape="1">
          <a:blip r:embed="rId5"/>
          <a:srcRect t="12421"/>
          <a:stretch/>
        </p:blipFill>
        <p:spPr>
          <a:xfrm>
            <a:off x="-288320" y="1279646"/>
            <a:ext cx="4949326" cy="2058941"/>
          </a:xfrm>
          <a:prstGeom prst="rect">
            <a:avLst/>
          </a:prstGeom>
        </p:spPr>
      </p:pic>
      <p:pic>
        <p:nvPicPr>
          <p:cNvPr id="8" name="Picture 7"/>
          <p:cNvPicPr>
            <a:picLocks noChangeAspect="1"/>
          </p:cNvPicPr>
          <p:nvPr/>
        </p:nvPicPr>
        <p:blipFill>
          <a:blip r:embed="rId6"/>
          <a:stretch>
            <a:fillRect/>
          </a:stretch>
        </p:blipFill>
        <p:spPr>
          <a:xfrm>
            <a:off x="264664" y="3453086"/>
            <a:ext cx="4396342" cy="2002549"/>
          </a:xfrm>
          <a:prstGeom prst="rect">
            <a:avLst/>
          </a:prstGeom>
        </p:spPr>
      </p:pic>
    </p:spTree>
    <p:extLst>
      <p:ext uri="{BB962C8B-B14F-4D97-AF65-F5344CB8AC3E}">
        <p14:creationId xmlns:p14="http://schemas.microsoft.com/office/powerpoint/2010/main" val="2658999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6" name="Content Placeholder 2"/>
          <p:cNvSpPr>
            <a:spLocks noGrp="1"/>
          </p:cNvSpPr>
          <p:nvPr>
            <p:ph idx="1"/>
          </p:nvPr>
        </p:nvSpPr>
        <p:spPr>
          <a:xfrm>
            <a:off x="457200" y="1069537"/>
            <a:ext cx="8229600" cy="4705683"/>
          </a:xfrm>
        </p:spPr>
        <p:txBody>
          <a:bodyPr>
            <a:normAutofit/>
          </a:bodyPr>
          <a:lstStyle/>
          <a:p>
            <a:pPr marL="0" indent="0" algn="ctr">
              <a:buNone/>
            </a:pPr>
            <a:r>
              <a:rPr lang="en-US" b="1" dirty="0"/>
              <a:t>Predicting response to treatment </a:t>
            </a:r>
            <a:endParaRPr lang="en-US" b="1" dirty="0" smtClean="0"/>
          </a:p>
          <a:p>
            <a:pPr marL="0" indent="0" algn="ctr">
              <a:buNone/>
            </a:pPr>
            <a:r>
              <a:rPr lang="en-US" i="1" dirty="0" smtClean="0"/>
              <a:t>Choosing the right treatment in colon cancer</a:t>
            </a:r>
            <a:endParaRPr lang="en-US" i="1" dirty="0"/>
          </a:p>
          <a:p>
            <a:pPr marL="0" indent="0" algn="ctr">
              <a:buNone/>
            </a:pPr>
            <a:endParaRPr lang="en-US" b="1" dirty="0" smtClean="0"/>
          </a:p>
        </p:txBody>
      </p:sp>
    </p:spTree>
    <p:extLst>
      <p:ext uri="{BB962C8B-B14F-4D97-AF65-F5344CB8AC3E}">
        <p14:creationId xmlns:p14="http://schemas.microsoft.com/office/powerpoint/2010/main" val="30966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6" name="Content Placeholder 2"/>
          <p:cNvSpPr>
            <a:spLocks noGrp="1"/>
          </p:cNvSpPr>
          <p:nvPr>
            <p:ph idx="1"/>
          </p:nvPr>
        </p:nvSpPr>
        <p:spPr>
          <a:xfrm>
            <a:off x="457200" y="1069538"/>
            <a:ext cx="8229600" cy="2505870"/>
          </a:xfrm>
        </p:spPr>
        <p:txBody>
          <a:bodyPr>
            <a:normAutofit/>
          </a:bodyPr>
          <a:lstStyle/>
          <a:p>
            <a:r>
              <a:rPr lang="en-US" sz="2600" dirty="0" smtClean="0"/>
              <a:t>Mutations can predict response or lack of response to treatment</a:t>
            </a:r>
          </a:p>
          <a:p>
            <a:r>
              <a:rPr lang="en-US" sz="2600" dirty="0"/>
              <a:t>S</a:t>
            </a:r>
            <a:r>
              <a:rPr lang="en-US" sz="2600" dirty="0" smtClean="0"/>
              <a:t>creening for RAS mutations will identify patients who may respond to certain treatments in </a:t>
            </a:r>
            <a:r>
              <a:rPr lang="en-US" sz="2600" dirty="0" err="1" smtClean="0"/>
              <a:t>mCRC</a:t>
            </a:r>
            <a:endParaRPr lang="en-US" sz="2600" dirty="0" smtClean="0"/>
          </a:p>
          <a:p>
            <a:endParaRPr lang="en-US" dirty="0" smtClean="0"/>
          </a:p>
        </p:txBody>
      </p:sp>
      <p:pic>
        <p:nvPicPr>
          <p:cNvPr id="2" name="Picture 1"/>
          <p:cNvPicPr>
            <a:picLocks noChangeAspect="1"/>
          </p:cNvPicPr>
          <p:nvPr/>
        </p:nvPicPr>
        <p:blipFill>
          <a:blip r:embed="rId4"/>
          <a:stretch>
            <a:fillRect/>
          </a:stretch>
        </p:blipFill>
        <p:spPr>
          <a:xfrm>
            <a:off x="2189747" y="2934298"/>
            <a:ext cx="4918854" cy="3376893"/>
          </a:xfrm>
          <a:prstGeom prst="rect">
            <a:avLst/>
          </a:prstGeom>
        </p:spPr>
      </p:pic>
    </p:spTree>
    <p:extLst>
      <p:ext uri="{BB962C8B-B14F-4D97-AF65-F5344CB8AC3E}">
        <p14:creationId xmlns:p14="http://schemas.microsoft.com/office/powerpoint/2010/main" val="369942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pic>
        <p:nvPicPr>
          <p:cNvPr id="7" name="Picture 6"/>
          <p:cNvPicPr>
            <a:picLocks noChangeAspect="1"/>
          </p:cNvPicPr>
          <p:nvPr/>
        </p:nvPicPr>
        <p:blipFill>
          <a:blip r:embed="rId4"/>
          <a:stretch>
            <a:fillRect/>
          </a:stretch>
        </p:blipFill>
        <p:spPr>
          <a:xfrm>
            <a:off x="1257519" y="1270835"/>
            <a:ext cx="6806094" cy="4481807"/>
          </a:xfrm>
          <a:prstGeom prst="rect">
            <a:avLst/>
          </a:prstGeom>
        </p:spPr>
      </p:pic>
    </p:spTree>
    <p:extLst>
      <p:ext uri="{BB962C8B-B14F-4D97-AF65-F5344CB8AC3E}">
        <p14:creationId xmlns:p14="http://schemas.microsoft.com/office/powerpoint/2010/main" val="3699429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pic>
        <p:nvPicPr>
          <p:cNvPr id="2" name="Picture 1"/>
          <p:cNvPicPr>
            <a:picLocks noChangeAspect="1"/>
          </p:cNvPicPr>
          <p:nvPr/>
        </p:nvPicPr>
        <p:blipFill>
          <a:blip r:embed="rId4"/>
          <a:stretch>
            <a:fillRect/>
          </a:stretch>
        </p:blipFill>
        <p:spPr>
          <a:xfrm>
            <a:off x="1837122" y="947635"/>
            <a:ext cx="5400400" cy="1053110"/>
          </a:xfrm>
          <a:prstGeom prst="rect">
            <a:avLst/>
          </a:prstGeom>
        </p:spPr>
      </p:pic>
      <p:pic>
        <p:nvPicPr>
          <p:cNvPr id="5" name="Picture 4"/>
          <p:cNvPicPr>
            <a:picLocks noChangeAspect="1"/>
          </p:cNvPicPr>
          <p:nvPr/>
        </p:nvPicPr>
        <p:blipFill>
          <a:blip r:embed="rId5"/>
          <a:stretch>
            <a:fillRect/>
          </a:stretch>
        </p:blipFill>
        <p:spPr>
          <a:xfrm>
            <a:off x="1602749" y="2030989"/>
            <a:ext cx="5832048" cy="4827011"/>
          </a:xfrm>
          <a:prstGeom prst="rect">
            <a:avLst/>
          </a:prstGeom>
        </p:spPr>
      </p:pic>
    </p:spTree>
    <p:extLst>
      <p:ext uri="{BB962C8B-B14F-4D97-AF65-F5344CB8AC3E}">
        <p14:creationId xmlns:p14="http://schemas.microsoft.com/office/powerpoint/2010/main" val="1373843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pic>
        <p:nvPicPr>
          <p:cNvPr id="2" name="Picture 1"/>
          <p:cNvPicPr>
            <a:picLocks noChangeAspect="1"/>
          </p:cNvPicPr>
          <p:nvPr/>
        </p:nvPicPr>
        <p:blipFill>
          <a:blip r:embed="rId4"/>
          <a:stretch>
            <a:fillRect/>
          </a:stretch>
        </p:blipFill>
        <p:spPr>
          <a:xfrm>
            <a:off x="0" y="2521647"/>
            <a:ext cx="9144000" cy="2846717"/>
          </a:xfrm>
          <a:prstGeom prst="rect">
            <a:avLst/>
          </a:prstGeom>
        </p:spPr>
      </p:pic>
      <p:pic>
        <p:nvPicPr>
          <p:cNvPr id="5" name="Picture 4"/>
          <p:cNvPicPr>
            <a:picLocks noChangeAspect="1"/>
          </p:cNvPicPr>
          <p:nvPr/>
        </p:nvPicPr>
        <p:blipFill>
          <a:blip r:embed="rId5"/>
          <a:stretch>
            <a:fillRect/>
          </a:stretch>
        </p:blipFill>
        <p:spPr>
          <a:xfrm>
            <a:off x="1639847" y="936490"/>
            <a:ext cx="6016885" cy="1187115"/>
          </a:xfrm>
          <a:prstGeom prst="rect">
            <a:avLst/>
          </a:prstGeom>
        </p:spPr>
      </p:pic>
    </p:spTree>
    <p:extLst>
      <p:ext uri="{BB962C8B-B14F-4D97-AF65-F5344CB8AC3E}">
        <p14:creationId xmlns:p14="http://schemas.microsoft.com/office/powerpoint/2010/main" val="3699429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6" name="Content Placeholder 2"/>
          <p:cNvSpPr>
            <a:spLocks noGrp="1"/>
          </p:cNvSpPr>
          <p:nvPr>
            <p:ph idx="1"/>
          </p:nvPr>
        </p:nvSpPr>
        <p:spPr>
          <a:xfrm>
            <a:off x="457200" y="1069537"/>
            <a:ext cx="8229600" cy="4705683"/>
          </a:xfrm>
        </p:spPr>
        <p:txBody>
          <a:bodyPr>
            <a:normAutofit/>
          </a:bodyPr>
          <a:lstStyle/>
          <a:p>
            <a:pPr marL="0" indent="0" algn="ctr">
              <a:buNone/>
            </a:pPr>
            <a:endParaRPr lang="en-US" b="1" dirty="0" smtClean="0"/>
          </a:p>
          <a:p>
            <a:pPr marL="0" indent="0" algn="ctr">
              <a:buNone/>
            </a:pPr>
            <a:r>
              <a:rPr lang="en-US" b="1" dirty="0" smtClean="0"/>
              <a:t>Future applications of Genomic Medicine</a:t>
            </a:r>
          </a:p>
          <a:p>
            <a:pPr marL="0" indent="0" algn="ctr">
              <a:buNone/>
            </a:pPr>
            <a:endParaRPr lang="en-US" b="1" dirty="0" smtClean="0"/>
          </a:p>
        </p:txBody>
      </p:sp>
    </p:spTree>
    <p:extLst>
      <p:ext uri="{BB962C8B-B14F-4D97-AF65-F5344CB8AC3E}">
        <p14:creationId xmlns:p14="http://schemas.microsoft.com/office/powerpoint/2010/main" val="128707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sp>
        <p:nvSpPr>
          <p:cNvPr id="5" name="Title 1"/>
          <p:cNvSpPr txBox="1">
            <a:spLocks/>
          </p:cNvSpPr>
          <p:nvPr/>
        </p:nvSpPr>
        <p:spPr>
          <a:xfrm>
            <a:off x="2609216" y="271274"/>
            <a:ext cx="6095410"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51" b="0" i="0" u="none" strike="noStrike" kern="1200" cap="none" spc="100" normalizeH="0" baseline="0" noProof="0" dirty="0" smtClean="0">
                <a:ln>
                  <a:noFill/>
                </a:ln>
                <a:solidFill>
                  <a:schemeClr val="tx1">
                    <a:lumMod val="75000"/>
                    <a:lumOff val="25000"/>
                  </a:schemeClr>
                </a:solidFill>
                <a:effectLst/>
                <a:uLnTx/>
                <a:uFillTx/>
                <a:latin typeface="Helvetica Neue Light"/>
                <a:ea typeface="+mj-ea"/>
                <a:cs typeface="Helvetica Neue Light"/>
              </a:rPr>
              <a:t>Why is Genomic</a:t>
            </a:r>
            <a:r>
              <a:rPr kumimoji="0" lang="en-US" sz="2051" b="0" i="0" u="none" strike="noStrike" kern="1200" cap="none" spc="100" normalizeH="0" noProof="0" dirty="0" smtClean="0">
                <a:ln>
                  <a:noFill/>
                </a:ln>
                <a:solidFill>
                  <a:schemeClr val="tx1">
                    <a:lumMod val="75000"/>
                    <a:lumOff val="25000"/>
                  </a:schemeClr>
                </a:solidFill>
                <a:effectLst/>
                <a:uLnTx/>
                <a:uFillTx/>
                <a:latin typeface="Helvetica Neue Light"/>
                <a:ea typeface="+mj-ea"/>
                <a:cs typeface="Helvetica Neue Light"/>
              </a:rPr>
              <a:t> Medicine important?</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3" name="Content Placeholder 2"/>
          <p:cNvSpPr>
            <a:spLocks noGrp="1"/>
          </p:cNvSpPr>
          <p:nvPr>
            <p:ph idx="1"/>
          </p:nvPr>
        </p:nvSpPr>
        <p:spPr>
          <a:xfrm>
            <a:off x="457200" y="1420480"/>
            <a:ext cx="8229600" cy="4705683"/>
          </a:xfrm>
        </p:spPr>
        <p:txBody>
          <a:bodyPr>
            <a:normAutofit fontScale="77500" lnSpcReduction="20000"/>
          </a:bodyPr>
          <a:lstStyle/>
          <a:p>
            <a:r>
              <a:rPr lang="en-US" dirty="0" smtClean="0"/>
              <a:t>Improves medical decision making</a:t>
            </a:r>
          </a:p>
          <a:p>
            <a:pPr marL="0" indent="0">
              <a:buNone/>
            </a:pPr>
            <a:endParaRPr lang="en-US" dirty="0" smtClean="0"/>
          </a:p>
          <a:p>
            <a:r>
              <a:rPr lang="en-US" dirty="0" smtClean="0"/>
              <a:t>Able to recommend therapy tailored to the patient rather than the general population</a:t>
            </a:r>
          </a:p>
          <a:p>
            <a:endParaRPr lang="en-US" dirty="0"/>
          </a:p>
          <a:p>
            <a:r>
              <a:rPr lang="en-US" dirty="0" smtClean="0"/>
              <a:t>Avoid treatments that have low efficacy or may cause harm</a:t>
            </a:r>
          </a:p>
          <a:p>
            <a:endParaRPr lang="en-US" dirty="0"/>
          </a:p>
          <a:p>
            <a:r>
              <a:rPr lang="en-US" dirty="0" err="1" smtClean="0"/>
              <a:t>Optimise</a:t>
            </a:r>
            <a:r>
              <a:rPr lang="en-US" dirty="0" smtClean="0"/>
              <a:t> disease prevention strategies</a:t>
            </a:r>
          </a:p>
          <a:p>
            <a:pPr marL="0" indent="0">
              <a:buNone/>
            </a:pPr>
            <a:endParaRPr lang="en-US" dirty="0" smtClean="0"/>
          </a:p>
          <a:p>
            <a:r>
              <a:rPr lang="en-US" dirty="0" smtClean="0"/>
              <a:t>Enhance patient satisfaction with the treatment process, improved tolerance of therapy, better compliance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3"/>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4"/>
          <a:stretch>
            <a:fillRect/>
          </a:stretch>
        </p:blipFill>
        <p:spPr>
          <a:xfrm>
            <a:off x="152400" y="152400"/>
            <a:ext cx="9144000" cy="6858000"/>
          </a:xfrm>
          <a:prstGeom prst="rect">
            <a:avLst/>
          </a:prstGeom>
        </p:spPr>
      </p:pic>
      <p:sp>
        <p:nvSpPr>
          <p:cNvPr id="5" name="Title 1"/>
          <p:cNvSpPr txBox="1">
            <a:spLocks/>
          </p:cNvSpPr>
          <p:nvPr/>
        </p:nvSpPr>
        <p:spPr>
          <a:xfrm>
            <a:off x="2807112" y="271274"/>
            <a:ext cx="5897514"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051" spc="100" dirty="0" smtClean="0">
                <a:solidFill>
                  <a:schemeClr val="tx1">
                    <a:lumMod val="75000"/>
                    <a:lumOff val="25000"/>
                  </a:schemeClr>
                </a:solidFill>
                <a:latin typeface="Helvetica Neue Light"/>
                <a:ea typeface="+mj-ea"/>
                <a:cs typeface="Helvetica Neue Light"/>
              </a:rPr>
              <a:t>Genomics in the future</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7" name="Content Placeholder 6"/>
          <p:cNvSpPr>
            <a:spLocks noGrp="1"/>
          </p:cNvSpPr>
          <p:nvPr>
            <p:ph idx="1"/>
          </p:nvPr>
        </p:nvSpPr>
        <p:spPr>
          <a:xfrm>
            <a:off x="457200" y="861443"/>
            <a:ext cx="8229600" cy="1224051"/>
          </a:xfrm>
        </p:spPr>
        <p:txBody>
          <a:bodyPr>
            <a:normAutofit fontScale="70000" lnSpcReduction="20000"/>
          </a:bodyPr>
          <a:lstStyle/>
          <a:p>
            <a:endParaRPr lang="en-US" dirty="0" smtClean="0"/>
          </a:p>
          <a:p>
            <a:pPr marL="0" indent="0">
              <a:buNone/>
            </a:pPr>
            <a:r>
              <a:rPr lang="en-US" b="1" dirty="0"/>
              <a:t>Cancer </a:t>
            </a:r>
            <a:r>
              <a:rPr lang="en-US" b="1" dirty="0" smtClean="0"/>
              <a:t>2015: </a:t>
            </a:r>
            <a:r>
              <a:rPr lang="en-US" b="1" dirty="0"/>
              <a:t>A Prospective, Population-Based Cancer Cohort-Phase 1: Feasibility of Genomics-Guided Precision Medicine in the </a:t>
            </a:r>
            <a:r>
              <a:rPr lang="en-US" b="1" dirty="0" smtClean="0"/>
              <a:t>Clinic</a:t>
            </a:r>
            <a:endParaRPr lang="en-US" dirty="0" smtClean="0"/>
          </a:p>
        </p:txBody>
      </p:sp>
      <p:pic>
        <p:nvPicPr>
          <p:cNvPr id="2" name="Picture 1"/>
          <p:cNvPicPr>
            <a:picLocks noChangeAspect="1"/>
          </p:cNvPicPr>
          <p:nvPr/>
        </p:nvPicPr>
        <p:blipFill>
          <a:blip r:embed="rId5"/>
          <a:stretch>
            <a:fillRect/>
          </a:stretch>
        </p:blipFill>
        <p:spPr>
          <a:xfrm>
            <a:off x="517216" y="2000347"/>
            <a:ext cx="8187410" cy="4857653"/>
          </a:xfrm>
          <a:prstGeom prst="rect">
            <a:avLst/>
          </a:prstGeom>
        </p:spPr>
      </p:pic>
    </p:spTree>
    <p:extLst>
      <p:ext uri="{BB962C8B-B14F-4D97-AF65-F5344CB8AC3E}">
        <p14:creationId xmlns:p14="http://schemas.microsoft.com/office/powerpoint/2010/main" val="3081557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3"/>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4"/>
          <a:stretch>
            <a:fillRect/>
          </a:stretch>
        </p:blipFill>
        <p:spPr>
          <a:xfrm>
            <a:off x="152400" y="-83558"/>
            <a:ext cx="9144000" cy="6858000"/>
          </a:xfrm>
          <a:prstGeom prst="rect">
            <a:avLst/>
          </a:prstGeom>
        </p:spPr>
      </p:pic>
      <p:sp>
        <p:nvSpPr>
          <p:cNvPr id="5" name="Title 1"/>
          <p:cNvSpPr txBox="1">
            <a:spLocks/>
          </p:cNvSpPr>
          <p:nvPr/>
        </p:nvSpPr>
        <p:spPr>
          <a:xfrm>
            <a:off x="2790403" y="144318"/>
            <a:ext cx="6095410"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51" b="0" i="0" u="none" strike="noStrike" kern="1200" cap="none" spc="100" normalizeH="0" baseline="0" noProof="0" dirty="0" smtClean="0">
                <a:ln>
                  <a:noFill/>
                </a:ln>
                <a:solidFill>
                  <a:schemeClr val="tx1">
                    <a:lumMod val="75000"/>
                    <a:lumOff val="25000"/>
                  </a:schemeClr>
                </a:solidFill>
                <a:effectLst/>
                <a:uLnTx/>
                <a:uFillTx/>
                <a:latin typeface="Helvetica Neue Light"/>
                <a:ea typeface="+mj-ea"/>
                <a:cs typeface="Helvetica Neue Light"/>
              </a:rPr>
              <a:t>DNA –</a:t>
            </a:r>
            <a:r>
              <a:rPr kumimoji="0" lang="en-US" sz="2051" b="0" i="0" u="none" strike="noStrike" kern="1200" cap="none" spc="100" normalizeH="0" noProof="0" dirty="0" smtClean="0">
                <a:ln>
                  <a:noFill/>
                </a:ln>
                <a:solidFill>
                  <a:schemeClr val="tx1">
                    <a:lumMod val="75000"/>
                    <a:lumOff val="25000"/>
                  </a:schemeClr>
                </a:solidFill>
                <a:effectLst/>
                <a:uLnTx/>
                <a:uFillTx/>
                <a:latin typeface="Helvetica Neue Light"/>
                <a:ea typeface="+mj-ea"/>
                <a:cs typeface="Helvetica Neue Light"/>
              </a:rPr>
              <a:t> the building blocks of a human</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pic>
        <p:nvPicPr>
          <p:cNvPr id="13" name="Picture 12"/>
          <p:cNvPicPr>
            <a:picLocks noChangeAspect="1"/>
          </p:cNvPicPr>
          <p:nvPr/>
        </p:nvPicPr>
        <p:blipFill>
          <a:blip r:embed="rId5"/>
          <a:stretch>
            <a:fillRect/>
          </a:stretch>
        </p:blipFill>
        <p:spPr>
          <a:xfrm>
            <a:off x="1351584" y="1185475"/>
            <a:ext cx="6752282" cy="5672525"/>
          </a:xfrm>
          <a:prstGeom prst="rect">
            <a:avLst/>
          </a:prstGeom>
        </p:spPr>
      </p:pic>
      <p:sp>
        <p:nvSpPr>
          <p:cNvPr id="14" name="TextBox 13"/>
          <p:cNvSpPr txBox="1"/>
          <p:nvPr/>
        </p:nvSpPr>
        <p:spPr>
          <a:xfrm>
            <a:off x="3809652" y="816143"/>
            <a:ext cx="3074456" cy="369332"/>
          </a:xfrm>
          <a:prstGeom prst="rect">
            <a:avLst/>
          </a:prstGeom>
          <a:noFill/>
        </p:spPr>
        <p:txBody>
          <a:bodyPr wrap="square" rtlCol="0">
            <a:spAutoFit/>
          </a:bodyPr>
          <a:lstStyle/>
          <a:p>
            <a:r>
              <a:rPr lang="en-US" dirty="0" smtClean="0"/>
              <a:t>23 pairs of chromosomes</a:t>
            </a:r>
            <a:endParaRPr lang="en-US" dirty="0"/>
          </a:p>
        </p:txBody>
      </p:sp>
    </p:spTree>
    <p:extLst>
      <p:ext uri="{BB962C8B-B14F-4D97-AF65-F5344CB8AC3E}">
        <p14:creationId xmlns:p14="http://schemas.microsoft.com/office/powerpoint/2010/main" val="33332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57588" y="271274"/>
            <a:ext cx="5847037"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51" b="0" i="0" u="none" strike="noStrike" kern="1200" cap="none" spc="100" normalizeH="0" baseline="0" noProof="0" dirty="0" smtClean="0">
                <a:ln>
                  <a:noFill/>
                </a:ln>
                <a:solidFill>
                  <a:schemeClr val="tx1">
                    <a:lumMod val="75000"/>
                    <a:lumOff val="25000"/>
                  </a:schemeClr>
                </a:solidFill>
                <a:effectLst/>
                <a:uLnTx/>
                <a:uFillTx/>
                <a:latin typeface="Helvetica Neue Light"/>
                <a:ea typeface="+mj-ea"/>
                <a:cs typeface="Helvetica Neue Light"/>
              </a:rPr>
              <a:t>The Human</a:t>
            </a:r>
            <a:r>
              <a:rPr kumimoji="0" lang="en-US" sz="2051" b="0" i="0" u="none" strike="noStrike" kern="1200" cap="none" spc="100" normalizeH="0" noProof="0" dirty="0" smtClean="0">
                <a:ln>
                  <a:noFill/>
                </a:ln>
                <a:solidFill>
                  <a:schemeClr val="tx1">
                    <a:lumMod val="75000"/>
                    <a:lumOff val="25000"/>
                  </a:schemeClr>
                </a:solidFill>
                <a:effectLst/>
                <a:uLnTx/>
                <a:uFillTx/>
                <a:latin typeface="Helvetica Neue Light"/>
                <a:ea typeface="+mj-ea"/>
                <a:cs typeface="Helvetica Neue Light"/>
              </a:rPr>
              <a:t> Genome Project</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6" name="Content Placeholder 2"/>
          <p:cNvSpPr>
            <a:spLocks noGrp="1"/>
          </p:cNvSpPr>
          <p:nvPr>
            <p:ph idx="1"/>
          </p:nvPr>
        </p:nvSpPr>
        <p:spPr>
          <a:xfrm>
            <a:off x="457200" y="1420480"/>
            <a:ext cx="8229600" cy="4705683"/>
          </a:xfrm>
        </p:spPr>
        <p:txBody>
          <a:bodyPr>
            <a:normAutofit/>
          </a:bodyPr>
          <a:lstStyle/>
          <a:p>
            <a:r>
              <a:rPr lang="en-US" dirty="0"/>
              <a:t>Publically funded initiative to determine the entire human DNA sequence</a:t>
            </a:r>
          </a:p>
          <a:p>
            <a:pPr lvl="1"/>
            <a:r>
              <a:rPr lang="en-US" dirty="0" smtClean="0"/>
              <a:t>1999 to 2003</a:t>
            </a:r>
          </a:p>
          <a:p>
            <a:pPr lvl="1"/>
            <a:r>
              <a:rPr lang="en-US" dirty="0" smtClean="0"/>
              <a:t>20 </a:t>
            </a:r>
            <a:r>
              <a:rPr lang="en-US" dirty="0"/>
              <a:t>500 individual genes </a:t>
            </a:r>
            <a:r>
              <a:rPr lang="en-US" dirty="0" smtClean="0"/>
              <a:t>found</a:t>
            </a:r>
          </a:p>
          <a:p>
            <a:pPr lvl="1"/>
            <a:r>
              <a:rPr lang="en-US" dirty="0"/>
              <a:t>&gt;99% of bases are the same in all </a:t>
            </a:r>
            <a:r>
              <a:rPr lang="en-US" dirty="0" smtClean="0"/>
              <a:t>humans</a:t>
            </a:r>
            <a:endParaRPr lang="en-US" dirty="0" smtClean="0"/>
          </a:p>
          <a:p>
            <a:pPr lvl="1"/>
            <a:endParaRPr lang="en-US" dirty="0" smtClean="0"/>
          </a:p>
          <a:p>
            <a:r>
              <a:rPr lang="en-US" dirty="0" smtClean="0"/>
              <a:t>Able to map the genetic origins and identify mutations linked to disease</a:t>
            </a:r>
          </a:p>
        </p:txBody>
      </p:sp>
    </p:spTree>
    <p:extLst>
      <p:ext uri="{BB962C8B-B14F-4D97-AF65-F5344CB8AC3E}">
        <p14:creationId xmlns:p14="http://schemas.microsoft.com/office/powerpoint/2010/main" val="33332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23820" y="271274"/>
            <a:ext cx="5880805"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51" b="0" i="0" u="none" strike="noStrike" kern="1200" cap="none" spc="100" normalizeH="0" baseline="0" noProof="0" dirty="0" smtClean="0">
                <a:ln>
                  <a:noFill/>
                </a:ln>
                <a:solidFill>
                  <a:schemeClr val="tx1">
                    <a:lumMod val="75000"/>
                    <a:lumOff val="25000"/>
                  </a:schemeClr>
                </a:solidFill>
                <a:effectLst/>
                <a:uLnTx/>
                <a:uFillTx/>
                <a:latin typeface="Helvetica Neue Light"/>
                <a:ea typeface="+mj-ea"/>
                <a:cs typeface="Helvetica Neue Light"/>
              </a:rPr>
              <a:t>Types of genetic</a:t>
            </a:r>
            <a:r>
              <a:rPr kumimoji="0" lang="en-US" sz="2051" b="0" i="0" u="none" strike="noStrike" kern="1200" cap="none" spc="100" normalizeH="0" noProof="0" dirty="0" smtClean="0">
                <a:ln>
                  <a:noFill/>
                </a:ln>
                <a:solidFill>
                  <a:schemeClr val="tx1">
                    <a:lumMod val="75000"/>
                    <a:lumOff val="25000"/>
                  </a:schemeClr>
                </a:solidFill>
                <a:effectLst/>
                <a:uLnTx/>
                <a:uFillTx/>
                <a:latin typeface="Helvetica Neue Light"/>
                <a:ea typeface="+mj-ea"/>
                <a:cs typeface="Helvetica Neue Light"/>
              </a:rPr>
              <a:t> testing</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7" name="Content Placeholder 6"/>
          <p:cNvSpPr>
            <a:spLocks noGrp="1"/>
          </p:cNvSpPr>
          <p:nvPr>
            <p:ph idx="1"/>
          </p:nvPr>
        </p:nvSpPr>
        <p:spPr>
          <a:xfrm>
            <a:off x="457200" y="1102962"/>
            <a:ext cx="8229600" cy="5023201"/>
          </a:xfrm>
        </p:spPr>
        <p:txBody>
          <a:bodyPr>
            <a:normAutofit/>
          </a:bodyPr>
          <a:lstStyle/>
          <a:p>
            <a:r>
              <a:rPr lang="en-US" dirty="0" smtClean="0"/>
              <a:t>Single specific gene tests</a:t>
            </a:r>
          </a:p>
          <a:p>
            <a:pPr lvl="1"/>
            <a:r>
              <a:rPr lang="en-US" dirty="0" smtClean="0"/>
              <a:t>BRCA1/2</a:t>
            </a:r>
          </a:p>
          <a:p>
            <a:pPr marL="457200" lvl="1" indent="0">
              <a:buNone/>
            </a:pPr>
            <a:endParaRPr lang="en-US" dirty="0" smtClean="0"/>
          </a:p>
          <a:p>
            <a:r>
              <a:rPr lang="en-US" dirty="0" smtClean="0"/>
              <a:t>Gene panels</a:t>
            </a:r>
          </a:p>
          <a:p>
            <a:pPr lvl="1"/>
            <a:r>
              <a:rPr lang="en-US" dirty="0" smtClean="0"/>
              <a:t>Sequence multiple genes focused on conditions with high genetic variability</a:t>
            </a:r>
          </a:p>
          <a:p>
            <a:pPr marL="457200" lvl="1" indent="0">
              <a:buNone/>
            </a:pPr>
            <a:endParaRPr lang="en-US" dirty="0" smtClean="0"/>
          </a:p>
          <a:p>
            <a:r>
              <a:rPr lang="en-US" dirty="0" smtClean="0"/>
              <a:t>Whole genome sequencing (Next Generation Sequencing)</a:t>
            </a:r>
          </a:p>
          <a:p>
            <a:pPr lvl="1"/>
            <a:endParaRPr lang="en-US" dirty="0"/>
          </a:p>
        </p:txBody>
      </p:sp>
    </p:spTree>
    <p:extLst>
      <p:ext uri="{BB962C8B-B14F-4D97-AF65-F5344CB8AC3E}">
        <p14:creationId xmlns:p14="http://schemas.microsoft.com/office/powerpoint/2010/main" val="33332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5" name="Title 1"/>
          <p:cNvSpPr txBox="1">
            <a:spLocks/>
          </p:cNvSpPr>
          <p:nvPr/>
        </p:nvSpPr>
        <p:spPr>
          <a:xfrm>
            <a:off x="2857238" y="271274"/>
            <a:ext cx="5847387" cy="527432"/>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51" b="0" i="0" u="none" strike="noStrike" kern="1200" cap="none" spc="100" normalizeH="0" baseline="0" noProof="0" dirty="0" smtClean="0">
                <a:ln>
                  <a:noFill/>
                </a:ln>
                <a:solidFill>
                  <a:schemeClr val="tx1">
                    <a:lumMod val="75000"/>
                    <a:lumOff val="25000"/>
                  </a:schemeClr>
                </a:solidFill>
                <a:effectLst/>
                <a:uLnTx/>
                <a:uFillTx/>
                <a:latin typeface="Helvetica Neue Light"/>
                <a:ea typeface="+mj-ea"/>
                <a:cs typeface="Helvetica Neue Light"/>
              </a:rPr>
              <a:t>Genomics</a:t>
            </a:r>
            <a:r>
              <a:rPr kumimoji="0" lang="en-US" sz="2051" b="0" i="0" u="none" strike="noStrike" kern="1200" cap="none" spc="100" normalizeH="0" noProof="0" dirty="0" smtClean="0">
                <a:ln>
                  <a:noFill/>
                </a:ln>
                <a:solidFill>
                  <a:schemeClr val="tx1">
                    <a:lumMod val="75000"/>
                    <a:lumOff val="25000"/>
                  </a:schemeClr>
                </a:solidFill>
                <a:effectLst/>
                <a:uLnTx/>
                <a:uFillTx/>
                <a:latin typeface="Helvetica Neue Light"/>
                <a:ea typeface="+mj-ea"/>
                <a:cs typeface="Helvetica Neue Light"/>
              </a:rPr>
              <a:t> in Oncology</a:t>
            </a:r>
            <a:endParaRPr kumimoji="0" lang="en-US" sz="1538" b="0" i="0" u="none" strike="noStrike" kern="1200" cap="none" spc="100" normalizeH="0" baseline="0" noProof="0" dirty="0" smtClean="0">
              <a:ln>
                <a:noFill/>
              </a:ln>
              <a:solidFill>
                <a:srgbClr val="54A9D1"/>
              </a:solidFill>
              <a:effectLst/>
              <a:uLnTx/>
              <a:uFillTx/>
              <a:latin typeface="Helvetica Neue Medium"/>
              <a:ea typeface="+mj-ea"/>
              <a:cs typeface="Helvetica Neue Medium"/>
            </a:endParaRPr>
          </a:p>
        </p:txBody>
      </p:sp>
      <p:sp>
        <p:nvSpPr>
          <p:cNvPr id="6" name="Content Placeholder 2"/>
          <p:cNvSpPr>
            <a:spLocks noGrp="1"/>
          </p:cNvSpPr>
          <p:nvPr>
            <p:ph idx="1"/>
          </p:nvPr>
        </p:nvSpPr>
        <p:spPr>
          <a:xfrm>
            <a:off x="457200" y="1420480"/>
            <a:ext cx="8229600" cy="4705683"/>
          </a:xfrm>
        </p:spPr>
        <p:txBody>
          <a:bodyPr>
            <a:normAutofit/>
          </a:bodyPr>
          <a:lstStyle/>
          <a:p>
            <a:pPr marL="0" indent="0">
              <a:buNone/>
            </a:pPr>
            <a:r>
              <a:rPr lang="en-US" dirty="0" smtClean="0"/>
              <a:t>1. Identifying risk of developing cancer </a:t>
            </a:r>
          </a:p>
          <a:p>
            <a:pPr lvl="1"/>
            <a:r>
              <a:rPr lang="en-US" dirty="0" smtClean="0"/>
              <a:t>Breast cancer</a:t>
            </a:r>
          </a:p>
          <a:p>
            <a:pPr marL="0" indent="0">
              <a:buNone/>
            </a:pPr>
            <a:endParaRPr lang="en-US" dirty="0" smtClean="0"/>
          </a:p>
          <a:p>
            <a:pPr marL="0" indent="0">
              <a:buNone/>
            </a:pPr>
            <a:r>
              <a:rPr lang="en-US" dirty="0" smtClean="0"/>
              <a:t>2. Tailoring treatment to a specific patient</a:t>
            </a:r>
          </a:p>
          <a:p>
            <a:pPr lvl="1"/>
            <a:r>
              <a:rPr lang="en-US" dirty="0" smtClean="0"/>
              <a:t>Lung cancer</a:t>
            </a:r>
            <a:endParaRPr lang="en-US" dirty="0"/>
          </a:p>
          <a:p>
            <a:endParaRPr lang="en-US" dirty="0" smtClean="0"/>
          </a:p>
          <a:p>
            <a:pPr marL="0" indent="0">
              <a:buNone/>
            </a:pPr>
            <a:r>
              <a:rPr lang="en-US" dirty="0" smtClean="0"/>
              <a:t>3. Predicting response to treatment </a:t>
            </a:r>
          </a:p>
          <a:p>
            <a:pPr lvl="1"/>
            <a:r>
              <a:rPr lang="en-US" dirty="0" smtClean="0"/>
              <a:t>Colon cancer</a:t>
            </a:r>
          </a:p>
        </p:txBody>
      </p:sp>
    </p:spTree>
    <p:extLst>
      <p:ext uri="{BB962C8B-B14F-4D97-AF65-F5344CB8AC3E}">
        <p14:creationId xmlns:p14="http://schemas.microsoft.com/office/powerpoint/2010/main" val="33332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sp>
        <p:nvSpPr>
          <p:cNvPr id="6" name="Content Placeholder 2"/>
          <p:cNvSpPr>
            <a:spLocks noGrp="1"/>
          </p:cNvSpPr>
          <p:nvPr>
            <p:ph idx="1"/>
          </p:nvPr>
        </p:nvSpPr>
        <p:spPr>
          <a:xfrm>
            <a:off x="457200" y="1069537"/>
            <a:ext cx="8229600" cy="4705683"/>
          </a:xfrm>
        </p:spPr>
        <p:txBody>
          <a:bodyPr>
            <a:normAutofit/>
          </a:bodyPr>
          <a:lstStyle/>
          <a:p>
            <a:pPr marL="0" indent="0" algn="ctr">
              <a:buNone/>
            </a:pPr>
            <a:r>
              <a:rPr lang="en-US" b="1" dirty="0" smtClean="0"/>
              <a:t>Identifying risk of developing cancer </a:t>
            </a:r>
          </a:p>
          <a:p>
            <a:pPr marL="0" indent="0">
              <a:buNone/>
            </a:pPr>
            <a:endParaRPr lang="en-US" dirty="0" smtClean="0"/>
          </a:p>
          <a:p>
            <a:pPr marL="0" indent="0">
              <a:buNone/>
            </a:pPr>
            <a:endParaRPr lang="en-US" dirty="0"/>
          </a:p>
          <a:p>
            <a:pPr marL="0" indent="0">
              <a:buNone/>
            </a:pPr>
            <a:endParaRPr lang="en-US" dirty="0" smtClean="0"/>
          </a:p>
        </p:txBody>
      </p:sp>
      <p:pic>
        <p:nvPicPr>
          <p:cNvPr id="2" name="Picture 1"/>
          <p:cNvPicPr>
            <a:picLocks noChangeAspect="1"/>
          </p:cNvPicPr>
          <p:nvPr/>
        </p:nvPicPr>
        <p:blipFill>
          <a:blip r:embed="rId4"/>
          <a:stretch>
            <a:fillRect/>
          </a:stretch>
        </p:blipFill>
        <p:spPr>
          <a:xfrm>
            <a:off x="2857239" y="1804846"/>
            <a:ext cx="3561450" cy="4752345"/>
          </a:xfrm>
          <a:prstGeom prst="rect">
            <a:avLst/>
          </a:prstGeom>
        </p:spPr>
      </p:pic>
    </p:spTree>
    <p:extLst>
      <p:ext uri="{BB962C8B-B14F-4D97-AF65-F5344CB8AC3E}">
        <p14:creationId xmlns:p14="http://schemas.microsoft.com/office/powerpoint/2010/main" val="413799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59 OCV Powerpoint 200412.pdf"/>
          <p:cNvPicPr>
            <a:picLocks noChangeAspect="1"/>
          </p:cNvPicPr>
          <p:nvPr/>
        </p:nvPicPr>
        <p:blipFill>
          <a:blip r:embed="rId2"/>
          <a:stretch>
            <a:fillRect/>
          </a:stretch>
        </p:blipFill>
        <p:spPr>
          <a:xfrm>
            <a:off x="0" y="0"/>
            <a:ext cx="9144000" cy="6858000"/>
          </a:xfrm>
          <a:prstGeom prst="rect">
            <a:avLst/>
          </a:prstGeom>
        </p:spPr>
      </p:pic>
      <p:pic>
        <p:nvPicPr>
          <p:cNvPr id="3" name="Picture 2" descr="4159 OCV Powerpoint 200412.pdf"/>
          <p:cNvPicPr>
            <a:picLocks noChangeAspect="1"/>
          </p:cNvPicPr>
          <p:nvPr/>
        </p:nvPicPr>
        <p:blipFill>
          <a:blip r:embed="rId3"/>
          <a:stretch>
            <a:fillRect/>
          </a:stretch>
        </p:blipFill>
        <p:spPr>
          <a:xfrm>
            <a:off x="152400" y="152400"/>
            <a:ext cx="9144000" cy="6858000"/>
          </a:xfrm>
          <a:prstGeom prst="rect">
            <a:avLst/>
          </a:prstGeom>
        </p:spPr>
      </p:pic>
      <p:pic>
        <p:nvPicPr>
          <p:cNvPr id="7" name="Picture 6"/>
          <p:cNvPicPr>
            <a:picLocks noChangeAspect="1"/>
          </p:cNvPicPr>
          <p:nvPr/>
        </p:nvPicPr>
        <p:blipFill>
          <a:blip r:embed="rId4"/>
          <a:stretch>
            <a:fillRect/>
          </a:stretch>
        </p:blipFill>
        <p:spPr>
          <a:xfrm>
            <a:off x="2044700" y="0"/>
            <a:ext cx="5043209" cy="6858000"/>
          </a:xfrm>
          <a:prstGeom prst="rect">
            <a:avLst/>
          </a:prstGeom>
        </p:spPr>
      </p:pic>
    </p:spTree>
    <p:extLst>
      <p:ext uri="{BB962C8B-B14F-4D97-AF65-F5344CB8AC3E}">
        <p14:creationId xmlns:p14="http://schemas.microsoft.com/office/powerpoint/2010/main" val="209696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1172</TotalTime>
  <Words>1204</Words>
  <Application>Microsoft Macintosh PowerPoint</Application>
  <PresentationFormat>On-screen Show (4:3)</PresentationFormat>
  <Paragraphs>190</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  Sub-heading</dc:title>
  <dc:creator>Adinda Uneputty</dc:creator>
  <cp:lastModifiedBy>Rebecca Tay</cp:lastModifiedBy>
  <cp:revision>115</cp:revision>
  <dcterms:created xsi:type="dcterms:W3CDTF">2012-04-23T02:04:31Z</dcterms:created>
  <dcterms:modified xsi:type="dcterms:W3CDTF">2016-03-17T19:45:30Z</dcterms:modified>
</cp:coreProperties>
</file>